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58" r:id="rId28"/>
    <p:sldId id="260" r:id="rId29"/>
    <p:sldId id="269" r:id="rId30"/>
    <p:sldId id="26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9C8"/>
    <a:srgbClr val="24802F"/>
    <a:srgbClr val="F34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551" autoAdjust="0"/>
  </p:normalViewPr>
  <p:slideViewPr>
    <p:cSldViewPr snapToGrid="0">
      <p:cViewPr varScale="1">
        <p:scale>
          <a:sx n="74" d="100"/>
          <a:sy n="74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73BF4-0741-410C-A090-7D72F0A1C0C1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0A6CA9D1-F015-4A9F-B9A3-1E60F03AA002}">
      <dgm:prSet phldrT="[Text]" custT="1"/>
      <dgm:spPr/>
      <dgm:t>
        <a:bodyPr/>
        <a:lstStyle/>
        <a:p>
          <a:r>
            <a:rPr lang="th-TH" sz="2400" dirty="0"/>
            <a:t>การแจกแจงปัญหา</a:t>
          </a:r>
          <a:endParaRPr lang="en-US" sz="2400" dirty="0"/>
        </a:p>
      </dgm:t>
    </dgm:pt>
    <dgm:pt modelId="{587C062B-07B3-477E-B274-D51A038AD6EB}" type="parTrans" cxnId="{F5BF9B65-D5A5-4877-8FE4-BB6C28D07EA1}">
      <dgm:prSet/>
      <dgm:spPr/>
      <dgm:t>
        <a:bodyPr/>
        <a:lstStyle/>
        <a:p>
          <a:endParaRPr lang="en-US"/>
        </a:p>
      </dgm:t>
    </dgm:pt>
    <dgm:pt modelId="{FDF440DF-D37B-4DEF-A621-4B67B346A61B}" type="sibTrans" cxnId="{F5BF9B65-D5A5-4877-8FE4-BB6C28D07EA1}">
      <dgm:prSet/>
      <dgm:spPr/>
      <dgm:t>
        <a:bodyPr/>
        <a:lstStyle/>
        <a:p>
          <a:endParaRPr lang="en-US"/>
        </a:p>
      </dgm:t>
    </dgm:pt>
    <dgm:pt modelId="{C32E1D07-DE75-41E6-B610-4B547EA56B79}">
      <dgm:prSet phldrT="[Text]" custT="1"/>
      <dgm:spPr>
        <a:solidFill>
          <a:srgbClr val="FF0000"/>
        </a:solidFill>
      </dgm:spPr>
      <dgm:t>
        <a:bodyPr/>
        <a:lstStyle/>
        <a:p>
          <a:r>
            <a:rPr lang="th-TH" sz="2400" dirty="0"/>
            <a:t>การวิเคราะห์ผลลัพธ์</a:t>
          </a:r>
          <a:endParaRPr lang="en-US" sz="2400" dirty="0"/>
        </a:p>
      </dgm:t>
    </dgm:pt>
    <dgm:pt modelId="{F61255F6-1F26-4CCA-82D6-26F820436768}" type="parTrans" cxnId="{49C62923-1FF8-45EF-9B45-B3A57FC8D5E9}">
      <dgm:prSet/>
      <dgm:spPr/>
      <dgm:t>
        <a:bodyPr/>
        <a:lstStyle/>
        <a:p>
          <a:endParaRPr lang="en-US"/>
        </a:p>
      </dgm:t>
    </dgm:pt>
    <dgm:pt modelId="{D90DEDC9-CCCE-4C05-8393-0437F84233A3}" type="sibTrans" cxnId="{49C62923-1FF8-45EF-9B45-B3A57FC8D5E9}">
      <dgm:prSet/>
      <dgm:spPr/>
      <dgm:t>
        <a:bodyPr/>
        <a:lstStyle/>
        <a:p>
          <a:endParaRPr lang="en-US"/>
        </a:p>
      </dgm:t>
    </dgm:pt>
    <dgm:pt modelId="{D96F884F-88AC-431F-A255-1AA74A03FFA5}">
      <dgm:prSet phldrT="[Text]" custT="1"/>
      <dgm:spPr>
        <a:solidFill>
          <a:srgbClr val="24802F"/>
        </a:solidFill>
      </dgm:spPr>
      <dgm:t>
        <a:bodyPr/>
        <a:lstStyle/>
        <a:p>
          <a:r>
            <a:rPr lang="th-TH" sz="2400" dirty="0"/>
            <a:t>การนำผลลัพธ์ไปใช้งาน</a:t>
          </a:r>
          <a:endParaRPr lang="en-US" sz="2400" dirty="0"/>
        </a:p>
      </dgm:t>
    </dgm:pt>
    <dgm:pt modelId="{AB1AD10D-3BA4-4F10-8DAD-25F648156D39}" type="parTrans" cxnId="{17BE9BCB-EDEB-4886-B7DE-9920885FACE1}">
      <dgm:prSet/>
      <dgm:spPr/>
      <dgm:t>
        <a:bodyPr/>
        <a:lstStyle/>
        <a:p>
          <a:endParaRPr lang="en-US"/>
        </a:p>
      </dgm:t>
    </dgm:pt>
    <dgm:pt modelId="{71E0BB2B-4E29-4C52-AE7A-18094AA22808}" type="sibTrans" cxnId="{17BE9BCB-EDEB-4886-B7DE-9920885FACE1}">
      <dgm:prSet/>
      <dgm:spPr/>
      <dgm:t>
        <a:bodyPr/>
        <a:lstStyle/>
        <a:p>
          <a:endParaRPr lang="en-US"/>
        </a:p>
      </dgm:t>
    </dgm:pt>
    <dgm:pt modelId="{8E1126A1-6BA9-464C-B760-0A66B5EFE11E}">
      <dgm:prSet custT="1"/>
      <dgm:spPr>
        <a:solidFill>
          <a:srgbClr val="24802F"/>
        </a:solidFill>
      </dgm:spPr>
      <dgm:t>
        <a:bodyPr/>
        <a:lstStyle/>
        <a:p>
          <a:r>
            <a:rPr lang="th-TH" sz="2400" dirty="0"/>
            <a:t>การสร้างตัวแบบจำ ลองทางคณิตศาต</a:t>
          </a:r>
          <a:r>
            <a:rPr lang="th-TH" sz="2400" dirty="0" err="1"/>
            <a:t>ร์แ</a:t>
          </a:r>
          <a:r>
            <a:rPr lang="th-TH" sz="2400" dirty="0"/>
            <a:t>ทนระบบของปัญหา</a:t>
          </a:r>
          <a:endParaRPr lang="en-US" sz="2400" dirty="0"/>
        </a:p>
      </dgm:t>
    </dgm:pt>
    <dgm:pt modelId="{9151BA15-6713-4FD8-9CD2-1CDBF8369CD9}" type="parTrans" cxnId="{53ECA1B1-483C-424B-BE23-680CF4025700}">
      <dgm:prSet/>
      <dgm:spPr/>
      <dgm:t>
        <a:bodyPr/>
        <a:lstStyle/>
        <a:p>
          <a:endParaRPr lang="en-US"/>
        </a:p>
      </dgm:t>
    </dgm:pt>
    <dgm:pt modelId="{79DA1912-FEF3-4ECB-816F-4C9FBF35E1F7}" type="sibTrans" cxnId="{53ECA1B1-483C-424B-BE23-680CF4025700}">
      <dgm:prSet/>
      <dgm:spPr/>
      <dgm:t>
        <a:bodyPr/>
        <a:lstStyle/>
        <a:p>
          <a:endParaRPr lang="en-US"/>
        </a:p>
      </dgm:t>
    </dgm:pt>
    <dgm:pt modelId="{C08DB92D-30AB-49E6-8B28-F1EEE0C5ACB7}">
      <dgm:prSet custT="1"/>
      <dgm:spPr>
        <a:solidFill>
          <a:srgbClr val="D119C8"/>
        </a:solidFill>
      </dgm:spPr>
      <dgm:t>
        <a:bodyPr/>
        <a:lstStyle/>
        <a:p>
          <a:r>
            <a:rPr lang="th-TH" sz="2400" dirty="0"/>
            <a:t>การรวบรวมข้อมูล</a:t>
          </a:r>
          <a:endParaRPr lang="en-US" sz="2400" dirty="0"/>
        </a:p>
      </dgm:t>
    </dgm:pt>
    <dgm:pt modelId="{B7A3B0AC-0FBF-4990-8731-FEB45A4B6E1C}" type="parTrans" cxnId="{48B44F5D-8908-4FA2-828E-6CAECEC27AB6}">
      <dgm:prSet/>
      <dgm:spPr/>
      <dgm:t>
        <a:bodyPr/>
        <a:lstStyle/>
        <a:p>
          <a:endParaRPr lang="en-US"/>
        </a:p>
      </dgm:t>
    </dgm:pt>
    <dgm:pt modelId="{EF409832-ABEE-4CFA-B527-30BF0C30B9E7}" type="sibTrans" cxnId="{48B44F5D-8908-4FA2-828E-6CAECEC27AB6}">
      <dgm:prSet/>
      <dgm:spPr/>
      <dgm:t>
        <a:bodyPr/>
        <a:lstStyle/>
        <a:p>
          <a:endParaRPr lang="en-US"/>
        </a:p>
      </dgm:t>
    </dgm:pt>
    <dgm:pt modelId="{59584EB7-225D-4824-9F45-A9C8A94CB03C}">
      <dgm:prSet custT="1"/>
      <dgm:spPr>
        <a:solidFill>
          <a:srgbClr val="002060"/>
        </a:solidFill>
      </dgm:spPr>
      <dgm:t>
        <a:bodyPr/>
        <a:lstStyle/>
        <a:p>
          <a:r>
            <a:rPr lang="th-TH" sz="2400" dirty="0"/>
            <a:t>การหาผลลัพธ์</a:t>
          </a:r>
          <a:endParaRPr lang="en-US" sz="2400" dirty="0"/>
        </a:p>
      </dgm:t>
    </dgm:pt>
    <dgm:pt modelId="{1B0A9A4A-B464-4C1E-B07C-1E7BA75E5AFB}" type="parTrans" cxnId="{89CCA646-CE73-4C80-BD02-F0E73A2B62B3}">
      <dgm:prSet/>
      <dgm:spPr/>
      <dgm:t>
        <a:bodyPr/>
        <a:lstStyle/>
        <a:p>
          <a:endParaRPr lang="en-US"/>
        </a:p>
      </dgm:t>
    </dgm:pt>
    <dgm:pt modelId="{8092109F-21C6-4834-82E4-FBA547CC8FE2}" type="sibTrans" cxnId="{89CCA646-CE73-4C80-BD02-F0E73A2B62B3}">
      <dgm:prSet/>
      <dgm:spPr/>
      <dgm:t>
        <a:bodyPr/>
        <a:lstStyle/>
        <a:p>
          <a:endParaRPr lang="en-US"/>
        </a:p>
      </dgm:t>
    </dgm:pt>
    <dgm:pt modelId="{E5020214-068A-423C-BC98-4874ED99593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h-TH" sz="2400" dirty="0"/>
            <a:t>การทดสอบรูปแบบและผลลัพธ์</a:t>
          </a:r>
          <a:endParaRPr lang="en-US" sz="2400" dirty="0"/>
        </a:p>
      </dgm:t>
    </dgm:pt>
    <dgm:pt modelId="{F9E594BD-161A-4A51-950A-3FECA0E45A9C}" type="parTrans" cxnId="{1C25DF7C-8F34-4423-B1BF-819F20B1116D}">
      <dgm:prSet/>
      <dgm:spPr/>
      <dgm:t>
        <a:bodyPr/>
        <a:lstStyle/>
        <a:p>
          <a:endParaRPr lang="en-US"/>
        </a:p>
      </dgm:t>
    </dgm:pt>
    <dgm:pt modelId="{F207C05A-D63F-4AD3-8B50-FA1E60045EB0}" type="sibTrans" cxnId="{1C25DF7C-8F34-4423-B1BF-819F20B1116D}">
      <dgm:prSet/>
      <dgm:spPr/>
      <dgm:t>
        <a:bodyPr/>
        <a:lstStyle/>
        <a:p>
          <a:endParaRPr lang="en-US"/>
        </a:p>
      </dgm:t>
    </dgm:pt>
    <dgm:pt modelId="{2D3AAE65-BC15-4C3B-9CC6-1E331AFF2FB8}" type="pres">
      <dgm:prSet presAssocID="{C4D73BF4-0741-410C-A090-7D72F0A1C0C1}" presName="Name0" presStyleCnt="0">
        <dgm:presLayoutVars>
          <dgm:dir/>
          <dgm:resizeHandles val="exact"/>
        </dgm:presLayoutVars>
      </dgm:prSet>
      <dgm:spPr/>
    </dgm:pt>
    <dgm:pt modelId="{91D6331D-3798-4782-91A3-D72C7DACFD1E}" type="pres">
      <dgm:prSet presAssocID="{0A6CA9D1-F015-4A9F-B9A3-1E60F03AA00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24DF3-FA93-448D-BECE-15024DE9DDA6}" type="pres">
      <dgm:prSet presAssocID="{FDF440DF-D37B-4DEF-A621-4B67B346A61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1AE6AFA1-6A4E-4912-8B1D-D3A9F43F0CA2}" type="pres">
      <dgm:prSet presAssocID="{FDF440DF-D37B-4DEF-A621-4B67B346A61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6DF0889-994C-4871-ACEE-4F908A12482E}" type="pres">
      <dgm:prSet presAssocID="{8E1126A1-6BA9-464C-B760-0A66B5EFE11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08617-9D9D-4801-84A7-355BD61294EB}" type="pres">
      <dgm:prSet presAssocID="{79DA1912-FEF3-4ECB-816F-4C9FBF35E1F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D97EA5D6-6829-4C06-A66E-7C74F269BDD0}" type="pres">
      <dgm:prSet presAssocID="{79DA1912-FEF3-4ECB-816F-4C9FBF35E1F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A3F760C-8ED2-4944-96F5-3402D7E0B8C6}" type="pres">
      <dgm:prSet presAssocID="{C08DB92D-30AB-49E6-8B28-F1EEE0C5ACB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0DC24-D6A0-4BF5-9067-5FCCE225AAF3}" type="pres">
      <dgm:prSet presAssocID="{EF409832-ABEE-4CFA-B527-30BF0C30B9E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8D6A051A-6F57-4488-8BBD-93A020098422}" type="pres">
      <dgm:prSet presAssocID="{EF409832-ABEE-4CFA-B527-30BF0C30B9E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E52FF23-B9EF-41CF-AEB0-865F83655CC6}" type="pres">
      <dgm:prSet presAssocID="{59584EB7-225D-4824-9F45-A9C8A94CB03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535EF-1AF6-4873-82DD-40F8D6A71D65}" type="pres">
      <dgm:prSet presAssocID="{8092109F-21C6-4834-82E4-FBA547CC8FE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C89B09A-3B72-447F-8E8C-821520D9F2A4}" type="pres">
      <dgm:prSet presAssocID="{8092109F-21C6-4834-82E4-FBA547CC8FE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D707D75-8702-41C3-B72D-87BDDED086DF}" type="pres">
      <dgm:prSet presAssocID="{E5020214-068A-423C-BC98-4874ED99593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F316B-3E44-4A23-8AA9-283256B35C05}" type="pres">
      <dgm:prSet presAssocID="{F207C05A-D63F-4AD3-8B50-FA1E60045EB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0BDAF3C-BA25-4BBB-A082-E3F8C9FE1B87}" type="pres">
      <dgm:prSet presAssocID="{F207C05A-D63F-4AD3-8B50-FA1E60045EB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187FE05-1CB6-486A-8F32-7F013C731FDD}" type="pres">
      <dgm:prSet presAssocID="{C32E1D07-DE75-41E6-B610-4B547EA56B7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C193E-B7C6-457C-A8B2-74000E82082B}" type="pres">
      <dgm:prSet presAssocID="{D90DEDC9-CCCE-4C05-8393-0437F84233A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2936CF66-BEFA-474B-A8BE-6A48BB0AFC1D}" type="pres">
      <dgm:prSet presAssocID="{D90DEDC9-CCCE-4C05-8393-0437F84233A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D9FEEA2-E2F4-46BB-8F55-0A2127BDD69F}" type="pres">
      <dgm:prSet presAssocID="{D96F884F-88AC-431F-A255-1AA74A03FFA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201DFF-B68A-42BE-8E67-EE52B05F0F15}" type="presOf" srcId="{EF409832-ABEE-4CFA-B527-30BF0C30B9E7}" destId="{89E0DC24-D6A0-4BF5-9067-5FCCE225AAF3}" srcOrd="0" destOrd="0" presId="urn:microsoft.com/office/officeart/2005/8/layout/process1"/>
    <dgm:cxn modelId="{284BBE98-254D-4AEC-AEAF-C35B457CD5D9}" type="presOf" srcId="{8E1126A1-6BA9-464C-B760-0A66B5EFE11E}" destId="{46DF0889-994C-4871-ACEE-4F908A12482E}" srcOrd="0" destOrd="0" presId="urn:microsoft.com/office/officeart/2005/8/layout/process1"/>
    <dgm:cxn modelId="{89CCA646-CE73-4C80-BD02-F0E73A2B62B3}" srcId="{C4D73BF4-0741-410C-A090-7D72F0A1C0C1}" destId="{59584EB7-225D-4824-9F45-A9C8A94CB03C}" srcOrd="3" destOrd="0" parTransId="{1B0A9A4A-B464-4C1E-B07C-1E7BA75E5AFB}" sibTransId="{8092109F-21C6-4834-82E4-FBA547CC8FE2}"/>
    <dgm:cxn modelId="{6867FED2-7A60-4778-A478-9411988AE778}" type="presOf" srcId="{8092109F-21C6-4834-82E4-FBA547CC8FE2}" destId="{EC89B09A-3B72-447F-8E8C-821520D9F2A4}" srcOrd="1" destOrd="0" presId="urn:microsoft.com/office/officeart/2005/8/layout/process1"/>
    <dgm:cxn modelId="{8CC2B398-6C50-4D82-85BD-43B731ED00CF}" type="presOf" srcId="{D90DEDC9-CCCE-4C05-8393-0437F84233A3}" destId="{852C193E-B7C6-457C-A8B2-74000E82082B}" srcOrd="0" destOrd="0" presId="urn:microsoft.com/office/officeart/2005/8/layout/process1"/>
    <dgm:cxn modelId="{1CA878F6-4E10-4A7D-A1FE-00CA9DA32FBC}" type="presOf" srcId="{C4D73BF4-0741-410C-A090-7D72F0A1C0C1}" destId="{2D3AAE65-BC15-4C3B-9CC6-1E331AFF2FB8}" srcOrd="0" destOrd="0" presId="urn:microsoft.com/office/officeart/2005/8/layout/process1"/>
    <dgm:cxn modelId="{E3A4C948-84CC-40EC-9838-00617D592F61}" type="presOf" srcId="{D96F884F-88AC-431F-A255-1AA74A03FFA5}" destId="{0D9FEEA2-E2F4-46BB-8F55-0A2127BDD69F}" srcOrd="0" destOrd="0" presId="urn:microsoft.com/office/officeart/2005/8/layout/process1"/>
    <dgm:cxn modelId="{A0B5D846-970A-478F-A24B-7CD0E9A23A58}" type="presOf" srcId="{EF409832-ABEE-4CFA-B527-30BF0C30B9E7}" destId="{8D6A051A-6F57-4488-8BBD-93A020098422}" srcOrd="1" destOrd="0" presId="urn:microsoft.com/office/officeart/2005/8/layout/process1"/>
    <dgm:cxn modelId="{659F459D-2781-4528-87B7-E41BA7AA2EB9}" type="presOf" srcId="{D90DEDC9-CCCE-4C05-8393-0437F84233A3}" destId="{2936CF66-BEFA-474B-A8BE-6A48BB0AFC1D}" srcOrd="1" destOrd="0" presId="urn:microsoft.com/office/officeart/2005/8/layout/process1"/>
    <dgm:cxn modelId="{CAE22983-B371-49D1-AB48-8CB727B32A09}" type="presOf" srcId="{F207C05A-D63F-4AD3-8B50-FA1E60045EB0}" destId="{40BDAF3C-BA25-4BBB-A082-E3F8C9FE1B87}" srcOrd="1" destOrd="0" presId="urn:microsoft.com/office/officeart/2005/8/layout/process1"/>
    <dgm:cxn modelId="{1C25DF7C-8F34-4423-B1BF-819F20B1116D}" srcId="{C4D73BF4-0741-410C-A090-7D72F0A1C0C1}" destId="{E5020214-068A-423C-BC98-4874ED99593A}" srcOrd="4" destOrd="0" parTransId="{F9E594BD-161A-4A51-950A-3FECA0E45A9C}" sibTransId="{F207C05A-D63F-4AD3-8B50-FA1E60045EB0}"/>
    <dgm:cxn modelId="{7C6BEB0B-47E3-4E1F-AAB0-2ED2FBF29C7B}" type="presOf" srcId="{E5020214-068A-423C-BC98-4874ED99593A}" destId="{0D707D75-8702-41C3-B72D-87BDDED086DF}" srcOrd="0" destOrd="0" presId="urn:microsoft.com/office/officeart/2005/8/layout/process1"/>
    <dgm:cxn modelId="{4FE9C71C-376A-4B27-BBDA-6ED342E98906}" type="presOf" srcId="{0A6CA9D1-F015-4A9F-B9A3-1E60F03AA002}" destId="{91D6331D-3798-4782-91A3-D72C7DACFD1E}" srcOrd="0" destOrd="0" presId="urn:microsoft.com/office/officeart/2005/8/layout/process1"/>
    <dgm:cxn modelId="{49C62923-1FF8-45EF-9B45-B3A57FC8D5E9}" srcId="{C4D73BF4-0741-410C-A090-7D72F0A1C0C1}" destId="{C32E1D07-DE75-41E6-B610-4B547EA56B79}" srcOrd="5" destOrd="0" parTransId="{F61255F6-1F26-4CCA-82D6-26F820436768}" sibTransId="{D90DEDC9-CCCE-4C05-8393-0437F84233A3}"/>
    <dgm:cxn modelId="{5FF43D23-B217-4CDB-9507-BC68AF072E05}" type="presOf" srcId="{8092109F-21C6-4834-82E4-FBA547CC8FE2}" destId="{06C535EF-1AF6-4873-82DD-40F8D6A71D65}" srcOrd="0" destOrd="0" presId="urn:microsoft.com/office/officeart/2005/8/layout/process1"/>
    <dgm:cxn modelId="{18E10511-12E2-47E1-B2D8-7A18E5416635}" type="presOf" srcId="{79DA1912-FEF3-4ECB-816F-4C9FBF35E1F7}" destId="{DF108617-9D9D-4801-84A7-355BD61294EB}" srcOrd="0" destOrd="0" presId="urn:microsoft.com/office/officeart/2005/8/layout/process1"/>
    <dgm:cxn modelId="{DD091CB5-48CD-47E9-A6A5-9C6060095A35}" type="presOf" srcId="{FDF440DF-D37B-4DEF-A621-4B67B346A61B}" destId="{AC524DF3-FA93-448D-BECE-15024DE9DDA6}" srcOrd="0" destOrd="0" presId="urn:microsoft.com/office/officeart/2005/8/layout/process1"/>
    <dgm:cxn modelId="{74469AAE-71B0-472B-9285-E1AEF64698BC}" type="presOf" srcId="{C08DB92D-30AB-49E6-8B28-F1EEE0C5ACB7}" destId="{BA3F760C-8ED2-4944-96F5-3402D7E0B8C6}" srcOrd="0" destOrd="0" presId="urn:microsoft.com/office/officeart/2005/8/layout/process1"/>
    <dgm:cxn modelId="{5FD91A45-A6F4-4BBC-A70E-E6D9746750D0}" type="presOf" srcId="{F207C05A-D63F-4AD3-8B50-FA1E60045EB0}" destId="{39FF316B-3E44-4A23-8AA9-283256B35C05}" srcOrd="0" destOrd="0" presId="urn:microsoft.com/office/officeart/2005/8/layout/process1"/>
    <dgm:cxn modelId="{F5BF9B65-D5A5-4877-8FE4-BB6C28D07EA1}" srcId="{C4D73BF4-0741-410C-A090-7D72F0A1C0C1}" destId="{0A6CA9D1-F015-4A9F-B9A3-1E60F03AA002}" srcOrd="0" destOrd="0" parTransId="{587C062B-07B3-477E-B274-D51A038AD6EB}" sibTransId="{FDF440DF-D37B-4DEF-A621-4B67B346A61B}"/>
    <dgm:cxn modelId="{2D2F9335-1763-4802-A9B0-462646880778}" type="presOf" srcId="{79DA1912-FEF3-4ECB-816F-4C9FBF35E1F7}" destId="{D97EA5D6-6829-4C06-A66E-7C74F269BDD0}" srcOrd="1" destOrd="0" presId="urn:microsoft.com/office/officeart/2005/8/layout/process1"/>
    <dgm:cxn modelId="{17BE9BCB-EDEB-4886-B7DE-9920885FACE1}" srcId="{C4D73BF4-0741-410C-A090-7D72F0A1C0C1}" destId="{D96F884F-88AC-431F-A255-1AA74A03FFA5}" srcOrd="6" destOrd="0" parTransId="{AB1AD10D-3BA4-4F10-8DAD-25F648156D39}" sibTransId="{71E0BB2B-4E29-4C52-AE7A-18094AA22808}"/>
    <dgm:cxn modelId="{48B44F5D-8908-4FA2-828E-6CAECEC27AB6}" srcId="{C4D73BF4-0741-410C-A090-7D72F0A1C0C1}" destId="{C08DB92D-30AB-49E6-8B28-F1EEE0C5ACB7}" srcOrd="2" destOrd="0" parTransId="{B7A3B0AC-0FBF-4990-8731-FEB45A4B6E1C}" sibTransId="{EF409832-ABEE-4CFA-B527-30BF0C30B9E7}"/>
    <dgm:cxn modelId="{E6800983-FCFA-4451-B1BD-1B36EA048D16}" type="presOf" srcId="{C32E1D07-DE75-41E6-B610-4B547EA56B79}" destId="{3187FE05-1CB6-486A-8F32-7F013C731FDD}" srcOrd="0" destOrd="0" presId="urn:microsoft.com/office/officeart/2005/8/layout/process1"/>
    <dgm:cxn modelId="{D974E4F6-F3A5-4633-8B56-A0BD277FCE20}" type="presOf" srcId="{59584EB7-225D-4824-9F45-A9C8A94CB03C}" destId="{EE52FF23-B9EF-41CF-AEB0-865F83655CC6}" srcOrd="0" destOrd="0" presId="urn:microsoft.com/office/officeart/2005/8/layout/process1"/>
    <dgm:cxn modelId="{53ECA1B1-483C-424B-BE23-680CF4025700}" srcId="{C4D73BF4-0741-410C-A090-7D72F0A1C0C1}" destId="{8E1126A1-6BA9-464C-B760-0A66B5EFE11E}" srcOrd="1" destOrd="0" parTransId="{9151BA15-6713-4FD8-9CD2-1CDBF8369CD9}" sibTransId="{79DA1912-FEF3-4ECB-816F-4C9FBF35E1F7}"/>
    <dgm:cxn modelId="{A7C78B37-64E9-4F66-9C23-CC12ED8A0C53}" type="presOf" srcId="{FDF440DF-D37B-4DEF-A621-4B67B346A61B}" destId="{1AE6AFA1-6A4E-4912-8B1D-D3A9F43F0CA2}" srcOrd="1" destOrd="0" presId="urn:microsoft.com/office/officeart/2005/8/layout/process1"/>
    <dgm:cxn modelId="{918DB25C-A34D-4DD7-BDAC-DB1ECA9C626F}" type="presParOf" srcId="{2D3AAE65-BC15-4C3B-9CC6-1E331AFF2FB8}" destId="{91D6331D-3798-4782-91A3-D72C7DACFD1E}" srcOrd="0" destOrd="0" presId="urn:microsoft.com/office/officeart/2005/8/layout/process1"/>
    <dgm:cxn modelId="{ED5BD9EA-5684-4BCA-ABC5-3C1035A24BEE}" type="presParOf" srcId="{2D3AAE65-BC15-4C3B-9CC6-1E331AFF2FB8}" destId="{AC524DF3-FA93-448D-BECE-15024DE9DDA6}" srcOrd="1" destOrd="0" presId="urn:microsoft.com/office/officeart/2005/8/layout/process1"/>
    <dgm:cxn modelId="{F7DF667F-B6BE-49C4-8B31-2C47C74B7CAF}" type="presParOf" srcId="{AC524DF3-FA93-448D-BECE-15024DE9DDA6}" destId="{1AE6AFA1-6A4E-4912-8B1D-D3A9F43F0CA2}" srcOrd="0" destOrd="0" presId="urn:microsoft.com/office/officeart/2005/8/layout/process1"/>
    <dgm:cxn modelId="{610B55B3-6203-4E89-9AAD-944419AD2007}" type="presParOf" srcId="{2D3AAE65-BC15-4C3B-9CC6-1E331AFF2FB8}" destId="{46DF0889-994C-4871-ACEE-4F908A12482E}" srcOrd="2" destOrd="0" presId="urn:microsoft.com/office/officeart/2005/8/layout/process1"/>
    <dgm:cxn modelId="{C38FEE2F-6E55-448C-9441-9E54FE34C8E8}" type="presParOf" srcId="{2D3AAE65-BC15-4C3B-9CC6-1E331AFF2FB8}" destId="{DF108617-9D9D-4801-84A7-355BD61294EB}" srcOrd="3" destOrd="0" presId="urn:microsoft.com/office/officeart/2005/8/layout/process1"/>
    <dgm:cxn modelId="{15A2A399-B277-43DC-8689-C3F01448AA05}" type="presParOf" srcId="{DF108617-9D9D-4801-84A7-355BD61294EB}" destId="{D97EA5D6-6829-4C06-A66E-7C74F269BDD0}" srcOrd="0" destOrd="0" presId="urn:microsoft.com/office/officeart/2005/8/layout/process1"/>
    <dgm:cxn modelId="{294BE67F-4269-4DB2-952C-CC0557B5C70A}" type="presParOf" srcId="{2D3AAE65-BC15-4C3B-9CC6-1E331AFF2FB8}" destId="{BA3F760C-8ED2-4944-96F5-3402D7E0B8C6}" srcOrd="4" destOrd="0" presId="urn:microsoft.com/office/officeart/2005/8/layout/process1"/>
    <dgm:cxn modelId="{ACF9BE26-C1EE-4D76-9125-A57449075BCE}" type="presParOf" srcId="{2D3AAE65-BC15-4C3B-9CC6-1E331AFF2FB8}" destId="{89E0DC24-D6A0-4BF5-9067-5FCCE225AAF3}" srcOrd="5" destOrd="0" presId="urn:microsoft.com/office/officeart/2005/8/layout/process1"/>
    <dgm:cxn modelId="{520929AD-8366-4DF7-8112-A563DC13EBED}" type="presParOf" srcId="{89E0DC24-D6A0-4BF5-9067-5FCCE225AAF3}" destId="{8D6A051A-6F57-4488-8BBD-93A020098422}" srcOrd="0" destOrd="0" presId="urn:microsoft.com/office/officeart/2005/8/layout/process1"/>
    <dgm:cxn modelId="{10C7D9F8-7503-495E-BFB9-92DFD5D0A6AA}" type="presParOf" srcId="{2D3AAE65-BC15-4C3B-9CC6-1E331AFF2FB8}" destId="{EE52FF23-B9EF-41CF-AEB0-865F83655CC6}" srcOrd="6" destOrd="0" presId="urn:microsoft.com/office/officeart/2005/8/layout/process1"/>
    <dgm:cxn modelId="{329ADED0-8F87-4A1D-82F1-781D564C8625}" type="presParOf" srcId="{2D3AAE65-BC15-4C3B-9CC6-1E331AFF2FB8}" destId="{06C535EF-1AF6-4873-82DD-40F8D6A71D65}" srcOrd="7" destOrd="0" presId="urn:microsoft.com/office/officeart/2005/8/layout/process1"/>
    <dgm:cxn modelId="{E3D367A9-6ADD-41C1-BB02-63FD933831D4}" type="presParOf" srcId="{06C535EF-1AF6-4873-82DD-40F8D6A71D65}" destId="{EC89B09A-3B72-447F-8E8C-821520D9F2A4}" srcOrd="0" destOrd="0" presId="urn:microsoft.com/office/officeart/2005/8/layout/process1"/>
    <dgm:cxn modelId="{982236C9-1C1B-41FE-8A00-F70F32A6E3C4}" type="presParOf" srcId="{2D3AAE65-BC15-4C3B-9CC6-1E331AFF2FB8}" destId="{0D707D75-8702-41C3-B72D-87BDDED086DF}" srcOrd="8" destOrd="0" presId="urn:microsoft.com/office/officeart/2005/8/layout/process1"/>
    <dgm:cxn modelId="{62D207FE-BEDA-4B3A-942C-8EF730B72BCE}" type="presParOf" srcId="{2D3AAE65-BC15-4C3B-9CC6-1E331AFF2FB8}" destId="{39FF316B-3E44-4A23-8AA9-283256B35C05}" srcOrd="9" destOrd="0" presId="urn:microsoft.com/office/officeart/2005/8/layout/process1"/>
    <dgm:cxn modelId="{82C52DEE-DA80-4C2C-9B45-0018FE9C99DA}" type="presParOf" srcId="{39FF316B-3E44-4A23-8AA9-283256B35C05}" destId="{40BDAF3C-BA25-4BBB-A082-E3F8C9FE1B87}" srcOrd="0" destOrd="0" presId="urn:microsoft.com/office/officeart/2005/8/layout/process1"/>
    <dgm:cxn modelId="{6484C9DD-B20C-44F8-8B62-5FF035E00441}" type="presParOf" srcId="{2D3AAE65-BC15-4C3B-9CC6-1E331AFF2FB8}" destId="{3187FE05-1CB6-486A-8F32-7F013C731FDD}" srcOrd="10" destOrd="0" presId="urn:microsoft.com/office/officeart/2005/8/layout/process1"/>
    <dgm:cxn modelId="{C441F8DE-F955-403E-B8A5-37A7A1EE0373}" type="presParOf" srcId="{2D3AAE65-BC15-4C3B-9CC6-1E331AFF2FB8}" destId="{852C193E-B7C6-457C-A8B2-74000E82082B}" srcOrd="11" destOrd="0" presId="urn:microsoft.com/office/officeart/2005/8/layout/process1"/>
    <dgm:cxn modelId="{9F99C929-1DE4-4D79-9FA1-BB95B6EE655E}" type="presParOf" srcId="{852C193E-B7C6-457C-A8B2-74000E82082B}" destId="{2936CF66-BEFA-474B-A8BE-6A48BB0AFC1D}" srcOrd="0" destOrd="0" presId="urn:microsoft.com/office/officeart/2005/8/layout/process1"/>
    <dgm:cxn modelId="{B624ADCC-6D18-47E0-82E7-814990C2B89E}" type="presParOf" srcId="{2D3AAE65-BC15-4C3B-9CC6-1E331AFF2FB8}" destId="{0D9FEEA2-E2F4-46BB-8F55-0A2127BDD69F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6331D-3798-4782-91A3-D72C7DACFD1E}">
      <dsp:nvSpPr>
        <dsp:cNvPr id="0" name=""/>
        <dsp:cNvSpPr/>
      </dsp:nvSpPr>
      <dsp:spPr>
        <a:xfrm>
          <a:off x="3139" y="1787169"/>
          <a:ext cx="1189099" cy="2563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การแจกแจงปัญหา</a:t>
          </a:r>
          <a:endParaRPr lang="en-US" sz="2400" kern="1200" dirty="0"/>
        </a:p>
      </dsp:txBody>
      <dsp:txXfrm>
        <a:off x="37967" y="1821997"/>
        <a:ext cx="1119443" cy="2494339"/>
      </dsp:txXfrm>
    </dsp:sp>
    <dsp:sp modelId="{AC524DF3-FA93-448D-BECE-15024DE9DDA6}">
      <dsp:nvSpPr>
        <dsp:cNvPr id="0" name=""/>
        <dsp:cNvSpPr/>
      </dsp:nvSpPr>
      <dsp:spPr>
        <a:xfrm>
          <a:off x="1311149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11149" y="2980697"/>
        <a:ext cx="176462" cy="176938"/>
      </dsp:txXfrm>
    </dsp:sp>
    <dsp:sp modelId="{46DF0889-994C-4871-ACEE-4F908A12482E}">
      <dsp:nvSpPr>
        <dsp:cNvPr id="0" name=""/>
        <dsp:cNvSpPr/>
      </dsp:nvSpPr>
      <dsp:spPr>
        <a:xfrm>
          <a:off x="1667879" y="1787169"/>
          <a:ext cx="1189099" cy="2563995"/>
        </a:xfrm>
        <a:prstGeom prst="roundRect">
          <a:avLst>
            <a:gd name="adj" fmla="val 10000"/>
          </a:avLst>
        </a:prstGeom>
        <a:solidFill>
          <a:srgbClr val="24802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การสร้างตัวแบบจำ ลองทางคณิตศาต</a:t>
          </a:r>
          <a:r>
            <a:rPr lang="th-TH" sz="2400" kern="1200" dirty="0" err="1"/>
            <a:t>ร์แ</a:t>
          </a:r>
          <a:r>
            <a:rPr lang="th-TH" sz="2400" kern="1200" dirty="0"/>
            <a:t>ทนระบบของปัญหา</a:t>
          </a:r>
          <a:endParaRPr lang="en-US" sz="2400" kern="1200" dirty="0"/>
        </a:p>
      </dsp:txBody>
      <dsp:txXfrm>
        <a:off x="1702707" y="1821997"/>
        <a:ext cx="1119443" cy="2494339"/>
      </dsp:txXfrm>
    </dsp:sp>
    <dsp:sp modelId="{DF108617-9D9D-4801-84A7-355BD61294EB}">
      <dsp:nvSpPr>
        <dsp:cNvPr id="0" name=""/>
        <dsp:cNvSpPr/>
      </dsp:nvSpPr>
      <dsp:spPr>
        <a:xfrm>
          <a:off x="2975888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975888" y="2980697"/>
        <a:ext cx="176462" cy="176938"/>
      </dsp:txXfrm>
    </dsp:sp>
    <dsp:sp modelId="{BA3F760C-8ED2-4944-96F5-3402D7E0B8C6}">
      <dsp:nvSpPr>
        <dsp:cNvPr id="0" name=""/>
        <dsp:cNvSpPr/>
      </dsp:nvSpPr>
      <dsp:spPr>
        <a:xfrm>
          <a:off x="3332618" y="1787169"/>
          <a:ext cx="1189099" cy="2563995"/>
        </a:xfrm>
        <a:prstGeom prst="roundRect">
          <a:avLst>
            <a:gd name="adj" fmla="val 10000"/>
          </a:avLst>
        </a:prstGeom>
        <a:solidFill>
          <a:srgbClr val="D119C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การรวบรวมข้อมูล</a:t>
          </a:r>
          <a:endParaRPr lang="en-US" sz="2400" kern="1200" dirty="0"/>
        </a:p>
      </dsp:txBody>
      <dsp:txXfrm>
        <a:off x="3367446" y="1821997"/>
        <a:ext cx="1119443" cy="2494339"/>
      </dsp:txXfrm>
    </dsp:sp>
    <dsp:sp modelId="{89E0DC24-D6A0-4BF5-9067-5FCCE225AAF3}">
      <dsp:nvSpPr>
        <dsp:cNvPr id="0" name=""/>
        <dsp:cNvSpPr/>
      </dsp:nvSpPr>
      <dsp:spPr>
        <a:xfrm>
          <a:off x="4640627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640627" y="2980697"/>
        <a:ext cx="176462" cy="176938"/>
      </dsp:txXfrm>
    </dsp:sp>
    <dsp:sp modelId="{EE52FF23-B9EF-41CF-AEB0-865F83655CC6}">
      <dsp:nvSpPr>
        <dsp:cNvPr id="0" name=""/>
        <dsp:cNvSpPr/>
      </dsp:nvSpPr>
      <dsp:spPr>
        <a:xfrm>
          <a:off x="4997357" y="1787169"/>
          <a:ext cx="1189099" cy="256399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การหาผลลัพธ์</a:t>
          </a:r>
          <a:endParaRPr lang="en-US" sz="2400" kern="1200" dirty="0"/>
        </a:p>
      </dsp:txBody>
      <dsp:txXfrm>
        <a:off x="5032185" y="1821997"/>
        <a:ext cx="1119443" cy="2494339"/>
      </dsp:txXfrm>
    </dsp:sp>
    <dsp:sp modelId="{06C535EF-1AF6-4873-82DD-40F8D6A71D65}">
      <dsp:nvSpPr>
        <dsp:cNvPr id="0" name=""/>
        <dsp:cNvSpPr/>
      </dsp:nvSpPr>
      <dsp:spPr>
        <a:xfrm>
          <a:off x="6305366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305366" y="2980697"/>
        <a:ext cx="176462" cy="176938"/>
      </dsp:txXfrm>
    </dsp:sp>
    <dsp:sp modelId="{0D707D75-8702-41C3-B72D-87BDDED086DF}">
      <dsp:nvSpPr>
        <dsp:cNvPr id="0" name=""/>
        <dsp:cNvSpPr/>
      </dsp:nvSpPr>
      <dsp:spPr>
        <a:xfrm>
          <a:off x="6662096" y="1787169"/>
          <a:ext cx="1189099" cy="25639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การทดสอบรูปแบบและผลลัพธ์</a:t>
          </a:r>
          <a:endParaRPr lang="en-US" sz="2400" kern="1200" dirty="0"/>
        </a:p>
      </dsp:txBody>
      <dsp:txXfrm>
        <a:off x="6696924" y="1821997"/>
        <a:ext cx="1119443" cy="2494339"/>
      </dsp:txXfrm>
    </dsp:sp>
    <dsp:sp modelId="{39FF316B-3E44-4A23-8AA9-283256B35C05}">
      <dsp:nvSpPr>
        <dsp:cNvPr id="0" name=""/>
        <dsp:cNvSpPr/>
      </dsp:nvSpPr>
      <dsp:spPr>
        <a:xfrm>
          <a:off x="7970105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7970105" y="2980697"/>
        <a:ext cx="176462" cy="176938"/>
      </dsp:txXfrm>
    </dsp:sp>
    <dsp:sp modelId="{3187FE05-1CB6-486A-8F32-7F013C731FDD}">
      <dsp:nvSpPr>
        <dsp:cNvPr id="0" name=""/>
        <dsp:cNvSpPr/>
      </dsp:nvSpPr>
      <dsp:spPr>
        <a:xfrm>
          <a:off x="8326835" y="1787169"/>
          <a:ext cx="1189099" cy="2563995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การวิเคราะห์ผลลัพธ์</a:t>
          </a:r>
          <a:endParaRPr lang="en-US" sz="2400" kern="1200" dirty="0"/>
        </a:p>
      </dsp:txBody>
      <dsp:txXfrm>
        <a:off x="8361663" y="1821997"/>
        <a:ext cx="1119443" cy="2494339"/>
      </dsp:txXfrm>
    </dsp:sp>
    <dsp:sp modelId="{852C193E-B7C6-457C-A8B2-74000E82082B}">
      <dsp:nvSpPr>
        <dsp:cNvPr id="0" name=""/>
        <dsp:cNvSpPr/>
      </dsp:nvSpPr>
      <dsp:spPr>
        <a:xfrm>
          <a:off x="9634844" y="2921718"/>
          <a:ext cx="252089" cy="2948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9634844" y="2980697"/>
        <a:ext cx="176462" cy="176938"/>
      </dsp:txXfrm>
    </dsp:sp>
    <dsp:sp modelId="{0D9FEEA2-E2F4-46BB-8F55-0A2127BDD69F}">
      <dsp:nvSpPr>
        <dsp:cNvPr id="0" name=""/>
        <dsp:cNvSpPr/>
      </dsp:nvSpPr>
      <dsp:spPr>
        <a:xfrm>
          <a:off x="9991574" y="1787169"/>
          <a:ext cx="1189099" cy="2563995"/>
        </a:xfrm>
        <a:prstGeom prst="roundRect">
          <a:avLst>
            <a:gd name="adj" fmla="val 10000"/>
          </a:avLst>
        </a:prstGeom>
        <a:solidFill>
          <a:srgbClr val="24802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/>
            <a:t>การนำผลลัพธ์ไปใช้งาน</a:t>
          </a:r>
          <a:endParaRPr lang="en-US" sz="2400" kern="1200" dirty="0"/>
        </a:p>
      </dsp:txBody>
      <dsp:txXfrm>
        <a:off x="10026402" y="1821997"/>
        <a:ext cx="1119443" cy="2494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2361-3E5F-4D13-B87B-0DE3DDB32C5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E0049-3718-4A1F-857D-91F621E80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th-TH" dirty="0"/>
              <a:t>เป็นงานแรกต้องทำ</a:t>
            </a:r>
            <a:r>
              <a:rPr lang="th-TH" baseline="0" dirty="0"/>
              <a:t> ต้องเข้าใจปัญหาอย่างถ่องแท้ ระบุเป้าหมายของปัญหาคืออะไร เช่น ต้องการหากำไรสูงสุด หรือต้นทุนต่ำสุด มีตัวแปรอะไรบ้างที่ควบคุมได้เช่น จำนวนสินค้าที่ผลิต และควบคุมไม่ได้ เช่น การเปลี่ยนแปลงความต้องการของลูกค้า เป็นต้น</a:t>
            </a:r>
          </a:p>
          <a:p>
            <a:r>
              <a:rPr lang="en-US" baseline="0" dirty="0"/>
              <a:t>2. </a:t>
            </a:r>
            <a:r>
              <a:rPr lang="th-TH" baseline="0" dirty="0"/>
              <a:t>หลังจากทราบวัตถุประสงค์/เป้าหมายแล้ว จะต้องเขียนวัตถุประสงค์ เงื่อนไง หรือจำกัดของปัญหาในรูแปบบ สมการ แทนระบบปัญหา</a:t>
            </a:r>
          </a:p>
          <a:p>
            <a:r>
              <a:rPr lang="en-US" baseline="0" dirty="0"/>
              <a:t>3.</a:t>
            </a:r>
            <a:r>
              <a:rPr lang="th-TH" baseline="0" dirty="0"/>
              <a:t>เช่น การผลิตต้องใช้วัตถุดิบกี่หน่วย แรงงานกี่ชั่วโมง  มี</a:t>
            </a:r>
            <a:r>
              <a:rPr lang="th-TH" baseline="0" dirty="0" err="1"/>
              <a:t>วัถุ</a:t>
            </a:r>
            <a:r>
              <a:rPr lang="th-TH" baseline="0" dirty="0"/>
              <a:t>ดิบเท่าใด  และความต้องการซื้อของลูกค้า และความต้องการในอนาคตด้วย</a:t>
            </a:r>
          </a:p>
          <a:p>
            <a:r>
              <a:rPr lang="en-US" baseline="0" dirty="0"/>
              <a:t>4.</a:t>
            </a:r>
            <a:r>
              <a:rPr lang="th-TH" baseline="0" dirty="0"/>
              <a:t>วิธีการหาผลลัพธ์ มีหลายวิธี</a:t>
            </a:r>
          </a:p>
          <a:p>
            <a:r>
              <a:rPr lang="en-US" baseline="0" dirty="0"/>
              <a:t>5.</a:t>
            </a:r>
            <a:r>
              <a:rPr lang="th-TH" baseline="0" dirty="0"/>
              <a:t>ตรวจสอบรูปแบบที่สร้างขึ้นว่าถูกต้องหรือไม่ ถ้าไม่ถูกต้อง ต้องย้อนไปขั้นตอนที่</a:t>
            </a:r>
            <a:r>
              <a:rPr lang="en-US" baseline="0" dirty="0"/>
              <a:t>2 </a:t>
            </a:r>
            <a:r>
              <a:rPr lang="th-TH" baseline="0" dirty="0"/>
              <a:t>แก้ไข</a:t>
            </a:r>
          </a:p>
          <a:p>
            <a:r>
              <a:rPr lang="en-US" baseline="0" dirty="0"/>
              <a:t>6. </a:t>
            </a:r>
            <a:r>
              <a:rPr lang="th-TH" baseline="0" dirty="0"/>
              <a:t>วิเคราะห์ผลลัพธ์ที่ได้จาก </a:t>
            </a:r>
            <a:r>
              <a:rPr lang="en-US" baseline="0" dirty="0"/>
              <a:t>4</a:t>
            </a:r>
            <a:r>
              <a:rPr lang="th-TH" baseline="0" dirty="0"/>
              <a:t> เพื่อนำไปประยุกต์ใช้ และมีการวิเคราะห์ความเปลี่ยนแปลง เช่น กรณีจำนวนวัตถุดิบลดลง หรือกำไรต่อหน่วยเปลี่ยนไป</a:t>
            </a:r>
          </a:p>
          <a:p>
            <a:r>
              <a:rPr lang="en-US" baseline="0" dirty="0"/>
              <a:t>7.</a:t>
            </a:r>
            <a:r>
              <a:rPr lang="th-TH" baseline="0" dirty="0"/>
              <a:t> จะต้องมั่นใจในผลลัพธ์ ช่วยในการตัดสินใจ  การเคราะห์เป็นเชิงปริมาณหรือตัวเลข  จำเป็นต้องคำนึงถึงข้อมูลเชิงคุณภาพประกอบด้วย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E0049-3718-4A1F-857D-91F621E80D6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7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th-TH" dirty="0"/>
              <a:t>การตัดสินใจจะ</a:t>
            </a:r>
            <a:r>
              <a:rPr lang="th-TH" baseline="0" dirty="0"/>
              <a:t>ตัดสินใจว่าจะผลิต หรือ ไม่ผลิต     </a:t>
            </a:r>
            <a:r>
              <a:rPr lang="th-TH" dirty="0"/>
              <a:t>พิจารณาการเปรียบเทียบผลตอบแทนที่จะได้รับ</a:t>
            </a:r>
            <a:r>
              <a:rPr lang="th-TH" baseline="0" dirty="0"/>
              <a:t> จากทางเลือกหลายทาง </a:t>
            </a:r>
            <a:endParaRPr lang="th-TH" dirty="0"/>
          </a:p>
          <a:p>
            <a:pPr marL="228600" indent="-228600">
              <a:buAutoNum type="arabicPeriod"/>
            </a:pPr>
            <a:r>
              <a:rPr lang="th-TH" dirty="0"/>
              <a:t>การจัดสรรทรัพยากรที่มีอยู่อย่างจำกัด</a:t>
            </a:r>
            <a:r>
              <a:rPr lang="th-TH" baseline="0" dirty="0"/>
              <a:t> ( เช่น วัตถุดิบ  แรงงาน  เครื่องจักร เวลา  เงิน ที่ดินฯลฯ)เพื่อเกิดประโยชน์สูงสุด เช่น กำไร ภายใต้เงื่อนไขที่มีอยู่  มักใช้กับ ด้านการผลิต  การหาสินค้า  การจัดสรรเงินทุน เป็นต้น</a:t>
            </a:r>
          </a:p>
          <a:p>
            <a:pPr marL="228600" indent="-228600">
              <a:buAutoNum type="arabicPeriod"/>
            </a:pPr>
            <a:r>
              <a:rPr lang="th-TH" baseline="0" dirty="0"/>
              <a:t>ส่งสินค้าจากแหล่งใดไปแหล่งใดบ้าง เพื่อให้ค่าขนส่งต่ำสุด</a:t>
            </a:r>
          </a:p>
          <a:p>
            <a:pPr marL="228600" indent="-228600">
              <a:buAutoNum type="arabicPeriod"/>
            </a:pPr>
            <a:r>
              <a:rPr lang="th-TH" baseline="0" dirty="0"/>
              <a:t> จัดสรรให้พนักงานใดจึงเหมาะสมที่สุด เพื่อให้เกิดประโยชน์สูงสุด</a:t>
            </a:r>
          </a:p>
          <a:p>
            <a:pPr marL="228600" indent="-228600">
              <a:buAutoNum type="arabicPeriod"/>
            </a:pPr>
            <a:r>
              <a:rPr lang="th-TH" baseline="0" dirty="0"/>
              <a:t>ลูกค้ารอรับบริการ จะจัดผู้ให้บริการอย่างไร จัดกี่หน่วย เพื่อให้ค่าใช้จ่ายต่ำสุด  ต้องคำนึงถึงเวลารอในการรับบริการด้วย</a:t>
            </a:r>
          </a:p>
          <a:p>
            <a:pPr marL="228600" indent="-228600">
              <a:buAutoNum type="arabicPeriod"/>
            </a:pPr>
            <a:r>
              <a:rPr lang="th-TH" baseline="0" dirty="0"/>
              <a:t>ควรเก็บสินค้าไว้จำหน่ายในคลังสินค้ามากน้อยเพียงใด เพื่อให้พอกับความต้องการของลูกค้า ถ้าเก็บไว้มาก จะเป็นการเสียค่าใช้จ่ายในการบำรุงรักษา</a:t>
            </a:r>
          </a:p>
          <a:p>
            <a:pPr marL="228600" indent="-228600">
              <a:buAutoNum type="arabicPeriod"/>
            </a:pPr>
            <a:r>
              <a:rPr lang="th-TH" baseline="0" dirty="0"/>
              <a:t>โครงการใหญ่ ย่อมมีงานย่อยเป็นจำนวนมาก  ต้องมีการวางแผนดำเนินงาน ให้สำเร็จลุล่วงตามเวลาของดครงการกำหนด ไม่เกิดความล้าช้า</a:t>
            </a:r>
          </a:p>
          <a:p>
            <a:pPr marL="228600" indent="-228600">
              <a:buAutoNum type="arabicPeriod"/>
            </a:pPr>
            <a:endParaRPr lang="th-TH" dirty="0"/>
          </a:p>
          <a:p>
            <a:r>
              <a:rPr lang="th-TH" dirty="0"/>
              <a:t>ใน</a:t>
            </a:r>
            <a:r>
              <a:rPr lang="th-TH" dirty="0" err="1"/>
              <a:t>ที่นี้</a:t>
            </a:r>
            <a:r>
              <a:rPr lang="th-TH" dirty="0"/>
              <a:t> จะพูดเฉพาะ  การวิเคราะห์การตัดสินใจ   โปรแกรมเชิงเส้น   ปัญหาการขนส่ง  การจำลองเหตุการณ์ การวิเคราะห์ข่ายงาน  ตัวแบบมาร์คอฟ และ</a:t>
            </a:r>
            <a:r>
              <a:rPr lang="th-TH" dirty="0" err="1"/>
              <a:t>ดาร</a:t>
            </a:r>
            <a:r>
              <a:rPr lang="th-TH" dirty="0"/>
              <a:t>พยากรณ์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E0049-3718-4A1F-857D-91F621E80D6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9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E0049-3718-4A1F-857D-91F621E80D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1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13F4B8-B7CA-46F7-9E57-36A3E0CC50E8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092ECD-8D4F-4A6A-BDDD-C42A4EE57CE9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714163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40BD5-1479-4CCF-84E9-705113D4BC2B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CAC0-6795-4101-979D-9692A95EAE2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054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5" name="Chevron 11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AE135A-41ED-457F-848D-33BAB54BAEFA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2DB15-E0DC-4277-83FF-B0017403397A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752395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260CE-4286-431D-A535-4254C2AFF66B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AE0DA3-E3F4-426F-A78A-F6D2444A5180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555410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0334B5-2D7E-452B-B6C5-A911E1DFBA03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5646FA-6E15-4B1A-8FB5-38FD8735EB1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966583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C73CB-4035-40B7-B793-914CF0BFDC79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A3658-B01D-464E-AD5D-92E76C3104C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1930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5E06-F1D2-4F2A-B319-2BA3409C4099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0072-95F7-41D4-B2AB-0428B93F58A9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3749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357BC-17F5-4AB5-A564-2AF4688442C8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D43710-92AE-4AAD-AB28-A0B2B8C9895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503560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0" name="Chevron 1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E1F84A-40AC-4A32-8013-6E6EA6EB1DDD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411405-B9B3-4CEB-8DDA-E05BA96DC10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823183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1FD4-CA67-4030-96A5-3486B883921C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7494-FF49-40A1-8BB2-FEFD50002E1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072497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0355-1009-4E3B-A554-914C448A65DC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29D07-DCBC-426F-8E49-BFE932704D27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96268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F221E-8F8B-4FAE-AAC5-1873287A9249}" type="datetimeFigureOut">
              <a:rPr lang="en-US" altLang="th-TH"/>
              <a:pPr>
                <a:defRPr/>
              </a:pPr>
              <a:t>11/13/2018</a:t>
            </a:fld>
            <a:endParaRPr lang="en-US" alt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 alt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6767CC74-5B2C-432E-9ED8-9FC5F935A90E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86215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unetr_m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8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9"/>
            <a:ext cx="8187071" cy="1866260"/>
          </a:xfrm>
        </p:spPr>
        <p:txBody>
          <a:bodyPr/>
          <a:lstStyle/>
          <a:p>
            <a:pPr algn="r"/>
            <a:r>
              <a:rPr lang="en-US" sz="6000" dirty="0">
                <a:solidFill>
                  <a:schemeClr val="tx1"/>
                </a:solidFill>
              </a:rPr>
              <a:t>Quantitative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086991" y="2940149"/>
            <a:ext cx="7343009" cy="951135"/>
          </a:xfrm>
        </p:spPr>
        <p:txBody>
          <a:bodyPr>
            <a:noAutofit/>
          </a:bodyPr>
          <a:lstStyle/>
          <a:p>
            <a:pPr algn="r"/>
            <a:r>
              <a:rPr lang="th-TH" sz="5400" dirty="0">
                <a:solidFill>
                  <a:schemeClr val="bg1"/>
                </a:solidFill>
              </a:rPr>
              <a:t>การวิเคราะห์เชิงปริมาณ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3119" y="4429615"/>
            <a:ext cx="4996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3600" b="1" dirty="0">
                <a:latin typeface="TH KoHo" panose="02000506000000020004" pitchFamily="2" charset="-34"/>
                <a:cs typeface="TH KoHo" panose="02000506000000020004" pitchFamily="2" charset="-34"/>
              </a:rPr>
              <a:t>ผู้ช่วยศาสตราจารย์สุเนตร  มูลทา</a:t>
            </a:r>
          </a:p>
          <a:p>
            <a:pPr algn="r"/>
            <a:r>
              <a:rPr lang="th-TH" sz="3600" b="1" dirty="0">
                <a:latin typeface="TH KoHo" panose="02000506000000020004" pitchFamily="2" charset="-34"/>
                <a:cs typeface="TH KoHo" panose="02000506000000020004" pitchFamily="2" charset="-34"/>
              </a:rPr>
              <a:t>คณะวิศวกรรมศาสตร์ </a:t>
            </a:r>
            <a:r>
              <a:rPr lang="en-US" sz="3600" b="1" dirty="0">
                <a:latin typeface="TH KoHo" panose="02000506000000020004" pitchFamily="2" charset="-34"/>
                <a:cs typeface="TH KoHo" panose="02000506000000020004" pitchFamily="2" charset="-34"/>
              </a:rPr>
              <a:t> PIT</a:t>
            </a:r>
            <a:endParaRPr lang="en-US" sz="3200" b="1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067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นำไปใช้ในการตัดสินใจทางการผลิต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นำไปใช้ในการตัดสินใจทางการตลาด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นำไปใช้ในการตัดสินใจทางการเงินและการบัญชี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นำไปใช้ในการตัดสินใจทางการจัดการและการบริหารทรัพยากรมนุษย์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altLang="th-TH" sz="4000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การประย</a:t>
            </a:r>
            <a:r>
              <a:rPr lang="th-TH" altLang="th-TH" sz="4000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ุกต์ใช้การวิเคราะห์เชิงปริมาณในการตัดสินใจทางธุรกิจ</a:t>
            </a:r>
            <a:endParaRPr lang="en-US" altLang="th-TH" sz="40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238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h-TH" sz="36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ทฤษฎีการตัดสินใจ  </a:t>
            </a:r>
            <a:r>
              <a:rPr lang="en-US" altLang="th-TH" sz="36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(Decision Theory) และทฤษฎีเกม (Game Theory)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ใช้ประยุกต์กับการตัดสินใจ   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ภายใต้ภาวะที่ผู้บริหารมีทางเลือกหลายทาง  และอาจเกิดสภาพต่าง ๆ ได้หลายอย่าง ทฤษฎีการตัดสินใจ และทฤษฎีเกมจะให้กลยุทธ์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ก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ารตัดสินใจที่ก่อใช้เกิดประโยชน์สูงสุด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h-TH" sz="36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การโปรแกรมเชิงเส้น  </a:t>
            </a:r>
            <a:r>
              <a:rPr lang="en-US" altLang="th-TH" sz="36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(Linear Programming)</a:t>
            </a:r>
            <a:r>
              <a:rPr lang="th-TH" altLang="th-TH" sz="36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ใช้ประยุกต์กับปัญหาการตัดสินใจในด้านการจัดสรรทรัพยากรที่ม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ีอยู่จำกัด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พื่อให้เกิดประโยชน์สูงสุด เช่นการจัดสรรเงินทุนภายใต้เงื่อนไขต่าง ๆ เพื่อให้เกิดผลตอบแทนสูงสุด เป็นต้น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</a:pP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การประยุกต์ใช้แบบจำลองเชิงปริมาณกับการตัดสินใจมีหลายแบบ</a:t>
            </a:r>
            <a:r>
              <a:rPr lang="th-TH" alt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altLang="th-TH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474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919288" y="404814"/>
            <a:ext cx="8229600" cy="6626225"/>
          </a:xfrm>
        </p:spPr>
        <p:txBody>
          <a:bodyPr/>
          <a:lstStyle/>
          <a:p>
            <a:pPr eaLnBrk="1" hangingPunct="1"/>
            <a:r>
              <a:rPr lang="th-TH" altLang="th-TH" sz="36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แบบจำลอง </a:t>
            </a:r>
            <a:r>
              <a:rPr lang="en-US" altLang="th-TH" sz="36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PERT/CPM</a:t>
            </a:r>
            <a:r>
              <a:rPr lang="en-US" altLang="th-TH" sz="3600" b="1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ใช้ประยุกต์กับปัญหาตัดสินใจในการบริหารโครงการ โดยอาศัยการสร้างข่ายงานของกิจกรรมต่าง ๆ ที่ต้องทำในโครงการแล้ววิเคราะห์ เพื่อหาระยะเวลาของโครงการตลอดจนการกำหนดแนวทางในการเร่งรัดโครงการให้เสร็จเร็วขึ้นโดยเสียค่าใช้จ่ายให้น้อยที่สุด</a:t>
            </a:r>
          </a:p>
          <a:p>
            <a:pPr eaLnBrk="1" hangingPunct="1"/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แบบจำลงสินค้าคงเหลือ  </a:t>
            </a:r>
            <a:r>
              <a:rPr lang="en-US" altLang="th-TH" sz="36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(Inventory Model)                      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ใช้ประยุกต์กับปัญหาการตัดสินใจในการกำหนดปริมาณการสั่งซื้อ และจัดเก็บสินค้าคงเหลือ ตลอดจนเวลาที่ควรจะสั่งซื้อ  เพื่อให้ต้นทุนการจัดเก็บสินค้าคงเหลือประหยัดที่สุด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699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919289" y="404813"/>
            <a:ext cx="7991475" cy="6553200"/>
          </a:xfrm>
        </p:spPr>
        <p:txBody>
          <a:bodyPr/>
          <a:lstStyle/>
          <a:p>
            <a:pPr eaLnBrk="1" hangingPunct="1"/>
            <a:r>
              <a:rPr lang="th-TH" altLang="th-TH" sz="40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ตัวแบบแถวคอย  </a:t>
            </a:r>
            <a:r>
              <a:rPr lang="en-US" altLang="th-TH" sz="40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(Queneing Model) </a:t>
            </a:r>
            <a:r>
              <a:rPr lang="en-US" altLang="th-TH" sz="4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ใช้ประยุกต์กับปัญหาการตัดสินใจในการวิเคร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าะห์ เพื่อกำหนดจำนวนบริการ เพื่อให้การจัดการแถวคอยมีประสิทธิภาพสูงสุด</a:t>
            </a:r>
          </a:p>
          <a:p>
            <a:pPr eaLnBrk="1" hangingPunct="1"/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ตัวแบบจำลองมารคอฟ </a:t>
            </a:r>
            <a:r>
              <a:rPr lang="en-US" altLang="th-TH" sz="40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(Markov Model)  </a:t>
            </a:r>
            <a:r>
              <a:rPr lang="en-US" altLang="th-TH" sz="4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ใช้ประยุกต์กับปัญหาการตัดสินใจที่ผู้บริหารต้องการพยากรณ์สิ่งที่สนใจโดยอาศัย การสร้างแบบจำลองที่มีตัวแปรที่เปลี่ยนแปลงไปตามสถานะต่าง ๆ เช่นการพยากรณ์ส่วนแบ่งการตลาด การพยาการณ์หนี้สูญ เป็นต้น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780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idx="1"/>
          </p:nvPr>
        </p:nvSpPr>
        <p:spPr>
          <a:xfrm>
            <a:off x="1919289" y="449264"/>
            <a:ext cx="8207375" cy="6408737"/>
          </a:xfrm>
        </p:spPr>
        <p:txBody>
          <a:bodyPr/>
          <a:lstStyle/>
          <a:p>
            <a:pPr eaLnBrk="1" hangingPunct="1"/>
            <a:r>
              <a:rPr lang="th-TH" altLang="th-TH" sz="40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การจำลองปัญหา</a:t>
            </a:r>
            <a:r>
              <a:rPr lang="en-US" altLang="th-TH" sz="4000" b="1" u="sng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altLang="th-TH" sz="4000" b="1" u="sng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(Simulation)</a:t>
            </a:r>
            <a:r>
              <a:rPr lang="en-US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ใช้ประยุกต์กับปัญหาการตัดสินใจในกรณีที่การสร้างแบบจำลองทางคณิตศาสตร์อาจทำได้ยาก หรือมีความซับซ้อนมากเกินกว่าที่จะสร้างแบบจำลองคณิตศาสตร์ได้ แบบจำลองการจำลองปัญหาเป็นวิธีจำลองสภาพปัญหาด้วยวิธีเชิงระบบ การหาคำตอบทำโดยวิธีทดลองหลาย ๆ ครั้งแล้ว สรุปผลจากการทดลองเพื่อนำไปแก้ปัญหาต่อไป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265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919289" y="1052513"/>
            <a:ext cx="8137525" cy="5689600"/>
          </a:xfrm>
        </p:spPr>
        <p:txBody>
          <a:bodyPr/>
          <a:lstStyle/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การวิเคราะห์และกำหนดปัญหา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การเก็บข้อมูล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การสร้างตัวแบบ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การหาคำตอบจากตัวแบบ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การวิเคราะห์คำตอบ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การตั้งขอบข่ายการควบคุม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การนำคำตอบไปปฏิบัติ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sz="480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กระบวนการวิเคราะห์เชิงปริมาณ</a:t>
            </a:r>
            <a:r>
              <a:rPr lang="en-US" altLang="th-TH" sz="4800" u="sng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800" u="sng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800" u="sng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300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847851" y="333376"/>
            <a:ext cx="8569325" cy="6335713"/>
          </a:xfrm>
        </p:spPr>
        <p:txBody>
          <a:bodyPr/>
          <a:lstStyle/>
          <a:p>
            <a:pPr eaLnBrk="1" hangingPunct="1"/>
            <a:r>
              <a:rPr lang="th-TH" altLang="th-TH" sz="40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การวิเคราะห์และกำหนดปัญหา</a:t>
            </a:r>
            <a:r>
              <a:rPr lang="en-US" altLang="th-TH" sz="40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eaLnBrk="1" hangingPunct="1"/>
            <a:endParaRPr lang="en-US" altLang="th-TH" sz="40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จะต้องระบุให้ได้ชัดเจนว่าปัญหาที่ประสบอยู่นั้นเป็นปัญหาเกี่ยวกับอะไร และสามารถระบุได้ว่าวัตถุประสงค์เป้าหมายของปัญหาคืออะไร เช่นหากำไรสูงสุด หรือต้นทุนต่ำสุด และจะต้องกำหนดตัวแปรที่เกี่ยวข้องอย่างชัดเจนว่าตัวแปรใดบ้างควบคุมได้ และควบควบไม่ได้ เป็นต้น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40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021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005014" y="523875"/>
            <a:ext cx="8281987" cy="6121400"/>
          </a:xfrm>
        </p:spPr>
        <p:txBody>
          <a:bodyPr/>
          <a:lstStyle/>
          <a:p>
            <a:pPr eaLnBrk="1" hangingPunct="1"/>
            <a:r>
              <a:rPr lang="th-TH" altLang="th-TH" sz="40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การเก็บข้อมูล</a:t>
            </a:r>
            <a:endParaRPr lang="en-US" altLang="th-TH" sz="40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ทำการเก็บรวบรวมข้อมูลที่เกี่ยวกับปัญหานั้นเพื่อที่จะนำไปสร้างตัวแบบในขั้นที่ 3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 sz="40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การสร้างตัวแบบ</a:t>
            </a:r>
            <a:endParaRPr lang="en-US" altLang="th-TH" sz="40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ระบุปัญหาและเก็บรวบรวมข้อมูลแล้วจะแปรรูปแบบของปัญหาให้อยู่ในรูปของตัวแบบทางคณิตศาสตร์เพื่อให้สะดวกต่อการวิเคราะห์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 sz="40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40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1610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063751" y="333376"/>
            <a:ext cx="8435975" cy="6742113"/>
          </a:xfrm>
        </p:spPr>
        <p:txBody>
          <a:bodyPr/>
          <a:lstStyle/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การหาคำตอบจากตัวแบบ</a:t>
            </a:r>
            <a:endParaRPr lang="en-US" altLang="th-TH" sz="36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36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จะทำการหาคำตอบจากตัวแบบที่ได้สร้างไว้ ซึ่งการหาคำตอบในขั้นนี้จะมีการทำเป็นขั้นตอนอย่างเป็นระบบ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การวิเคราะห์คำตอบ</a:t>
            </a:r>
            <a:endParaRPr lang="en-US" altLang="th-TH" sz="36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36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เมื่อได้คำตอบจากตัวแบบแล้ว ผู้บริหารจะต้องวิเคราะห์คำตอบอย่างระมัดระวังและรอบคอบเพื่อให้แน่ใจว่าคำตอบที่ได้มีความสมเหตุสมผล และสามารถนำไปปฏิบัติได้ ถ้าคำตอบที่ได้ไม่ถูกต้องเราก็ต้อง กลับไปเก็บข้อมูล หรือสร้างตัวแบบ หรือปรับปรุงตัวแบบใหม่จนได้ผลจากคำตอบเป็นที่น่าพอใจ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ละแน่ใจว่าตัวแบบ และข้อมูลต่าง ๆ มีความถูกต้อง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218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919288" y="304800"/>
            <a:ext cx="8424862" cy="6553200"/>
          </a:xfrm>
        </p:spPr>
        <p:txBody>
          <a:bodyPr/>
          <a:lstStyle/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การตั้งขอบข่ายการควบคุม</a:t>
            </a:r>
            <a:endParaRPr lang="en-US" altLang="th-TH" sz="36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36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การตั้งขอบข่ายการควบคุมการใช้ตัวแบบ กล่าวคือ ข้อสมมุติ และข้อจำกัด ของตัวแบบจะกำหนดให้ชัดเจน ทั้งนี้เพราะคำตอบจากตัวแบบนั้น เป็นสิ่งซึ่งได้จากตัวแบบที่ถูกสร้างขึ้นเพื่อจำลองสภาพของปัญหา ซึ่งไม่อาจแทนสภาพทั้งหมดได้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การนำคำตอบไปปฏิบัติ</a:t>
            </a:r>
            <a:endParaRPr lang="en-US" altLang="th-TH" sz="36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3600" b="1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ตัวแบบและคำตอบที่ได้ไปใช้ในการปฏิบัติงานโดยเลือกที่พิจารณาว่าสอดคล้องกับเงื่อนไขที่กำหนดไว้อย่างถูกต้อง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709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7" y="1"/>
            <a:ext cx="10930598" cy="618977"/>
          </a:xfr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Quantitative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610" y="935503"/>
            <a:ext cx="10178322" cy="538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	การวิเคราะห์เชิงปริมาณ( 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Quantitative Analysis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QA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 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เป็นการนำระเบียบวิธีทางวิทยาศาสตร์มาใช้ในการตัดสินใจงานด้านบริหาร  ภายใต้เงื่อนไขทางด้านทรัพยากรที่มีอยู่อย่างจำกัด  เพื่อให้ได้ผลดีที่สุด  โดยการใช้เทคนิคด้านคณิตศาสตร์และวิทยาศาสตร์ ช่วยในการบริหารการตัดสินใจ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	นำแนวคิดแบ่งปัญหาออกเป็นปัญหา</a:t>
            </a:r>
            <a:r>
              <a:rPr lang="th-TH" sz="3600" dirty="0" err="1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ย่อยๆ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หลายปัญหา เพื่อให้ตัดสินใจให้ได้ผลดีที่สุด</a:t>
            </a:r>
            <a:endParaRPr lang="en-US" sz="3600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5560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h-TH" altLang="th-TH" sz="4000" b="1" u="sng" dirty="0">
                <a:solidFill>
                  <a:schemeClr val="accent3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ตัวแบบคณิตศาสตร์</a:t>
            </a:r>
            <a:r>
              <a:rPr lang="th-TH" altLang="th-TH" sz="4000" b="1" dirty="0">
                <a:solidFill>
                  <a:schemeClr val="accent3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คือตัวแบบที่มีลักษณะเป็นสมการหรือฟังก์ชัน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000" b="1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ทางคณิตศาสต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ร์ที่สร้างขึ้นโดยใช้ตัวแปรทางคณิตศาสตร์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ัวแปรต่าง ๆ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จ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ะแทนปัจจัยของระบบหรือปัญหาที่ต้องการศึกษา</a:t>
            </a:r>
            <a:endParaRPr lang="en-US" altLang="th-TH" sz="40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ตัวแบบคณิตศาสตร์สำหรับการวิเคราะห์เชิงปริมาณ</a:t>
            </a:r>
            <a: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000" u="sng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1830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981200" y="1670050"/>
            <a:ext cx="8229600" cy="4999038"/>
          </a:xfrm>
        </p:spPr>
        <p:txBody>
          <a:bodyPr/>
          <a:lstStyle/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ตัวแบบตามสภาพที่แน่นอน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ตัวแบบการตัดสินใจ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กำหนดการเชิงเส้น	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ตัวแบบการขนส่ง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ตัวแบบของคงคลัง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 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CPM	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sz="4000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ตัวแบบคณิตศาสตร์ที่มีการนำไปใช้อย่างแพร่หลาย</a:t>
            </a:r>
            <a:br>
              <a:rPr lang="th-TH" altLang="th-TH" sz="4000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4000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การวิเคราะห์เชิงปริมาร</a:t>
            </a:r>
            <a:r>
              <a:rPr lang="en-US" altLang="th-TH" sz="4000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000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000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1974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063750" y="549276"/>
            <a:ext cx="8713788" cy="6481763"/>
          </a:xfrm>
        </p:spPr>
        <p:txBody>
          <a:bodyPr/>
          <a:lstStyle/>
          <a:p>
            <a:pPr eaLnBrk="1" hangingPunct="1"/>
            <a:r>
              <a:rPr lang="th-TH" altLang="th-TH" sz="36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ตัวแบบสภาพที่ไม่แน่นอน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ตัวแบบการตัดสินใจ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ทฤษฎีการแข่งขัน (เกม)</a:t>
            </a:r>
            <a:endParaRPr lang="th-TH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ตัวแบบของคงคลัง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ตัวแบบแถวคอย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ตัวแบบการจำลองสถานการณ์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ตัวแบบมาร์คอฟ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ตัวแบบ 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PERT</a:t>
            </a:r>
            <a:endParaRPr lang="en-US" altLang="th-TH" sz="36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2309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992313" y="1700213"/>
            <a:ext cx="8229600" cy="452596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h-TH" sz="3600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โปรแกรมคอมพิวเตอร์เพื่อช่วยในการคำนวณ ที่มีตัวแปรต่าง ๆ เข้ามาเกี่ยวข้องมากมายที่มีขนาดใหญ่ ซึ่งจะทำให้ลดเวลาในการคำนวณไปได้มาก ทั้งยังให้ผลลัพธ์ที่ถูกต้องแม่นยำ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โปรแกรมสำเร็จรูปเหล่านี้ได้แก่  โปรแกรม  </a:t>
            </a:r>
            <a:r>
              <a:rPr lang="en-US" altLang="th-TH" sz="3600" b="1" dirty="0" err="1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Lindo</a:t>
            </a:r>
            <a:r>
              <a:rPr lang="en-US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 </a:t>
            </a:r>
            <a:r>
              <a:rPr lang="en-US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QSB, </a:t>
            </a:r>
            <a:r>
              <a:rPr lang="th-TH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 </a:t>
            </a:r>
            <a:r>
              <a:rPr lang="en-US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QM </a:t>
            </a:r>
            <a:r>
              <a:rPr lang="th-TH" alt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เป็นต้น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th-TH" sz="3600" dirty="0">
              <a:solidFill>
                <a:schemeClr val="bg2">
                  <a:lumMod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59" y="274638"/>
            <a:ext cx="1153073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บทบาทของวิทยาการคอมพิวเตอร์กับการวิเคราะห์เชิงปริมาณเพื่อการตัดสินใจ</a:t>
            </a:r>
            <a:endParaRPr lang="en-US" altLang="th-TH" sz="4000" u="sng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2063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992313" y="1844676"/>
            <a:ext cx="8229600" cy="4525963"/>
          </a:xfrm>
        </p:spPr>
        <p:txBody>
          <a:bodyPr/>
          <a:lstStyle/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ความบกพร่องในการระบุปัญหา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ต้องใช้เวลามาก</a:t>
            </a:r>
            <a:r>
              <a:rPr lang="en-US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กว่าจะได้ผลลัพธ์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เสียค่าใช้จ่ายสูง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พฤติกรรมของผู้เกี่ยวข้องที่ต่อต้านการเปลี่ยนแปลง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เน้นด้านทฤษฎีมากเกินไป จนไม่สนใจการนำไปใช้จริง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36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ไม่สามารถทำให้ผู้เกี่ยวข้องยอมรับและเชื่อมั่นในผลการคำนวณได้</a:t>
            </a:r>
            <a:endParaRPr lang="en-US" altLang="th-TH" sz="36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1143000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สาเหตุของความล้มเหลวในการนำ</a:t>
            </a:r>
            <a:b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การวิเคราะห์เชิงปริมาณไป</a:t>
            </a:r>
            <a: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000" u="sng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0451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992313" y="1557338"/>
            <a:ext cx="8229600" cy="4525962"/>
          </a:xfrm>
        </p:spPr>
        <p:txBody>
          <a:bodyPr/>
          <a:lstStyle/>
          <a:p>
            <a:pPr eaLnBrk="1" hangingPunct="1"/>
            <a:r>
              <a:rPr lang="th-TH" altLang="th-TH" sz="4000" b="1">
                <a:solidFill>
                  <a:srgbClr val="00B0F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การตัดสินใจทางธุรกิจนั้น ผู้ตัดสินใจจะต้องคำนึงถึงปัจจัยทั้งในเชิงปริมาณ และเชิงคุณภาพด้วย ทั้งนี้เนื่องจากการวิเคราะห์เชิงคุณภาพอาจมีผลกระทบต่อปัญหาเกิดขึ้นได้</a:t>
            </a:r>
            <a:endParaRPr lang="en-US" altLang="th-TH" sz="4000">
              <a:solidFill>
                <a:srgbClr val="00B0F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en-US" altLang="th-TH" sz="4000">
              <a:solidFill>
                <a:srgbClr val="00B0F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7038"/>
            <a:ext cx="8229600" cy="1143000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การวิเคราะห์เชิงปริมาณและการวิเคราะห์เชิงคุณภาพ</a:t>
            </a:r>
            <a: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000" u="sng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000" u="sng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8869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7" y="1"/>
            <a:ext cx="10930598" cy="618977"/>
          </a:xfr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Quantitative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610" y="935503"/>
            <a:ext cx="10178322" cy="35935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h-TH" sz="36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ขั้นตอนของการวิเคราะห์เชิงปริมาณ  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มี 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7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ขั้นตอน</a:t>
            </a:r>
            <a:endParaRPr lang="en-US" sz="3600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31521" y="935503"/>
            <a:ext cx="11183814" cy="6138334"/>
            <a:chOff x="731521" y="935503"/>
            <a:chExt cx="11183814" cy="6138334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906251125"/>
                </p:ext>
              </p:extLst>
            </p:nvPr>
          </p:nvGraphicFramePr>
          <p:xfrm>
            <a:off x="731521" y="935503"/>
            <a:ext cx="11183814" cy="61383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237610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68644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6626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3387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24343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49494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15510" y="23629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cxnSp>
        <p:nvCxnSpPr>
          <p:cNvPr id="14" name="Connector: Elbow 13"/>
          <p:cNvCxnSpPr>
            <a:stCxn id="9" idx="0"/>
            <a:endCxn id="6" idx="0"/>
          </p:cNvCxnSpPr>
          <p:nvPr/>
        </p:nvCxnSpPr>
        <p:spPr>
          <a:xfrm rot="16200000" flipV="1">
            <a:off x="5446535" y="-164884"/>
            <a:ext cx="12700" cy="5055699"/>
          </a:xfrm>
          <a:prstGeom prst="bentConnector3">
            <a:avLst>
              <a:gd name="adj1" fmla="val 1800000"/>
            </a:avLst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64383" y="5247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99535" y="5247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</a:t>
            </a:r>
          </a:p>
        </p:txBody>
      </p:sp>
      <p:cxnSp>
        <p:nvCxnSpPr>
          <p:cNvPr id="22" name="Connector: Elbow 21"/>
          <p:cNvCxnSpPr/>
          <p:nvPr/>
        </p:nvCxnSpPr>
        <p:spPr>
          <a:xfrm rot="16200000" flipV="1">
            <a:off x="6375650" y="1886241"/>
            <a:ext cx="12700" cy="6735152"/>
          </a:xfrm>
          <a:prstGeom prst="bentConnector3">
            <a:avLst>
              <a:gd name="adj1" fmla="val -4070772"/>
            </a:avLst>
          </a:prstGeom>
          <a:ln w="38100" cap="flat" cmpd="sng" algn="ctr">
            <a:solidFill>
              <a:srgbClr val="248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7" y="1"/>
            <a:ext cx="10930598" cy="618977"/>
          </a:xfr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Quantitative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875" y="974691"/>
            <a:ext cx="10178322" cy="538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ปัญหาทางธุรกิจที่นำการวิเคราะห์เชิงปริมาณไปใช้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การวิเคราะห์ปัญหาเพื่อการตัดสินใจ (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Decision  analysis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ปัญหาการจัดสรรทรัพยากร ( 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Allocation  problem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ปัญหาการขนส่ง ( 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Transportation  problem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ปัญหาการจัดหางาน (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Assignment  problem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ปัญหาแถวคอย ( 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Queuing  problem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ปัญหาสินค้าคงคลัง (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Inventory problem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การวิเคราะห์เครือข่ายงาน (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Network  analysis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) </a:t>
            </a:r>
            <a:r>
              <a:rPr lang="en-US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PERT&amp;CPM</a:t>
            </a:r>
            <a:endParaRPr lang="th-TH" sz="2600" dirty="0">
              <a:solidFill>
                <a:srgbClr val="D119C8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ปัญหา</a:t>
            </a:r>
            <a:r>
              <a:rPr lang="th-TH" sz="2600" dirty="0" err="1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อื่นๆ</a:t>
            </a:r>
            <a:r>
              <a:rPr lang="th-TH" sz="2600" dirty="0">
                <a:solidFill>
                  <a:srgbClr val="D119C8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เช่นการจำลองปัญหา  การวิเคราะห์มาคอฟ การพยากรณ์ ฯลฯ</a:t>
            </a:r>
          </a:p>
          <a:p>
            <a:pPr marL="742950" indent="-742950">
              <a:buFont typeface="+mj-lt"/>
              <a:buAutoNum type="arabicPeriod"/>
            </a:pPr>
            <a:endParaRPr lang="th-TH" sz="3600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buFontTx/>
              <a:buChar char="-"/>
            </a:pPr>
            <a:endParaRPr lang="en-US" sz="3600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274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qa วิเคราะห์เชิงปริมาณ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42" y="170481"/>
            <a:ext cx="2214398" cy="32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ผลการค้นหารูปภาพสำหรับ quantitative analysis 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07" y="880269"/>
            <a:ext cx="2290539" cy="32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รูปภาพที่เกี่ยวข้อ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911" y="2324745"/>
            <a:ext cx="2462407" cy="324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ผลการค้นหารูปภาพสำหรับ qm for windows progr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318" y="3431035"/>
            <a:ext cx="2503328" cy="324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ผลการค้นหารูปภาพสำหรับ quantitative analysis websi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09" y="1360717"/>
            <a:ext cx="2282062" cy="32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04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7" y="1"/>
            <a:ext cx="10930598" cy="618977"/>
          </a:xfr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Quantitative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610" y="935503"/>
            <a:ext cx="10178322" cy="538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การประเมินผลการเรียน</a:t>
            </a:r>
          </a:p>
          <a:p>
            <a:pPr marL="1657350" lvl="2" indent="-742950">
              <a:buAutoNum type="arabicPeriod"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คะแนนเก็บ   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20	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คะแนน</a:t>
            </a:r>
          </a:p>
          <a:p>
            <a:pPr marL="1657350" lvl="2" indent="-742950">
              <a:buAutoNum type="arabicPeriod"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คะแนนสอบกลางภาค	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30	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คะแนน</a:t>
            </a:r>
          </a:p>
          <a:p>
            <a:pPr marL="1657350" lvl="2" indent="-742950">
              <a:buAutoNum type="arabicPeriod"/>
            </a:pP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คะแนนสอบปลายภาค	  </a:t>
            </a:r>
            <a:r>
              <a:rPr lang="en-US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50</a:t>
            </a:r>
            <a:r>
              <a:rPr lang="th-TH" sz="3600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คะแนน</a:t>
            </a:r>
            <a:endParaRPr lang="en-US" sz="3600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8603" y="4448014"/>
            <a:ext cx="7276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3200" b="1" dirty="0">
                <a:solidFill>
                  <a:srgbClr val="FF0000"/>
                </a:solidFill>
              </a:rPr>
              <a:t>ผศสุเนตร   มูลทา     </a:t>
            </a:r>
            <a:r>
              <a:rPr lang="en-US" sz="3200" b="1" dirty="0" smtClean="0">
                <a:solidFill>
                  <a:srgbClr val="FF0000"/>
                </a:solidFill>
                <a:hlinkClick r:id="rId3"/>
              </a:rPr>
              <a:t>sunetr_m@Hotmail.com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1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913" y="285751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sz="4000" u="sng" dirty="0">
                <a:solidFill>
                  <a:srgbClr val="FF0000"/>
                </a:solidFill>
                <a:latin typeface="Browallia News" pitchFamily="34" charset="-34"/>
                <a:cs typeface="Browallia News" pitchFamily="34" charset="-34"/>
              </a:rPr>
              <a:t/>
            </a:r>
            <a:br>
              <a:rPr lang="th-TH" altLang="th-TH" sz="4000" u="sng" dirty="0">
                <a:solidFill>
                  <a:srgbClr val="FF0000"/>
                </a:solidFill>
                <a:latin typeface="Browallia News" pitchFamily="34" charset="-34"/>
                <a:cs typeface="Browallia News" pitchFamily="34" charset="-34"/>
              </a:rPr>
            </a:br>
            <a:r>
              <a:rPr lang="th-TH" altLang="th-TH" sz="440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s" pitchFamily="34" charset="-34"/>
                <a:cs typeface="Browallia News" pitchFamily="34" charset="-34"/>
              </a:rPr>
              <a:t>ภาพรวมของการวิเคราะห์เชิงปริมาณ</a:t>
            </a:r>
            <a:br>
              <a:rPr lang="th-TH" altLang="th-TH" sz="440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s" pitchFamily="34" charset="-34"/>
                <a:cs typeface="Browallia News" pitchFamily="34" charset="-34"/>
              </a:rPr>
            </a:br>
            <a:endParaRPr lang="en-US" altLang="th-TH" sz="4400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s" pitchFamily="34" charset="-34"/>
              <a:cs typeface="Browallia News" pitchFamily="34" charset="-34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955046" y="1404104"/>
            <a:ext cx="8712200" cy="17526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th-TH" altLang="th-TH" sz="40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altLang="th-TH" sz="4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ในช่วงทศวรรษที่ผ่านมานี้ ธุรกิจหรือองค์กรต่าง ๆ ได้มีการเติบโตอย่างมาก มีการขยายขนาดขององค์กร ทำให้มีการควบคุมดูแลต้องเป็นไปอย่างมีระบบ ผู้บริหารขององค์กรธุรกิจจะต้องมีหน้าที่สำคัญอย่างหนึ่ง ก็คือ การตัดสินใจหาทางเลือกเพื่อแก้ปัญหา การตัดสินใจโดยใช้เพียงแต่ประสบการณ์ หรือสามัญสำนึก อาจทำให้การตัดสินใจนั้นเกิดผิดพลาดได้</a:t>
            </a:r>
          </a:p>
          <a:p>
            <a:pPr marR="0" algn="l" eaLnBrk="1" hangingPunct="1">
              <a:lnSpc>
                <a:spcPct val="80000"/>
              </a:lnSpc>
            </a:pPr>
            <a:endParaRPr lang="en-US" altLang="th-TH" sz="4000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517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100263" y="903288"/>
            <a:ext cx="8229600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h-TH" sz="220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ดังนั้นเพื่อให้การตัดสินใจเกิดการผิดพลาดน้อยลงหรือเพื่อให้การตัดสินใจมีความถูกต้องมากขึ้น เราจะต้องมีเครื่องมือเพื่อช่วยในการตัดสินใจ ซึ่งเครื่องมือที่สำคัญอย่างหนึ่งก็คือ การวิเคราะห์เชิงปริมาณ เช่น </a:t>
            </a:r>
            <a:r>
              <a:rPr lang="th-TH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ผู้จัดการฝ่ายขายตัดสินใจกำหนดเงื่อนไข ในการขายใหม่ทำให้มีผลกระทบต่อยอดขายและกำไร 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ซึ่งการเปลี่ยนแปลงนี้สามารถวัดได้ลักษณะเชิงปริมาณ</a:t>
            </a:r>
            <a:endParaRPr lang="en-US" altLang="th-TH" sz="44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188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992313" y="1628775"/>
            <a:ext cx="8424862" cy="47513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altLang="th-TH" sz="4400" b="1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การวิเคราะห์เชิงปริมาณ </a:t>
            </a:r>
            <a:r>
              <a:rPr lang="en-US" altLang="th-TH" sz="4400" b="1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(Quantitative Analysis)</a:t>
            </a:r>
          </a:p>
          <a:p>
            <a:pPr marL="0" indent="0" eaLnBrk="1" hangingPunct="1">
              <a:buNone/>
            </a:pPr>
            <a:r>
              <a:rPr lang="en-US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เป็นการนำระเบียบ</a:t>
            </a:r>
            <a:r>
              <a:rPr lang="th-TH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วิธีทางวิทยาศาสตร์</a:t>
            </a:r>
            <a:r>
              <a:rPr lang="en-US" altLang="th-TH" sz="4400" b="1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าใช้ในการตัดสินใจในงานด้านบริหาร</a:t>
            </a:r>
            <a:r>
              <a:rPr lang="en-US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ภ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ายใต้เงื่อนไขทางด้านทรัพยากรที่มีอยู่จำกัดเพื่อให้ได้ผลดีที่สุด</a:t>
            </a:r>
            <a:endParaRPr lang="en-US" altLang="th-TH" sz="44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eaLnBrk="1" hangingPunct="1">
              <a:buNone/>
            </a:pPr>
            <a:endParaRPr lang="en-US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81200" y="538164"/>
            <a:ext cx="8229600" cy="777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h-TH" altLang="th-TH" sz="440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ความหมายของการวิเคราะห์เชิงปริมาณ</a:t>
            </a:r>
            <a:r>
              <a:rPr lang="en-US" alt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altLang="th-TH" sz="4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144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idx="1"/>
          </p:nvPr>
        </p:nvSpPr>
        <p:spPr>
          <a:xfrm>
            <a:off x="2030413" y="1168401"/>
            <a:ext cx="8424862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กล่าวอีกนัยหนึ่ง  หมายถึง  วิธีการหาคำตอบเพื่อแก้ปัญหาที่เกิดขึ้น โดยอาศัยหลักการทาง</a:t>
            </a:r>
            <a:r>
              <a:rPr lang="th-TH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คณิตศาสตร์และสถิติ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ด้วยวิธีการสร้างเป็น</a:t>
            </a:r>
            <a:r>
              <a:rPr lang="th-TH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ตัวแบบ </a:t>
            </a:r>
            <a:r>
              <a:rPr lang="en-US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(Model) </a:t>
            </a:r>
            <a:r>
              <a:rPr lang="th-TH" altLang="th-TH" sz="4400" b="1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ทางคณิตศาสตร์</a:t>
            </a:r>
            <a:r>
              <a:rPr lang="th-TH" altLang="th-TH" sz="44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เพื่อจำลองสภาพของปัญหาที่เกิดขึ้น การตัดสินใจแก้ปัญหาจะอาศัยคำตอบที่ได้จาก การวิเคราะห์ตัวแบบ</a:t>
            </a:r>
            <a:endParaRPr lang="en-US" altLang="th-TH" sz="4400" b="1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eaLnBrk="1" hangingPunct="1">
              <a:buNone/>
            </a:pPr>
            <a:endParaRPr lang="en-US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193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919288" y="549276"/>
            <a:ext cx="8424862" cy="64801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การจัดการเชิงปริมาณโดยมากจะใช้คำว่า การจัดการเชิงศาสตร์ 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(Management Science) ม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ากกว่าการวิจัยขั้นดำเนินงาน 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(Operation </a:t>
            </a:r>
            <a:r>
              <a:rPr lang="en-US" altLang="th-TH" sz="4000" b="1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Researc</a:t>
            </a:r>
            <a:r>
              <a:rPr lang="en-CA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เพราะความหมายของคำหลังจะแคบกว่า</a:t>
            </a:r>
            <a:endParaRPr lang="en-US" altLang="th-TH" sz="40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altLang="th-TH" sz="4000" b="1" dirty="0">
                <a:solidFill>
                  <a:schemeClr val="accent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</a:t>
            </a:r>
            <a:r>
              <a:rPr lang="th-TH" altLang="th-TH" sz="4000" b="1" dirty="0">
                <a:solidFill>
                  <a:schemeClr val="accent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การวิจัยขั้นดำเนินงาน 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จะเป็นการสร้างและแก้ปัญหาตัวแบบทางคณิตศาสตร์ </a:t>
            </a:r>
            <a:r>
              <a:rPr lang="th-TH" altLang="th-TH" sz="4000" b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สำหรับกระบวนการด้านปฏิบัติการทั่วไป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แต่</a:t>
            </a:r>
            <a:r>
              <a:rPr lang="th-TH" altLang="th-TH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การจัดการเชิงศาสตร์หรือการจัดการเชิงปริมาณ</a:t>
            </a:r>
            <a:r>
              <a:rPr lang="th-TH" altLang="th-TH" sz="40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4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จะเน้นการใช้ตัวแบบในการ</a:t>
            </a:r>
            <a:r>
              <a:rPr lang="th-TH" altLang="th-TH" sz="4000" b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แก้ปัญหาทางการบริหาร</a:t>
            </a:r>
            <a:endParaRPr lang="en-US" altLang="th-TH" sz="400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th-TH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899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992313" y="1412875"/>
            <a:ext cx="8424862" cy="5329238"/>
          </a:xfrm>
        </p:spPr>
        <p:txBody>
          <a:bodyPr/>
          <a:lstStyle/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จะใช้หลักการอย่างมีหลักเกณฑ์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พิจารณาถึงเป้าหมายและวัตถุประสงค์ขององค์กร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ตระหนักถึงตัวแปรต่าง ๆ ของระบบที่ศึกษา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เน้นการบรรลุสิ่งที่ดีที่สุด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ผลลัพธ์สามารถพิสูจน์ได้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ใช้ระบบทำงานเป็นทีม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ใช้คอมพิวเตอร์ในการคำนวณเมื่อปัญหายุ่งยาก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ลักษณะของการวิเคราะห์การจัดการเชิงปริมาณ</a:t>
            </a:r>
            <a:r>
              <a:rPr lang="th-TH" altLang="th-TH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altLang="th-TH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60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สภาพการแข่งขันทางธุรกิจ  ทำให้ผู้บริหารต้องการ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เครื่องมือช่วยตัดสินใจที่แม่นยำขึ้น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การวิจัยและพัฒนาการทางกาวิเคราะห์เชิงปริมาณทำให้วิธีเชิงปริมาณมีประสิทธิภาพมากขึ้น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4000" b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การมีคอมพิวเตอร์ที่ช่วยให้งานคำนวณที่ซับซ้อนทำได้อย่างรวดเร็ว และแม่นยำมากขึ้น</a:t>
            </a:r>
            <a:endParaRPr lang="en-US" altLang="th-TH" sz="4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sz="4000" u="sng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สาเหตุหลักที่ทำให้การวิเคราะห์เชิงปริมาณได้รับการนำไปประยุกต์ใช้อย่างแพร่หลาย</a:t>
            </a:r>
            <a:r>
              <a:rPr lang="th-TH" altLang="th-TH" sz="40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altLang="th-TH" sz="400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773696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dg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239</TotalTime>
  <Words>1379</Words>
  <Application>Microsoft Office PowerPoint</Application>
  <PresentationFormat>Widescreen</PresentationFormat>
  <Paragraphs>151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Angsana New</vt:lpstr>
      <vt:lpstr>Arial</vt:lpstr>
      <vt:lpstr>Browallia News</vt:lpstr>
      <vt:lpstr>Calibri</vt:lpstr>
      <vt:lpstr>Cordia New</vt:lpstr>
      <vt:lpstr>Gill Sans MT</vt:lpstr>
      <vt:lpstr>Impact</vt:lpstr>
      <vt:lpstr>Lucida Sans Unicode</vt:lpstr>
      <vt:lpstr>TH K2D July8</vt:lpstr>
      <vt:lpstr>TH KoHo</vt:lpstr>
      <vt:lpstr>Verdana</vt:lpstr>
      <vt:lpstr>Wingdings</vt:lpstr>
      <vt:lpstr>Wingdings 2</vt:lpstr>
      <vt:lpstr>Wingdings 3</vt:lpstr>
      <vt:lpstr>Badge</vt:lpstr>
      <vt:lpstr>Concourse</vt:lpstr>
      <vt:lpstr>Quantitative analysis</vt:lpstr>
      <vt:lpstr>Quantitative analysis</vt:lpstr>
      <vt:lpstr> ภาพรวมของการวิเคราะห์เชิงปริมาณ </vt:lpstr>
      <vt:lpstr>PowerPoint Presentation</vt:lpstr>
      <vt:lpstr>ความหมายของการวิเคราะห์เชิงปริมาณ </vt:lpstr>
      <vt:lpstr>PowerPoint Presentation</vt:lpstr>
      <vt:lpstr>PowerPoint Presentation</vt:lpstr>
      <vt:lpstr>ลักษณะของการวิเคราะห์การจัดการเชิงปริมาณ </vt:lpstr>
      <vt:lpstr>สาเหตุหลักที่ทำให้การวิเคราะห์เชิงปริมาณได้รับการนำไปประยุกต์ใช้อย่างแพร่หลาย </vt:lpstr>
      <vt:lpstr>การประยุกต์ใช้การวิเคราะห์เชิงปริมาณในการตัดสินใจทางธุรกิจ</vt:lpstr>
      <vt:lpstr>การประยุกต์ใช้แบบจำลองเชิงปริมาณกับการตัดสินใจมีหลายแบบ </vt:lpstr>
      <vt:lpstr>PowerPoint Presentation</vt:lpstr>
      <vt:lpstr>PowerPoint Presentation</vt:lpstr>
      <vt:lpstr>PowerPoint Presentation</vt:lpstr>
      <vt:lpstr>กระบวนการวิเคราะห์เชิงปริมาณ </vt:lpstr>
      <vt:lpstr>PowerPoint Presentation</vt:lpstr>
      <vt:lpstr>PowerPoint Presentation</vt:lpstr>
      <vt:lpstr>PowerPoint Presentation</vt:lpstr>
      <vt:lpstr>PowerPoint Presentation</vt:lpstr>
      <vt:lpstr>ตัวแบบคณิตศาสตร์สำหรับการวิเคราะห์เชิงปริมาณ </vt:lpstr>
      <vt:lpstr>ตัวแบบคณิตศาสตร์ที่มีการนำไปใช้อย่างแพร่หลาย การวิเคราะห์เชิงปริมาร </vt:lpstr>
      <vt:lpstr>PowerPoint Presentation</vt:lpstr>
      <vt:lpstr>บทบาทของวิทยาการคอมพิวเตอร์กับการวิเคราะห์เชิงปริมาณเพื่อการตัดสินใจ</vt:lpstr>
      <vt:lpstr>สาเหตุของความล้มเหลวในการนำ การวิเคราะห์เชิงปริมาณไป </vt:lpstr>
      <vt:lpstr>การวิเคราะห์เชิงปริมาณและการวิเคราะห์เชิงคุณภาพ </vt:lpstr>
      <vt:lpstr>Quantitative analysis</vt:lpstr>
      <vt:lpstr>Quantitative analysis</vt:lpstr>
      <vt:lpstr>PowerPoint Presentation</vt:lpstr>
      <vt:lpstr>Quantitative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</dc:title>
  <dc:creator>Outlook Team</dc:creator>
  <cp:lastModifiedBy>sunetr_mt@hotmail.com</cp:lastModifiedBy>
  <cp:revision>22</cp:revision>
  <dcterms:created xsi:type="dcterms:W3CDTF">2016-12-29T13:47:29Z</dcterms:created>
  <dcterms:modified xsi:type="dcterms:W3CDTF">2018-11-13T14:02:58Z</dcterms:modified>
</cp:coreProperties>
</file>