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</p:sldMasterIdLst>
  <p:sldIdLst>
    <p:sldId id="259" r:id="rId3"/>
    <p:sldId id="293" r:id="rId4"/>
    <p:sldId id="260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90" r:id="rId23"/>
    <p:sldId id="291" r:id="rId24"/>
    <p:sldId id="292" r:id="rId25"/>
    <p:sldId id="283" r:id="rId26"/>
    <p:sldId id="284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07AD"/>
    <a:srgbClr val="FF3300"/>
    <a:srgbClr val="DD23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2" autoAdjust="0"/>
    <p:restoredTop sz="94660"/>
  </p:normalViewPr>
  <p:slideViewPr>
    <p:cSldViewPr snapToGrid="0">
      <p:cViewPr varScale="1">
        <p:scale>
          <a:sx n="78" d="100"/>
          <a:sy n="78" d="100"/>
        </p:scale>
        <p:origin x="3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8AA2-E1FC-4DD8-88E3-C06C81C49D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D64D-FB82-4341-9F63-4E68B56443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0552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8AA2-E1FC-4DD8-88E3-C06C81C49D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D64D-FB82-4341-9F63-4E68B56443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614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8AA2-E1FC-4DD8-88E3-C06C81C49D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D64D-FB82-4341-9F63-4E68B56443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5835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8AA2-E1FC-4DD8-88E3-C06C81C49D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D64D-FB82-4341-9F63-4E68B56443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0598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8AA2-E1FC-4DD8-88E3-C06C81C49D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D64D-FB82-4341-9F63-4E68B56443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9427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8AA2-E1FC-4DD8-88E3-C06C81C49D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D64D-FB82-4341-9F63-4E68B56443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480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8AA2-E1FC-4DD8-88E3-C06C81C49D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D64D-FB82-4341-9F63-4E68B56443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27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8AA2-E1FC-4DD8-88E3-C06C81C49D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D64D-FB82-4341-9F63-4E68B56443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7543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8AA2-E1FC-4DD8-88E3-C06C81C49D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D64D-FB82-4341-9F63-4E68B56443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0886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8AA2-E1FC-4DD8-88E3-C06C81C49D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D64D-FB82-4341-9F63-4E68B56443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0979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8AA2-E1FC-4DD8-88E3-C06C81C49D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D64D-FB82-4341-9F63-4E68B56443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432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07D8AA2-E1FC-4DD8-88E3-C06C81C49D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9E1D64D-FB82-4341-9F63-4E68B56443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593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4067979" y="3216647"/>
            <a:ext cx="4089260" cy="92397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2075" tIns="46038" rIns="92075" bIns="46038">
            <a:spAutoFit/>
          </a:bodyPr>
          <a:lstStyle>
            <a:lvl1pPr defTabSz="762000"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571500" defTabSz="762000"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defTabSz="762000"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714500" defTabSz="762000"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286000" defTabSz="762000"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/>
            <a:r>
              <a:rPr lang="th-TH" altLang="en-US" sz="5400" b="1" dirty="0">
                <a:latin typeface="Times New Roman" panose="02020603050405020304" pitchFamily="18" charset="0"/>
                <a:cs typeface="CordiaUPC" panose="020B0304020202020204" pitchFamily="34" charset="-34"/>
              </a:rPr>
              <a:t>ทฤษฎีการตัดสินใจ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2869914" y="4512047"/>
            <a:ext cx="6507614" cy="770084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2075" tIns="46038" rIns="92075" bIns="46038">
            <a:spAutoFit/>
          </a:bodyPr>
          <a:lstStyle>
            <a:lvl1pPr defTabSz="762000"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571500" defTabSz="762000"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defTabSz="762000"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714500" defTabSz="762000"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286000" defTabSz="762000"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/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(Decision Making Theory)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75657" y="609601"/>
            <a:ext cx="1705916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3600" b="1" dirty="0"/>
              <a:t>สัปดาห์ที่ 2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909438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3284" y="702965"/>
            <a:ext cx="51058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/>
              <a:t>ถ้าสั่งมา</a:t>
            </a:r>
            <a:r>
              <a:rPr lang="en-US" dirty="0"/>
              <a:t> 8</a:t>
            </a:r>
            <a:r>
              <a:rPr lang="th-TH" dirty="0"/>
              <a:t> เล่ม แต่ความต้องการซื้อเป็น</a:t>
            </a:r>
            <a:r>
              <a:rPr lang="en-US" dirty="0"/>
              <a:t> 6</a:t>
            </a:r>
            <a:r>
              <a:rPr lang="th-TH" dirty="0"/>
              <a:t> เล่ม  กำไรจะเป็น</a:t>
            </a:r>
          </a:p>
          <a:p>
            <a:r>
              <a:rPr lang="th-TH" dirty="0"/>
              <a:t>	</a:t>
            </a:r>
            <a:r>
              <a:rPr lang="th-TH" b="1" dirty="0">
                <a:solidFill>
                  <a:srgbClr val="FF0000"/>
                </a:solidFill>
              </a:rPr>
              <a:t>กำไร	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th-TH" b="1" dirty="0">
                <a:solidFill>
                  <a:srgbClr val="FF0000"/>
                </a:solidFill>
              </a:rPr>
              <a:t> รายได้  - </a:t>
            </a:r>
            <a:r>
              <a:rPr lang="th-TH" b="1" dirty="0">
                <a:solidFill>
                  <a:srgbClr val="1307AD"/>
                </a:solidFill>
              </a:rPr>
              <a:t>ต้นทุน</a:t>
            </a:r>
          </a:p>
          <a:p>
            <a:r>
              <a:rPr lang="th-TH" dirty="0"/>
              <a:t>		</a:t>
            </a:r>
            <a:r>
              <a:rPr lang="en-US" dirty="0"/>
              <a:t>= (6x50) – </a:t>
            </a:r>
            <a:r>
              <a:rPr lang="en-US" dirty="0">
                <a:solidFill>
                  <a:srgbClr val="1307AD"/>
                </a:solidFill>
              </a:rPr>
              <a:t>(8x30) </a:t>
            </a:r>
            <a:r>
              <a:rPr lang="en-US" dirty="0"/>
              <a:t>= 300 – </a:t>
            </a:r>
            <a:r>
              <a:rPr lang="en-US" dirty="0">
                <a:solidFill>
                  <a:srgbClr val="1307AD"/>
                </a:solidFill>
              </a:rPr>
              <a:t>200</a:t>
            </a:r>
            <a:r>
              <a:rPr lang="en-US" dirty="0"/>
              <a:t>  = 60  </a:t>
            </a:r>
            <a:r>
              <a:rPr lang="th-TH" dirty="0"/>
              <a:t>บาท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53382" y="1672461"/>
            <a:ext cx="72106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/>
              <a:t>แต่ถ้าสั่งมา</a:t>
            </a:r>
            <a:r>
              <a:rPr lang="en-US" dirty="0"/>
              <a:t> 6</a:t>
            </a:r>
            <a:r>
              <a:rPr lang="th-TH" dirty="0"/>
              <a:t> เล่ม แต่ความต้องการซื้อเป็น</a:t>
            </a:r>
            <a:r>
              <a:rPr lang="en-US" dirty="0"/>
              <a:t> 7</a:t>
            </a:r>
            <a:r>
              <a:rPr lang="th-TH" dirty="0"/>
              <a:t> เล่ม  ต้นทุนเล่มละ </a:t>
            </a:r>
            <a:r>
              <a:rPr lang="en-US" dirty="0"/>
              <a:t>30</a:t>
            </a:r>
            <a:r>
              <a:rPr lang="th-TH" dirty="0"/>
              <a:t> บาท และต้องสั่งซื้อกลางสัปดาห์ อีก</a:t>
            </a:r>
            <a:r>
              <a:rPr lang="en-US" dirty="0"/>
              <a:t>1</a:t>
            </a:r>
            <a:r>
              <a:rPr lang="th-TH" dirty="0"/>
              <a:t> เล่ม</a:t>
            </a:r>
          </a:p>
          <a:p>
            <a:r>
              <a:rPr lang="th-TH" dirty="0"/>
              <a:t>ต้นทุน  เล่มละ</a:t>
            </a:r>
            <a:r>
              <a:rPr lang="en-US" dirty="0"/>
              <a:t> 60 </a:t>
            </a:r>
            <a:r>
              <a:rPr lang="th-TH" dirty="0"/>
              <a:t>บาท กำไรจะเป็น</a:t>
            </a:r>
          </a:p>
          <a:p>
            <a:r>
              <a:rPr lang="th-TH" dirty="0"/>
              <a:t>	</a:t>
            </a:r>
            <a:r>
              <a:rPr lang="th-TH" b="1" dirty="0">
                <a:solidFill>
                  <a:srgbClr val="FF0000"/>
                </a:solidFill>
              </a:rPr>
              <a:t>กำไร	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th-TH" b="1" dirty="0">
                <a:solidFill>
                  <a:srgbClr val="FF0000"/>
                </a:solidFill>
              </a:rPr>
              <a:t> รายได้  - </a:t>
            </a:r>
            <a:r>
              <a:rPr lang="th-TH" b="1" dirty="0">
                <a:solidFill>
                  <a:srgbClr val="1307AD"/>
                </a:solidFill>
              </a:rPr>
              <a:t>ต้นทุน</a:t>
            </a:r>
          </a:p>
          <a:p>
            <a:r>
              <a:rPr lang="th-TH" dirty="0"/>
              <a:t>		</a:t>
            </a:r>
            <a:r>
              <a:rPr lang="en-US" dirty="0"/>
              <a:t>= (7x50) – </a:t>
            </a:r>
            <a:r>
              <a:rPr lang="en-US" dirty="0">
                <a:solidFill>
                  <a:srgbClr val="1307AD"/>
                </a:solidFill>
              </a:rPr>
              <a:t>(6x30)+(1x60) </a:t>
            </a:r>
            <a:r>
              <a:rPr lang="en-US" dirty="0"/>
              <a:t>=  110  </a:t>
            </a:r>
            <a:r>
              <a:rPr lang="th-TH" dirty="0"/>
              <a:t>บาท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53382" y="56634"/>
            <a:ext cx="61526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</a:rPr>
              <a:t>เ</a:t>
            </a:r>
            <a:r>
              <a:rPr lang="th-TH" b="1" dirty="0">
                <a:solidFill>
                  <a:srgbClr val="FF0000"/>
                </a:solidFill>
              </a:rPr>
              <a:t>หตุการณ์</a:t>
            </a:r>
            <a:r>
              <a:rPr lang="th-TH" dirty="0"/>
              <a:t> </a:t>
            </a:r>
            <a:r>
              <a:rPr lang="en-US" dirty="0"/>
              <a:t>:</a:t>
            </a:r>
            <a:r>
              <a:rPr lang="th-TH" dirty="0"/>
              <a:t>  จำนวนนิตยสาร </a:t>
            </a:r>
            <a:r>
              <a:rPr lang="en-US" dirty="0"/>
              <a:t>1843</a:t>
            </a:r>
            <a:r>
              <a:rPr lang="th-TH" dirty="0"/>
              <a:t> คาดว่าจะขายได้  </a:t>
            </a:r>
            <a:r>
              <a:rPr lang="en-US" dirty="0"/>
              <a:t>3</a:t>
            </a:r>
            <a:r>
              <a:rPr lang="th-TH" dirty="0"/>
              <a:t> เหตุการณ์ คือ </a:t>
            </a:r>
            <a:r>
              <a:rPr lang="en-US" dirty="0"/>
              <a:t>6  or 7  or 8</a:t>
            </a:r>
            <a:r>
              <a:rPr lang="th-TH" dirty="0"/>
              <a:t> เล่ม</a:t>
            </a:r>
          </a:p>
          <a:p>
            <a:r>
              <a:rPr lang="th-TH" b="1" dirty="0">
                <a:solidFill>
                  <a:srgbClr val="FF0000"/>
                </a:solidFill>
              </a:rPr>
              <a:t>ทางเลือก</a:t>
            </a:r>
            <a:r>
              <a:rPr lang="en-US" dirty="0"/>
              <a:t>:</a:t>
            </a:r>
            <a:r>
              <a:rPr lang="th-TH" dirty="0"/>
              <a:t>  จำนวนที่ควรสั่งต้นสัปดาห์ จะมี </a:t>
            </a:r>
            <a:r>
              <a:rPr lang="en-US" dirty="0"/>
              <a:t>3</a:t>
            </a:r>
            <a:r>
              <a:rPr lang="th-TH" dirty="0"/>
              <a:t> ทางเลือกคือ สั่งสัปดาห์ละ </a:t>
            </a:r>
            <a:r>
              <a:rPr lang="en-US" dirty="0"/>
              <a:t>6  or 7 or 8 </a:t>
            </a:r>
            <a:r>
              <a:rPr lang="th-TH" dirty="0"/>
              <a:t>เล่ม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206557"/>
              </p:ext>
            </p:extLst>
          </p:nvPr>
        </p:nvGraphicFramePr>
        <p:xfrm>
          <a:off x="2384853" y="2918956"/>
          <a:ext cx="7432020" cy="1965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8005">
                  <a:extLst>
                    <a:ext uri="{9D8B030D-6E8A-4147-A177-3AD203B41FA5}">
                      <a16:colId xmlns:a16="http://schemas.microsoft.com/office/drawing/2014/main" val="4119679933"/>
                    </a:ext>
                  </a:extLst>
                </a:gridCol>
                <a:gridCol w="1858005">
                  <a:extLst>
                    <a:ext uri="{9D8B030D-6E8A-4147-A177-3AD203B41FA5}">
                      <a16:colId xmlns:a16="http://schemas.microsoft.com/office/drawing/2014/main" val="2890267261"/>
                    </a:ext>
                  </a:extLst>
                </a:gridCol>
                <a:gridCol w="1858005">
                  <a:extLst>
                    <a:ext uri="{9D8B030D-6E8A-4147-A177-3AD203B41FA5}">
                      <a16:colId xmlns:a16="http://schemas.microsoft.com/office/drawing/2014/main" val="931211582"/>
                    </a:ext>
                  </a:extLst>
                </a:gridCol>
                <a:gridCol w="1858005">
                  <a:extLst>
                    <a:ext uri="{9D8B030D-6E8A-4147-A177-3AD203B41FA5}">
                      <a16:colId xmlns:a16="http://schemas.microsoft.com/office/drawing/2014/main" val="92366234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th-TH" sz="2400" b="1" dirty="0"/>
                    </a:p>
                    <a:p>
                      <a:pPr algn="ctr"/>
                      <a:r>
                        <a:rPr lang="th-TH" sz="2400" b="1" dirty="0"/>
                        <a:t>ทางเลือก</a:t>
                      </a:r>
                      <a:endParaRPr lang="en-US" sz="2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เหตุการณ์</a:t>
                      </a:r>
                      <a:r>
                        <a:rPr lang="en-US" sz="2400" b="1" dirty="0"/>
                        <a:t>:</a:t>
                      </a:r>
                      <a:r>
                        <a:rPr lang="th-TH" sz="2400" b="1" dirty="0"/>
                        <a:t>ความต้องการซื้อนิตยสาร</a:t>
                      </a:r>
                      <a:r>
                        <a:rPr lang="en-US" sz="2400" b="1" dirty="0"/>
                        <a:t> 1843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146442"/>
                  </a:ext>
                </a:extLst>
              </a:tr>
              <a:tr h="30684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AutoNum type="arabicPlain" startAt="6"/>
                      </a:pPr>
                      <a:r>
                        <a:rPr lang="th-TH" sz="2000" dirty="0"/>
                        <a:t>เล่ม</a:t>
                      </a:r>
                      <a:endParaRPr lang="en-US" sz="2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</a:t>
                      </a:r>
                      <a:r>
                        <a:rPr lang="th-TH" sz="2000" dirty="0"/>
                        <a:t> เล่ม</a:t>
                      </a:r>
                      <a:endParaRPr lang="en-US" sz="2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</a:t>
                      </a:r>
                      <a:r>
                        <a:rPr lang="th-TH" sz="2000" dirty="0"/>
                        <a:t>เล่ม</a:t>
                      </a:r>
                      <a:endParaRPr lang="en-US" sz="2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508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966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9626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304673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64161" y="5251621"/>
            <a:ext cx="9564130" cy="830997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400" dirty="0"/>
              <a:t>    หลักเกณฑ์ในการตัดสินใจภายใต้ความไม่แน่นอน  ทางร้านไม่สามารถประมาณโอกาสความน่าจะเป็นของความต้องการซื้อได้   จึงต้องใช้หลักเกณฑ์ในการตัดสินใจ </a:t>
            </a:r>
            <a:r>
              <a:rPr lang="en-US" sz="2400" dirty="0"/>
              <a:t>5 </a:t>
            </a:r>
            <a:r>
              <a:rPr lang="th-TH" sz="2400" dirty="0"/>
              <a:t>เกณฑ์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3100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0454" y="494271"/>
            <a:ext cx="1749197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b="1" dirty="0">
                <a:solidFill>
                  <a:srgbClr val="1307AD"/>
                </a:solidFill>
              </a:rPr>
              <a:t>Maximax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10465" y="586604"/>
            <a:ext cx="5355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/>
              <a:t>มองโลกในแง่ดี เชื่อว่า เลือกทางใดแล้ว จะได้ผลตอบแทนสูงสุด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322173" y="1048269"/>
            <a:ext cx="9246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>
                <a:solidFill>
                  <a:srgbClr val="FF3300"/>
                </a:solidFill>
              </a:rPr>
              <a:t>วิธีการ</a:t>
            </a:r>
            <a:r>
              <a:rPr lang="th-TH" sz="2400" dirty="0"/>
              <a:t>  ให้หา</a:t>
            </a:r>
            <a:r>
              <a:rPr lang="th-TH" sz="2400" dirty="0">
                <a:solidFill>
                  <a:srgbClr val="FF3300"/>
                </a:solidFill>
              </a:rPr>
              <a:t>กำไรสูงสุด</a:t>
            </a:r>
            <a:r>
              <a:rPr lang="th-TH" sz="2400" dirty="0"/>
              <a:t>ของแต่ละทางเลือก  แล้ว</a:t>
            </a:r>
            <a:r>
              <a:rPr lang="th-TH" sz="2400" dirty="0">
                <a:solidFill>
                  <a:srgbClr val="FF3300"/>
                </a:solidFill>
              </a:rPr>
              <a:t>เลือก</a:t>
            </a:r>
            <a:r>
              <a:rPr lang="th-TH" sz="2400" dirty="0"/>
              <a:t>ทางเลือกที่ให้กำไรสูงสุด หรือเป็นการหาค่าสูงสุด </a:t>
            </a:r>
            <a:r>
              <a:rPr lang="en-US" sz="2400" dirty="0"/>
              <a:t>2</a:t>
            </a:r>
            <a:r>
              <a:rPr lang="th-TH" sz="2400" dirty="0"/>
              <a:t> ครั้ง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645199"/>
              </p:ext>
            </p:extLst>
          </p:nvPr>
        </p:nvGraphicFramePr>
        <p:xfrm>
          <a:off x="2001793" y="1757421"/>
          <a:ext cx="5894175" cy="1965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12110">
                  <a:extLst>
                    <a:ext uri="{9D8B030D-6E8A-4147-A177-3AD203B41FA5}">
                      <a16:colId xmlns:a16="http://schemas.microsoft.com/office/drawing/2014/main" val="4119679933"/>
                    </a:ext>
                  </a:extLst>
                </a:gridCol>
                <a:gridCol w="877329">
                  <a:extLst>
                    <a:ext uri="{9D8B030D-6E8A-4147-A177-3AD203B41FA5}">
                      <a16:colId xmlns:a16="http://schemas.microsoft.com/office/drawing/2014/main" val="2890267261"/>
                    </a:ext>
                  </a:extLst>
                </a:gridCol>
                <a:gridCol w="823127">
                  <a:extLst>
                    <a:ext uri="{9D8B030D-6E8A-4147-A177-3AD203B41FA5}">
                      <a16:colId xmlns:a16="http://schemas.microsoft.com/office/drawing/2014/main" val="931211582"/>
                    </a:ext>
                  </a:extLst>
                </a:gridCol>
                <a:gridCol w="1141598">
                  <a:extLst>
                    <a:ext uri="{9D8B030D-6E8A-4147-A177-3AD203B41FA5}">
                      <a16:colId xmlns:a16="http://schemas.microsoft.com/office/drawing/2014/main" val="923662344"/>
                    </a:ext>
                  </a:extLst>
                </a:gridCol>
                <a:gridCol w="1940011">
                  <a:extLst>
                    <a:ext uri="{9D8B030D-6E8A-4147-A177-3AD203B41FA5}">
                      <a16:colId xmlns:a16="http://schemas.microsoft.com/office/drawing/2014/main" val="2319489366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th-TH" sz="2400" b="1" dirty="0"/>
                    </a:p>
                    <a:p>
                      <a:pPr algn="ctr"/>
                      <a:r>
                        <a:rPr lang="th-TH" sz="2400" b="1" dirty="0"/>
                        <a:t>ทางเลือก</a:t>
                      </a:r>
                      <a:endParaRPr lang="en-US" sz="2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ความต้องการซื้อ (เล่ม)</a:t>
                      </a:r>
                      <a:endParaRPr lang="en-US" sz="2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146442"/>
                  </a:ext>
                </a:extLst>
              </a:tr>
              <a:tr h="30684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000" dirty="0"/>
                        <a:t>6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</a:t>
                      </a:r>
                      <a:r>
                        <a:rPr lang="th-TH" sz="2000" dirty="0"/>
                        <a:t> </a:t>
                      </a:r>
                      <a:endParaRPr lang="en-US" sz="2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/>
                        <a:t>กำไรสูงสุด(บาท)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508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สั่งซื้อ</a:t>
                      </a:r>
                      <a:r>
                        <a:rPr lang="en-US" dirty="0"/>
                        <a:t>6</a:t>
                      </a:r>
                      <a:r>
                        <a:rPr lang="th-TH" dirty="0"/>
                        <a:t> เล่ม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50966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สั่งซื้อ</a:t>
                      </a:r>
                      <a:r>
                        <a:rPr lang="en-US" dirty="0"/>
                        <a:t>7</a:t>
                      </a:r>
                      <a:r>
                        <a:rPr lang="th-TH" dirty="0"/>
                        <a:t> เล่ม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9626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สั่งซื้อ</a:t>
                      </a:r>
                      <a:r>
                        <a:rPr lang="en-US" dirty="0"/>
                        <a:t>8</a:t>
                      </a:r>
                      <a:r>
                        <a:rPr lang="th-TH" dirty="0"/>
                        <a:t> เล่ม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3300"/>
                          </a:solidFill>
                        </a:rPr>
                        <a:t>160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6304673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73409" y="3970868"/>
            <a:ext cx="907011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/>
              <a:t>อธิบาย </a:t>
            </a:r>
            <a:r>
              <a:rPr lang="en-US" sz="2400" dirty="0"/>
              <a:t>: </a:t>
            </a:r>
            <a:r>
              <a:rPr lang="th-TH" sz="2400" b="1" dirty="0"/>
              <a:t>ทางเลือกที่ </a:t>
            </a:r>
            <a:r>
              <a:rPr lang="en-US" sz="2400" b="1" dirty="0"/>
              <a:t>1 </a:t>
            </a:r>
            <a:r>
              <a:rPr lang="th-TH" sz="2400" dirty="0"/>
              <a:t>พิจารณาทางเลือกทั้ง</a:t>
            </a:r>
            <a:r>
              <a:rPr lang="en-US" sz="2400" dirty="0"/>
              <a:t>3</a:t>
            </a:r>
            <a:r>
              <a:rPr lang="th-TH" sz="2400" dirty="0"/>
              <a:t> เหตุการณ์แล้วเลือก ผลตอบแทนสูงสุด  เช่น สั่งมา </a:t>
            </a:r>
            <a:r>
              <a:rPr lang="en-US" sz="2400" dirty="0"/>
              <a:t>6 </a:t>
            </a:r>
            <a:r>
              <a:rPr lang="th-TH" sz="2400" dirty="0"/>
              <a:t>เล่ม </a:t>
            </a:r>
          </a:p>
          <a:p>
            <a:r>
              <a:rPr lang="th-TH" sz="2400" dirty="0"/>
              <a:t>ลูกค้าอาจจะต้องการ</a:t>
            </a:r>
            <a:r>
              <a:rPr lang="en-US" sz="2400" dirty="0"/>
              <a:t> 6</a:t>
            </a:r>
            <a:r>
              <a:rPr lang="th-TH" sz="2400" dirty="0"/>
              <a:t> แล่ม ได้กำไร </a:t>
            </a:r>
            <a:r>
              <a:rPr lang="en-US" sz="2400" dirty="0"/>
              <a:t>120 </a:t>
            </a:r>
            <a:r>
              <a:rPr lang="th-TH" sz="2400" dirty="0"/>
              <a:t>บาท</a:t>
            </a:r>
          </a:p>
          <a:p>
            <a:r>
              <a:rPr lang="th-TH" sz="2400" dirty="0"/>
              <a:t> แต่ถ้า ต้องการ</a:t>
            </a:r>
            <a:r>
              <a:rPr lang="en-US" sz="2400" dirty="0"/>
              <a:t>7</a:t>
            </a:r>
            <a:r>
              <a:rPr lang="th-TH" sz="2400" dirty="0"/>
              <a:t>เล่ม ได้กำไร </a:t>
            </a:r>
            <a:r>
              <a:rPr lang="en-US" sz="2400" dirty="0"/>
              <a:t>110</a:t>
            </a:r>
            <a:r>
              <a:rPr lang="th-TH" sz="2400" dirty="0"/>
              <a:t>บาท</a:t>
            </a:r>
          </a:p>
          <a:p>
            <a:r>
              <a:rPr lang="th-TH" sz="2400" dirty="0"/>
              <a:t> แต่ถ้า</a:t>
            </a:r>
            <a:r>
              <a:rPr lang="en-US" sz="2400" dirty="0"/>
              <a:t>8</a:t>
            </a:r>
            <a:r>
              <a:rPr lang="th-TH" sz="2400" dirty="0"/>
              <a:t>เล่ม ได้กำไร </a:t>
            </a:r>
            <a:r>
              <a:rPr lang="en-US" sz="2400" dirty="0"/>
              <a:t>100</a:t>
            </a:r>
            <a:r>
              <a:rPr lang="th-TH" sz="2400" dirty="0"/>
              <a:t>บาท</a:t>
            </a:r>
            <a:endParaRPr lang="en-US" sz="2400" dirty="0"/>
          </a:p>
          <a:p>
            <a:r>
              <a:rPr lang="th-TH" sz="2400" dirty="0"/>
              <a:t>ทางเลือกที่ </a:t>
            </a:r>
            <a:r>
              <a:rPr lang="en-US" sz="2400" dirty="0"/>
              <a:t>2</a:t>
            </a:r>
            <a:r>
              <a:rPr lang="th-TH" sz="2400" dirty="0"/>
              <a:t> และ</a:t>
            </a:r>
            <a:r>
              <a:rPr lang="en-US" sz="2400" dirty="0"/>
              <a:t> 3</a:t>
            </a:r>
            <a:r>
              <a:rPr lang="th-TH" sz="2400" dirty="0"/>
              <a:t> เช่นกัน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7895968" y="3354049"/>
            <a:ext cx="1191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(</a:t>
            </a:r>
            <a:r>
              <a:rPr lang="en-US" dirty="0"/>
              <a:t> </a:t>
            </a:r>
            <a:r>
              <a:rPr lang="en-US" dirty="0" err="1"/>
              <a:t>maximax</a:t>
            </a:r>
            <a:r>
              <a:rPr lang="th-TH" dirty="0"/>
              <a:t>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70454" y="5909860"/>
            <a:ext cx="85042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>
                <a:solidFill>
                  <a:srgbClr val="FF3300"/>
                </a:solidFill>
              </a:rPr>
              <a:t>ถ้าใช้</a:t>
            </a:r>
            <a:r>
              <a:rPr lang="th-TH" sz="2400" b="1" dirty="0" err="1">
                <a:solidFill>
                  <a:srgbClr val="FF3300"/>
                </a:solidFill>
              </a:rPr>
              <a:t>กฏ</a:t>
            </a:r>
            <a:r>
              <a:rPr lang="th-TH" sz="2400" b="1" dirty="0">
                <a:solidFill>
                  <a:srgbClr val="FF3300"/>
                </a:solidFill>
              </a:rPr>
              <a:t>ของ</a:t>
            </a:r>
            <a:r>
              <a:rPr lang="en-US" sz="2400" b="1" dirty="0">
                <a:solidFill>
                  <a:srgbClr val="FF3300"/>
                </a:solidFill>
              </a:rPr>
              <a:t> </a:t>
            </a:r>
            <a:r>
              <a:rPr lang="en-US" sz="2400" b="1" dirty="0" err="1">
                <a:solidFill>
                  <a:srgbClr val="FF3300"/>
                </a:solidFill>
              </a:rPr>
              <a:t>maximax</a:t>
            </a:r>
            <a:r>
              <a:rPr lang="th-TH" sz="2400" b="1" dirty="0">
                <a:solidFill>
                  <a:srgbClr val="FF3300"/>
                </a:solidFill>
              </a:rPr>
              <a:t>เจ้าของร้านควรสั่งซื้อ</a:t>
            </a:r>
            <a:r>
              <a:rPr lang="en-US" sz="2400" b="1" dirty="0">
                <a:solidFill>
                  <a:srgbClr val="FF3300"/>
                </a:solidFill>
              </a:rPr>
              <a:t> 8 </a:t>
            </a:r>
            <a:r>
              <a:rPr lang="th-TH" sz="2400" b="1" dirty="0">
                <a:solidFill>
                  <a:srgbClr val="FF3300"/>
                </a:solidFill>
              </a:rPr>
              <a:t>เล่ม ได้กำไรสูงสุด </a:t>
            </a:r>
            <a:r>
              <a:rPr lang="en-US" sz="2400" b="1" dirty="0">
                <a:solidFill>
                  <a:srgbClr val="FF3300"/>
                </a:solidFill>
              </a:rPr>
              <a:t>160</a:t>
            </a:r>
            <a:r>
              <a:rPr lang="th-TH" sz="2400" b="1" dirty="0">
                <a:solidFill>
                  <a:srgbClr val="FF3300"/>
                </a:solidFill>
              </a:rPr>
              <a:t> บาทต่อสัปดาห์</a:t>
            </a:r>
            <a:endParaRPr lang="en-US" sz="2400" b="1" dirty="0">
              <a:solidFill>
                <a:srgbClr val="FF3300"/>
              </a:solidFill>
            </a:endParaRPr>
          </a:p>
          <a:p>
            <a:endParaRPr lang="en-US" sz="2400" b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78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419068"/>
              </p:ext>
            </p:extLst>
          </p:nvPr>
        </p:nvGraphicFramePr>
        <p:xfrm>
          <a:off x="2199501" y="1831894"/>
          <a:ext cx="5894175" cy="1965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12110">
                  <a:extLst>
                    <a:ext uri="{9D8B030D-6E8A-4147-A177-3AD203B41FA5}">
                      <a16:colId xmlns:a16="http://schemas.microsoft.com/office/drawing/2014/main" val="4119679933"/>
                    </a:ext>
                  </a:extLst>
                </a:gridCol>
                <a:gridCol w="877329">
                  <a:extLst>
                    <a:ext uri="{9D8B030D-6E8A-4147-A177-3AD203B41FA5}">
                      <a16:colId xmlns:a16="http://schemas.microsoft.com/office/drawing/2014/main" val="2890267261"/>
                    </a:ext>
                  </a:extLst>
                </a:gridCol>
                <a:gridCol w="823127">
                  <a:extLst>
                    <a:ext uri="{9D8B030D-6E8A-4147-A177-3AD203B41FA5}">
                      <a16:colId xmlns:a16="http://schemas.microsoft.com/office/drawing/2014/main" val="931211582"/>
                    </a:ext>
                  </a:extLst>
                </a:gridCol>
                <a:gridCol w="1141598">
                  <a:extLst>
                    <a:ext uri="{9D8B030D-6E8A-4147-A177-3AD203B41FA5}">
                      <a16:colId xmlns:a16="http://schemas.microsoft.com/office/drawing/2014/main" val="923662344"/>
                    </a:ext>
                  </a:extLst>
                </a:gridCol>
                <a:gridCol w="1940011">
                  <a:extLst>
                    <a:ext uri="{9D8B030D-6E8A-4147-A177-3AD203B41FA5}">
                      <a16:colId xmlns:a16="http://schemas.microsoft.com/office/drawing/2014/main" val="2319489366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th-TH" sz="2400" b="1" dirty="0"/>
                    </a:p>
                    <a:p>
                      <a:pPr algn="ctr"/>
                      <a:r>
                        <a:rPr lang="th-TH" sz="2400" b="1" dirty="0"/>
                        <a:t>ทางเลือก</a:t>
                      </a:r>
                      <a:endParaRPr lang="en-US" sz="2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ความต้องการซื้อ (เล่ม)</a:t>
                      </a:r>
                      <a:endParaRPr lang="en-US" sz="2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146442"/>
                  </a:ext>
                </a:extLst>
              </a:tr>
              <a:tr h="30684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000" dirty="0"/>
                        <a:t>6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</a:t>
                      </a:r>
                      <a:r>
                        <a:rPr lang="th-TH" sz="2000" dirty="0"/>
                        <a:t> </a:t>
                      </a:r>
                      <a:endParaRPr lang="en-US" sz="2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/>
                        <a:t>กำไรสูงสุด(บาท)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508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สั่งซื้อ</a:t>
                      </a:r>
                      <a:r>
                        <a:rPr lang="en-US" dirty="0"/>
                        <a:t>6</a:t>
                      </a:r>
                      <a:r>
                        <a:rPr lang="th-TH" dirty="0"/>
                        <a:t> เล่ม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50966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สั่งซื้อ</a:t>
                      </a:r>
                      <a:r>
                        <a:rPr lang="en-US" dirty="0"/>
                        <a:t>7</a:t>
                      </a:r>
                      <a:r>
                        <a:rPr lang="th-TH" dirty="0"/>
                        <a:t> เล่ม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9626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สั่งซื้อ</a:t>
                      </a:r>
                      <a:r>
                        <a:rPr lang="en-US" dirty="0"/>
                        <a:t>8</a:t>
                      </a:r>
                      <a:r>
                        <a:rPr lang="th-TH" dirty="0"/>
                        <a:t> เล่ม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6304673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70703" y="307216"/>
            <a:ext cx="1646605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dirty="0"/>
              <a:t>2. Maximin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59243" y="1000897"/>
            <a:ext cx="8789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/>
              <a:t>เป็นการตัดดสินใจอย่างระมัดระวัง  โดยพิจารณาค่าตอบแทน  </a:t>
            </a:r>
            <a:r>
              <a:rPr lang="th-TH" sz="2400" b="1" dirty="0">
                <a:solidFill>
                  <a:srgbClr val="FF0000"/>
                </a:solidFill>
              </a:rPr>
              <a:t>หาค่าต่ำสุดก่อน</a:t>
            </a:r>
            <a:r>
              <a:rPr lang="th-TH" sz="2400" dirty="0"/>
              <a:t>ในแต่ละทางเลือก แล้ว</a:t>
            </a:r>
            <a:r>
              <a:rPr lang="th-TH" sz="2400" b="1" dirty="0">
                <a:solidFill>
                  <a:srgbClr val="FF0000"/>
                </a:solidFill>
              </a:rPr>
              <a:t>เลือกค่าตอบแทนสูงสุด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01372" y="2658078"/>
            <a:ext cx="1133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maximin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56434" y="4028303"/>
            <a:ext cx="10729219" cy="461665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2400" b="1" dirty="0">
                <a:solidFill>
                  <a:srgbClr val="FF0000"/>
                </a:solidFill>
              </a:rPr>
              <a:t>สรุป ถ้าเจ้าของร้านใช้กฎ </a:t>
            </a:r>
            <a:r>
              <a:rPr lang="en-US" sz="2400" b="1" dirty="0">
                <a:solidFill>
                  <a:srgbClr val="FF0000"/>
                </a:solidFill>
              </a:rPr>
              <a:t>maximin</a:t>
            </a:r>
            <a:r>
              <a:rPr lang="th-TH" sz="2400" b="1" dirty="0">
                <a:solidFill>
                  <a:srgbClr val="FF0000"/>
                </a:solidFill>
              </a:rPr>
              <a:t> ควรสั่งนิตยสาร </a:t>
            </a:r>
            <a:r>
              <a:rPr lang="en-US" sz="2400" b="1" dirty="0">
                <a:solidFill>
                  <a:srgbClr val="FF0000"/>
                </a:solidFill>
              </a:rPr>
              <a:t>1843</a:t>
            </a:r>
            <a:r>
              <a:rPr lang="th-TH" sz="2400" b="1" dirty="0">
                <a:solidFill>
                  <a:srgbClr val="FF0000"/>
                </a:solidFill>
              </a:rPr>
              <a:t> ในตอนต้นสัปดาห์ จำนวน </a:t>
            </a:r>
            <a:r>
              <a:rPr lang="en-US" sz="2400" b="1" dirty="0">
                <a:solidFill>
                  <a:srgbClr val="FF0000"/>
                </a:solidFill>
              </a:rPr>
              <a:t>6</a:t>
            </a:r>
            <a:r>
              <a:rPr lang="th-TH" sz="2400" b="1" dirty="0">
                <a:solidFill>
                  <a:srgbClr val="FF0000"/>
                </a:solidFill>
              </a:rPr>
              <a:t>เล่ม ได้กำไร  </a:t>
            </a:r>
            <a:r>
              <a:rPr lang="en-US" sz="2400" b="1" dirty="0">
                <a:solidFill>
                  <a:srgbClr val="FF0000"/>
                </a:solidFill>
              </a:rPr>
              <a:t>100</a:t>
            </a:r>
            <a:r>
              <a:rPr lang="th-TH" sz="2400" b="1" dirty="0">
                <a:solidFill>
                  <a:srgbClr val="FF0000"/>
                </a:solidFill>
              </a:rPr>
              <a:t> บาท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40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6733" y="455870"/>
            <a:ext cx="9484855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3. Minimax  regret  </a:t>
            </a:r>
            <a:endParaRPr lang="th-TH" sz="2800" b="1" dirty="0">
              <a:solidFill>
                <a:srgbClr val="FF0000"/>
              </a:solidFill>
            </a:endParaRPr>
          </a:p>
          <a:p>
            <a:r>
              <a:rPr lang="th-TH" sz="2800" b="1" dirty="0"/>
              <a:t>     </a:t>
            </a:r>
            <a:r>
              <a:rPr lang="en-US" sz="2800" b="1" dirty="0"/>
              <a:t> </a:t>
            </a:r>
            <a:r>
              <a:rPr lang="th-TH" sz="2400" dirty="0"/>
              <a:t>เป็นเกณฑ์การหาค่าเสียโอกาส ในแต่ละทางเลือก   โดยหาค่าเสียโอกาสของแต่ละทางเลือกแล้วเลือกทางเลือกที่มีค่าเสียโอกาสต่ำสุด ซึ่งการตัดสินใจระวังเป็นพิเศษ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2250"/>
              </p:ext>
            </p:extLst>
          </p:nvPr>
        </p:nvGraphicFramePr>
        <p:xfrm>
          <a:off x="4794422" y="1854822"/>
          <a:ext cx="7174143" cy="1965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8338">
                  <a:extLst>
                    <a:ext uri="{9D8B030D-6E8A-4147-A177-3AD203B41FA5}">
                      <a16:colId xmlns:a16="http://schemas.microsoft.com/office/drawing/2014/main" val="4119679933"/>
                    </a:ext>
                  </a:extLst>
                </a:gridCol>
                <a:gridCol w="1617372">
                  <a:extLst>
                    <a:ext uri="{9D8B030D-6E8A-4147-A177-3AD203B41FA5}">
                      <a16:colId xmlns:a16="http://schemas.microsoft.com/office/drawing/2014/main" val="2890267261"/>
                    </a:ext>
                  </a:extLst>
                </a:gridCol>
                <a:gridCol w="1556952">
                  <a:extLst>
                    <a:ext uri="{9D8B030D-6E8A-4147-A177-3AD203B41FA5}">
                      <a16:colId xmlns:a16="http://schemas.microsoft.com/office/drawing/2014/main" val="931211582"/>
                    </a:ext>
                  </a:extLst>
                </a:gridCol>
                <a:gridCol w="1482810">
                  <a:extLst>
                    <a:ext uri="{9D8B030D-6E8A-4147-A177-3AD203B41FA5}">
                      <a16:colId xmlns:a16="http://schemas.microsoft.com/office/drawing/2014/main" val="923662344"/>
                    </a:ext>
                  </a:extLst>
                </a:gridCol>
                <a:gridCol w="1408671">
                  <a:extLst>
                    <a:ext uri="{9D8B030D-6E8A-4147-A177-3AD203B41FA5}">
                      <a16:colId xmlns:a16="http://schemas.microsoft.com/office/drawing/2014/main" val="2319489366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th-TH" sz="2400" b="1" dirty="0"/>
                    </a:p>
                    <a:p>
                      <a:pPr algn="ctr"/>
                      <a:r>
                        <a:rPr lang="th-TH" sz="2400" b="1" dirty="0"/>
                        <a:t>ทางเลือก</a:t>
                      </a:r>
                      <a:endParaRPr lang="en-US" sz="2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ความต้องการซื้อ (เล่ม)</a:t>
                      </a:r>
                      <a:endParaRPr lang="en-US" sz="2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146442"/>
                  </a:ext>
                </a:extLst>
              </a:tr>
              <a:tr h="30684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000" dirty="0"/>
                        <a:t>6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</a:t>
                      </a:r>
                      <a:r>
                        <a:rPr lang="th-TH" sz="2000" dirty="0"/>
                        <a:t> </a:t>
                      </a:r>
                      <a:endParaRPr lang="en-US" sz="2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/>
                        <a:t>ค่าเสียโอกาส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508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สั่งซื้อ</a:t>
                      </a:r>
                      <a:r>
                        <a:rPr lang="en-US" dirty="0"/>
                        <a:t>6</a:t>
                      </a:r>
                      <a:r>
                        <a:rPr lang="th-TH" dirty="0"/>
                        <a:t> เล่ม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120-120=0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140-110=30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160-100=60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50966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สั่งซื้อ</a:t>
                      </a:r>
                      <a:r>
                        <a:rPr lang="en-US" dirty="0"/>
                        <a:t>7</a:t>
                      </a:r>
                      <a:r>
                        <a:rPr lang="th-TH" dirty="0"/>
                        <a:t> เล่ม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120-90=30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140-140=0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160-130=30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9626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สั่งซื้อ</a:t>
                      </a:r>
                      <a:r>
                        <a:rPr lang="en-US" dirty="0"/>
                        <a:t>8</a:t>
                      </a:r>
                      <a:r>
                        <a:rPr lang="th-TH" dirty="0"/>
                        <a:t> เล่ม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120-60=60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140-110=30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160-160=0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6304673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91978" y="4053016"/>
            <a:ext cx="10441460" cy="830997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400" dirty="0"/>
              <a:t>หลักการ</a:t>
            </a:r>
            <a:r>
              <a:rPr lang="en-US" sz="2400" dirty="0"/>
              <a:t>:</a:t>
            </a:r>
            <a:r>
              <a:rPr lang="th-TH" sz="2400" dirty="0"/>
              <a:t> นำค่ากำไรสูงสุดในแต่ละคอลัม ลบ ด้วย สมาชิกในแต่ละคอลัม จะได้ค่าเสียโอกาสสูงสุด ในแต่ละคอลัม  </a:t>
            </a:r>
          </a:p>
          <a:p>
            <a:r>
              <a:rPr lang="th-TH" sz="2400" dirty="0"/>
              <a:t>แล้วเลือกทางเลือกค่าเสียโอกาส ต่ำสุด</a:t>
            </a:r>
            <a:endParaRPr lang="en-US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226013"/>
              </p:ext>
            </p:extLst>
          </p:nvPr>
        </p:nvGraphicFramePr>
        <p:xfrm>
          <a:off x="178127" y="1854822"/>
          <a:ext cx="4455657" cy="1965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0587">
                  <a:extLst>
                    <a:ext uri="{9D8B030D-6E8A-4147-A177-3AD203B41FA5}">
                      <a16:colId xmlns:a16="http://schemas.microsoft.com/office/drawing/2014/main" val="4119679933"/>
                    </a:ext>
                  </a:extLst>
                </a:gridCol>
                <a:gridCol w="1346864">
                  <a:extLst>
                    <a:ext uri="{9D8B030D-6E8A-4147-A177-3AD203B41FA5}">
                      <a16:colId xmlns:a16="http://schemas.microsoft.com/office/drawing/2014/main" val="2890267261"/>
                    </a:ext>
                  </a:extLst>
                </a:gridCol>
                <a:gridCol w="982088">
                  <a:extLst>
                    <a:ext uri="{9D8B030D-6E8A-4147-A177-3AD203B41FA5}">
                      <a16:colId xmlns:a16="http://schemas.microsoft.com/office/drawing/2014/main" val="931211582"/>
                    </a:ext>
                  </a:extLst>
                </a:gridCol>
                <a:gridCol w="996118">
                  <a:extLst>
                    <a:ext uri="{9D8B030D-6E8A-4147-A177-3AD203B41FA5}">
                      <a16:colId xmlns:a16="http://schemas.microsoft.com/office/drawing/2014/main" val="92366234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th-TH" sz="2400" b="1" dirty="0"/>
                    </a:p>
                    <a:p>
                      <a:pPr algn="ctr"/>
                      <a:r>
                        <a:rPr lang="th-TH" sz="2400" b="1" dirty="0"/>
                        <a:t>ทางเลือก</a:t>
                      </a:r>
                      <a:endParaRPr lang="en-US" sz="2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ความต้องการซื้อ</a:t>
                      </a:r>
                      <a:endParaRPr lang="en-US" sz="2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146442"/>
                  </a:ext>
                </a:extLst>
              </a:tr>
              <a:tr h="30684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AutoNum type="arabicPlain" startAt="6"/>
                      </a:pPr>
                      <a:r>
                        <a:rPr lang="th-TH" sz="2000" dirty="0"/>
                        <a:t>เล่ม</a:t>
                      </a:r>
                      <a:endParaRPr lang="en-US" sz="2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</a:t>
                      </a:r>
                      <a:r>
                        <a:rPr lang="th-TH" sz="2000" dirty="0"/>
                        <a:t> เล่ม</a:t>
                      </a:r>
                      <a:endParaRPr lang="en-US" sz="2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</a:t>
                      </a:r>
                      <a:r>
                        <a:rPr lang="th-TH" sz="2000" dirty="0"/>
                        <a:t>เล่ม</a:t>
                      </a:r>
                      <a:endParaRPr lang="en-US" sz="2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508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966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9626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04673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61535" y="5116247"/>
            <a:ext cx="8544327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2400" dirty="0">
                <a:solidFill>
                  <a:srgbClr val="FF0000"/>
                </a:solidFill>
              </a:rPr>
              <a:t>สรุป เจ้าของร้าน ถ้าใช้กฎ</a:t>
            </a:r>
            <a:r>
              <a:rPr lang="en-US" sz="2400" dirty="0">
                <a:solidFill>
                  <a:srgbClr val="FF0000"/>
                </a:solidFill>
              </a:rPr>
              <a:t> minimax regret</a:t>
            </a:r>
            <a:r>
              <a:rPr lang="th-TH" sz="2400" dirty="0">
                <a:solidFill>
                  <a:srgbClr val="FF0000"/>
                </a:solidFill>
              </a:rPr>
              <a:t> ควรสั่งซื้อนิตยสาร ในตอนต้นสัปดาห์ ครั้งละ </a:t>
            </a:r>
            <a:r>
              <a:rPr lang="en-US" sz="2400" dirty="0">
                <a:solidFill>
                  <a:srgbClr val="FF0000"/>
                </a:solidFill>
              </a:rPr>
              <a:t>7</a:t>
            </a:r>
            <a:r>
              <a:rPr lang="th-TH" sz="2400" dirty="0">
                <a:solidFill>
                  <a:srgbClr val="FF0000"/>
                </a:solidFill>
              </a:rPr>
              <a:t> เล่ม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89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3698" y="444843"/>
            <a:ext cx="3084499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/>
              <a:t>4. </a:t>
            </a:r>
            <a:r>
              <a:rPr lang="en-US" sz="2800" b="1" dirty="0" err="1"/>
              <a:t>Hurwicz</a:t>
            </a:r>
            <a:r>
              <a:rPr lang="en-US" sz="2800" b="1" dirty="0"/>
              <a:t> criterion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32238" y="968063"/>
            <a:ext cx="57999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/>
              <a:t>เป็นการนำ</a:t>
            </a:r>
            <a:r>
              <a:rPr lang="en-US" sz="2400" dirty="0"/>
              <a:t> </a:t>
            </a:r>
            <a:r>
              <a:rPr lang="en-US" sz="2400" dirty="0" err="1"/>
              <a:t>maximax</a:t>
            </a:r>
            <a:r>
              <a:rPr lang="th-TH" sz="2400" dirty="0"/>
              <a:t>และ</a:t>
            </a:r>
            <a:r>
              <a:rPr lang="en-US" sz="2400" dirty="0"/>
              <a:t> maximin</a:t>
            </a:r>
            <a:r>
              <a:rPr lang="th-TH" sz="2400" dirty="0"/>
              <a:t> มาพิจารณาร่วมกัน </a:t>
            </a:r>
          </a:p>
          <a:p>
            <a:r>
              <a:rPr lang="th-TH" sz="2400" dirty="0"/>
              <a:t>  โดยกำหนดค่า สัมประสิทธิ์ (แอล</a:t>
            </a:r>
            <a:r>
              <a:rPr lang="th-TH" sz="2400" dirty="0" err="1"/>
              <a:t>ฟ่า</a:t>
            </a:r>
            <a:r>
              <a:rPr lang="en-US" sz="2400" dirty="0"/>
              <a:t>,</a:t>
            </a:r>
            <a:r>
              <a:rPr lang="en-US" sz="2400" dirty="0">
                <a:sym typeface="Symbol" panose="05050102010706020507" pitchFamily="18" charset="2"/>
              </a:rPr>
              <a:t></a:t>
            </a:r>
            <a:r>
              <a:rPr lang="th-TH" sz="2400" dirty="0">
                <a:sym typeface="Symbol" panose="05050102010706020507" pitchFamily="18" charset="2"/>
              </a:rPr>
              <a:t>) อยู่ระหว่าง  </a:t>
            </a:r>
            <a:r>
              <a:rPr lang="en-US" sz="2400" dirty="0">
                <a:sym typeface="Symbol" panose="05050102010706020507" pitchFamily="18" charset="2"/>
              </a:rPr>
              <a:t>0-1</a:t>
            </a:r>
          </a:p>
          <a:p>
            <a:pPr marL="342900" indent="-342900">
              <a:buFont typeface="Symbol" panose="05050102010706020507" pitchFamily="18" charset="2"/>
              <a:buChar char="a"/>
            </a:pPr>
            <a:r>
              <a:rPr lang="en-US" sz="2400" dirty="0">
                <a:solidFill>
                  <a:srgbClr val="FF3300"/>
                </a:solidFill>
                <a:sym typeface="Symbol" panose="05050102010706020507" pitchFamily="18" charset="2"/>
              </a:rPr>
              <a:t>= 1 : </a:t>
            </a:r>
            <a:r>
              <a:rPr lang="th-TH" sz="2400" dirty="0">
                <a:solidFill>
                  <a:srgbClr val="FF3300"/>
                </a:solidFill>
                <a:sym typeface="Symbol" panose="05050102010706020507" pitchFamily="18" charset="2"/>
              </a:rPr>
              <a:t>มองโลกในแง่ดี คือใช้เกณฑ์</a:t>
            </a:r>
            <a:r>
              <a:rPr lang="en-US" sz="2400" dirty="0" err="1">
                <a:solidFill>
                  <a:srgbClr val="FF3300"/>
                </a:solidFill>
                <a:sym typeface="Symbol" panose="05050102010706020507" pitchFamily="18" charset="2"/>
              </a:rPr>
              <a:t>maximax</a:t>
            </a:r>
            <a:r>
              <a:rPr lang="th-TH" sz="2400" dirty="0">
                <a:solidFill>
                  <a:srgbClr val="FF3300"/>
                </a:solidFill>
                <a:sym typeface="Symbol" panose="05050102010706020507" pitchFamily="18" charset="2"/>
              </a:rPr>
              <a:t> อย่างเดียว</a:t>
            </a:r>
          </a:p>
          <a:p>
            <a:r>
              <a:rPr lang="en-US" sz="2400" dirty="0">
                <a:solidFill>
                  <a:srgbClr val="FF3300"/>
                </a:solidFill>
                <a:sym typeface="Symbol" panose="05050102010706020507" pitchFamily="18" charset="2"/>
              </a:rPr>
              <a:t> = 0 : </a:t>
            </a:r>
            <a:r>
              <a:rPr lang="th-TH" sz="2400" dirty="0">
                <a:solidFill>
                  <a:srgbClr val="FF3300"/>
                </a:solidFill>
                <a:sym typeface="Symbol" panose="05050102010706020507" pitchFamily="18" charset="2"/>
              </a:rPr>
              <a:t>ตัดสินใจระมัดระวัง คือใช้เกณฑ์</a:t>
            </a:r>
            <a:r>
              <a:rPr lang="en-US" sz="2400" dirty="0">
                <a:solidFill>
                  <a:srgbClr val="FF3300"/>
                </a:solidFill>
                <a:sym typeface="Symbol" panose="05050102010706020507" pitchFamily="18" charset="2"/>
              </a:rPr>
              <a:t>maximin</a:t>
            </a:r>
            <a:r>
              <a:rPr lang="th-TH" sz="2400" dirty="0">
                <a:solidFill>
                  <a:srgbClr val="FF3300"/>
                </a:solidFill>
                <a:sym typeface="Symbol" panose="05050102010706020507" pitchFamily="18" charset="2"/>
              </a:rPr>
              <a:t> </a:t>
            </a:r>
            <a:r>
              <a:rPr lang="en-US" sz="2400" dirty="0">
                <a:solidFill>
                  <a:srgbClr val="FF3300"/>
                </a:solidFill>
                <a:sym typeface="Symbol" panose="05050102010706020507" pitchFamily="18" charset="2"/>
              </a:rPr>
              <a:t> </a:t>
            </a:r>
            <a:r>
              <a:rPr lang="th-TH" sz="2400" dirty="0">
                <a:solidFill>
                  <a:srgbClr val="FF3300"/>
                </a:solidFill>
                <a:sym typeface="Symbol" panose="05050102010706020507" pitchFamily="18" charset="2"/>
              </a:rPr>
              <a:t>อย่างเดียว</a:t>
            </a:r>
            <a:endParaRPr lang="en-US" sz="2400" dirty="0">
              <a:solidFill>
                <a:srgbClr val="FF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0178" y="2537723"/>
            <a:ext cx="11335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/>
              <a:t>ผู้ตัดสินใจ จะเป้นผู้กำหนดค่า </a:t>
            </a:r>
            <a:r>
              <a:rPr lang="en-US" sz="2400" dirty="0">
                <a:solidFill>
                  <a:srgbClr val="FF3300"/>
                </a:solidFill>
                <a:sym typeface="Symbol" panose="05050102010706020507" pitchFamily="18" charset="2"/>
              </a:rPr>
              <a:t></a:t>
            </a:r>
            <a:r>
              <a:rPr lang="th-TH" sz="2400" dirty="0"/>
              <a:t> แล้วคำนวณค่าตอบแทน ของแต่ลทางเลือก ทางเลือกใดให้กำไร</a:t>
            </a:r>
            <a:r>
              <a:rPr lang="th-TH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เฉลี่ย</a:t>
            </a:r>
            <a:r>
              <a:rPr lang="th-TH" sz="2400" dirty="0"/>
              <a:t>ถ่วงน้ำหนักมากที่สุดก็เลือกทางนั้น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763486" y="3060943"/>
            <a:ext cx="591219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2400" dirty="0"/>
              <a:t>กำไร</a:t>
            </a:r>
            <a:r>
              <a:rPr lang="th-TH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เฉลี่ย</a:t>
            </a:r>
            <a:r>
              <a:rPr lang="th-TH" sz="2400" dirty="0"/>
              <a:t>ค่าถ่วงน้ำหนัก </a:t>
            </a:r>
            <a:r>
              <a:rPr lang="en-US" sz="2400" dirty="0"/>
              <a:t>= </a:t>
            </a:r>
            <a:r>
              <a:rPr lang="en-US" sz="2400" dirty="0">
                <a:solidFill>
                  <a:srgbClr val="FF3300"/>
                </a:solidFill>
                <a:sym typeface="Symbol" panose="05050102010706020507" pitchFamily="18" charset="2"/>
              </a:rPr>
              <a:t> </a:t>
            </a:r>
            <a:r>
              <a:rPr lang="th-TH" sz="2400" dirty="0">
                <a:solidFill>
                  <a:srgbClr val="FF3300"/>
                </a:solidFill>
                <a:sym typeface="Symbol" panose="05050102010706020507" pitchFamily="18" charset="2"/>
              </a:rPr>
              <a:t>(กำไรสูงสุด)  +  ( 1- </a:t>
            </a:r>
            <a:r>
              <a:rPr lang="en-US" sz="2400" dirty="0">
                <a:solidFill>
                  <a:srgbClr val="FF3300"/>
                </a:solidFill>
                <a:sym typeface="Symbol" panose="05050102010706020507" pitchFamily="18" charset="2"/>
              </a:rPr>
              <a:t></a:t>
            </a:r>
            <a:r>
              <a:rPr lang="th-TH" sz="2400" dirty="0">
                <a:solidFill>
                  <a:srgbClr val="FF3300"/>
                </a:solidFill>
                <a:sym typeface="Symbol" panose="05050102010706020507" pitchFamily="18" charset="2"/>
              </a:rPr>
              <a:t> )(กำไรต่ำสุด)</a:t>
            </a:r>
            <a:endParaRPr lang="en-US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737429"/>
              </p:ext>
            </p:extLst>
          </p:nvPr>
        </p:nvGraphicFramePr>
        <p:xfrm>
          <a:off x="3271899" y="3840717"/>
          <a:ext cx="5894175" cy="1965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12110">
                  <a:extLst>
                    <a:ext uri="{9D8B030D-6E8A-4147-A177-3AD203B41FA5}">
                      <a16:colId xmlns:a16="http://schemas.microsoft.com/office/drawing/2014/main" val="4119679933"/>
                    </a:ext>
                  </a:extLst>
                </a:gridCol>
                <a:gridCol w="877329">
                  <a:extLst>
                    <a:ext uri="{9D8B030D-6E8A-4147-A177-3AD203B41FA5}">
                      <a16:colId xmlns:a16="http://schemas.microsoft.com/office/drawing/2014/main" val="2890267261"/>
                    </a:ext>
                  </a:extLst>
                </a:gridCol>
                <a:gridCol w="823127">
                  <a:extLst>
                    <a:ext uri="{9D8B030D-6E8A-4147-A177-3AD203B41FA5}">
                      <a16:colId xmlns:a16="http://schemas.microsoft.com/office/drawing/2014/main" val="931211582"/>
                    </a:ext>
                  </a:extLst>
                </a:gridCol>
                <a:gridCol w="3081609">
                  <a:extLst>
                    <a:ext uri="{9D8B030D-6E8A-4147-A177-3AD203B41FA5}">
                      <a16:colId xmlns:a16="http://schemas.microsoft.com/office/drawing/2014/main" val="92366234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th-TH" sz="2400" b="1" dirty="0"/>
                    </a:p>
                    <a:p>
                      <a:pPr algn="ctr"/>
                      <a:r>
                        <a:rPr lang="th-TH" sz="2400" b="1" dirty="0"/>
                        <a:t>ทางเลือก</a:t>
                      </a:r>
                      <a:endParaRPr lang="en-US" sz="2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กำไร(บาท/สัปดาห์)</a:t>
                      </a:r>
                      <a:endParaRPr lang="en-US" sz="2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146442"/>
                  </a:ext>
                </a:extLst>
              </a:tr>
              <a:tr h="30684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th-TH" sz="2000" dirty="0"/>
                        <a:t>สูงสุด</a:t>
                      </a:r>
                      <a:r>
                        <a:rPr lang="en-US" sz="2000" dirty="0"/>
                        <a:t>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/>
                        <a:t>ต่ำสุด </a:t>
                      </a:r>
                      <a:endParaRPr lang="en-US" sz="2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 </a:t>
                      </a:r>
                      <a:r>
                        <a:rPr lang="th-TH" dirty="0"/>
                        <a:t>(กำไรสูงสุด)</a:t>
                      </a:r>
                      <a:r>
                        <a:rPr lang="en-US" dirty="0"/>
                        <a:t> +  0.3  </a:t>
                      </a:r>
                      <a:r>
                        <a:rPr lang="th-TH" dirty="0"/>
                        <a:t>(กำไรต่ำสุด)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508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สั่งซื้อ</a:t>
                      </a:r>
                      <a:r>
                        <a:rPr lang="en-US" dirty="0"/>
                        <a:t>6</a:t>
                      </a:r>
                      <a:r>
                        <a:rPr lang="th-TH" dirty="0"/>
                        <a:t> เล่ม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</a:t>
                      </a:r>
                      <a:r>
                        <a:rPr lang="en-US" baseline="0" dirty="0"/>
                        <a:t>(120)+(0.3(100) = 114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0966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สั่งซื้อ</a:t>
                      </a:r>
                      <a:r>
                        <a:rPr lang="en-US" dirty="0"/>
                        <a:t>7</a:t>
                      </a:r>
                      <a:r>
                        <a:rPr lang="th-TH" dirty="0"/>
                        <a:t> เล่ม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</a:t>
                      </a:r>
                      <a:r>
                        <a:rPr lang="en-US" baseline="0" dirty="0"/>
                        <a:t>(140)+(0.3(90) = 125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626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สั่งซื้อ</a:t>
                      </a:r>
                      <a:r>
                        <a:rPr lang="en-US" dirty="0"/>
                        <a:t>8</a:t>
                      </a:r>
                      <a:r>
                        <a:rPr lang="th-TH" dirty="0"/>
                        <a:t> เล่ม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</a:t>
                      </a:r>
                      <a:r>
                        <a:rPr lang="en-US" baseline="0" dirty="0"/>
                        <a:t>(160)+(0.3(60) = 130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046731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0" y="3840717"/>
            <a:ext cx="2864371" cy="10206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03000" y="5048708"/>
            <a:ext cx="5431971" cy="3825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36171" y="5954486"/>
            <a:ext cx="10779161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tx1"/>
                </a:solidFill>
              </a:rPr>
              <a:t>hurwicz</a:t>
            </a:r>
            <a:r>
              <a:rPr lang="th-TH" sz="2400" dirty="0">
                <a:solidFill>
                  <a:schemeClr val="tx1"/>
                </a:solidFill>
              </a:rPr>
              <a:t> จะเลอือกทางเลือกที่ </a:t>
            </a:r>
            <a:r>
              <a:rPr lang="en-US" sz="2400">
                <a:solidFill>
                  <a:schemeClr val="tx1"/>
                </a:solidFill>
              </a:rPr>
              <a:t>2</a:t>
            </a:r>
            <a:r>
              <a:rPr lang="th-TH" sz="2400">
                <a:solidFill>
                  <a:schemeClr val="tx1"/>
                </a:solidFill>
              </a:rPr>
              <a:t>คือ </a:t>
            </a:r>
            <a:r>
              <a:rPr lang="th-TH" sz="2400" dirty="0">
                <a:solidFill>
                  <a:schemeClr val="tx1"/>
                </a:solidFill>
              </a:rPr>
              <a:t>สั่งสัปดาห์</a:t>
            </a:r>
            <a:r>
              <a:rPr lang="th-TH" sz="2400">
                <a:solidFill>
                  <a:schemeClr val="tx1"/>
                </a:solidFill>
              </a:rPr>
              <a:t>ละ </a:t>
            </a:r>
            <a:r>
              <a:rPr lang="en-US" sz="2400">
                <a:solidFill>
                  <a:schemeClr val="tx1"/>
                </a:solidFill>
              </a:rPr>
              <a:t>7</a:t>
            </a:r>
            <a:r>
              <a:rPr lang="th-TH" sz="2400">
                <a:solidFill>
                  <a:schemeClr val="tx1"/>
                </a:solidFill>
              </a:rPr>
              <a:t> </a:t>
            </a:r>
            <a:r>
              <a:rPr lang="th-TH" sz="2400" dirty="0">
                <a:solidFill>
                  <a:schemeClr val="tx1"/>
                </a:solidFill>
              </a:rPr>
              <a:t>เล่ม  จะทำให้ได้กำไรเฉลี่ยถ่วงน้ำหนักสูงสุด </a:t>
            </a:r>
            <a:r>
              <a:rPr lang="th-TH" sz="2400">
                <a:solidFill>
                  <a:schemeClr val="tx1"/>
                </a:solidFill>
              </a:rPr>
              <a:t>คือ </a:t>
            </a:r>
            <a:r>
              <a:rPr lang="en-US" sz="2400">
                <a:solidFill>
                  <a:schemeClr val="tx1"/>
                </a:solidFill>
              </a:rPr>
              <a:t>125</a:t>
            </a:r>
            <a:r>
              <a:rPr lang="th-TH" sz="2400">
                <a:solidFill>
                  <a:schemeClr val="tx1"/>
                </a:solidFill>
              </a:rPr>
              <a:t> </a:t>
            </a:r>
            <a:r>
              <a:rPr lang="th-TH" sz="2400" dirty="0">
                <a:solidFill>
                  <a:schemeClr val="tx1"/>
                </a:solidFill>
              </a:rPr>
              <a:t>บาท/สัปดาห์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06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0783" y="488386"/>
            <a:ext cx="283603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/>
              <a:t>5. </a:t>
            </a:r>
            <a:r>
              <a:rPr lang="th-TH" sz="2800" b="1" dirty="0"/>
              <a:t>เกณฑ์ของ</a:t>
            </a:r>
            <a:r>
              <a:rPr lang="en-US" sz="2800" b="1" dirty="0"/>
              <a:t> </a:t>
            </a:r>
            <a:r>
              <a:rPr lang="en-US" sz="2800" b="1" dirty="0" err="1"/>
              <a:t>laplace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33523" y="1011606"/>
                <a:ext cx="10213448" cy="1016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2400" dirty="0"/>
                  <a:t>เป็นการกำหนดให้โอกาสที่เหตุการณ์เกิดขึ้น มีค่าเท่าๆกัน  จากตัวอย่าง  3 เหตุการณ์ โอกาสแต่ละเหตุการณ์เกิดขึ้นเท่ากัน คือ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h-TH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h-TH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h-TH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th-TH" sz="2400" dirty="0">
                    <a:solidFill>
                      <a:srgbClr val="FF3300"/>
                    </a:solidFill>
                  </a:rPr>
                  <a:t>   แล้วคำนวณหากำไรเฉลี่ย  </a:t>
                </a:r>
                <a:r>
                  <a:rPr lang="th-TH" sz="2400" dirty="0"/>
                  <a:t>ของแต่ละทางเลือก</a:t>
                </a:r>
                <a:endParaRPr lang="en-US" sz="2400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523" y="1011606"/>
                <a:ext cx="10213448" cy="1016689"/>
              </a:xfrm>
              <a:prstGeom prst="rect">
                <a:avLst/>
              </a:prstGeom>
              <a:blipFill rotWithShape="0">
                <a:blip r:embed="rId2"/>
                <a:stretch>
                  <a:fillRect l="-895" t="-4790" b="-7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79177891"/>
                  </p:ext>
                </p:extLst>
              </p:nvPr>
            </p:nvGraphicFramePr>
            <p:xfrm>
              <a:off x="1087833" y="2256895"/>
              <a:ext cx="4952414" cy="189776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96841">
                      <a:extLst>
                        <a:ext uri="{9D8B030D-6E8A-4147-A177-3AD203B41FA5}">
                          <a16:colId xmlns:a16="http://schemas.microsoft.com/office/drawing/2014/main" val="4119679933"/>
                        </a:ext>
                      </a:extLst>
                    </a:gridCol>
                    <a:gridCol w="3755573">
                      <a:extLst>
                        <a:ext uri="{9D8B030D-6E8A-4147-A177-3AD203B41FA5}">
                          <a16:colId xmlns:a16="http://schemas.microsoft.com/office/drawing/2014/main" val="2890267261"/>
                        </a:ext>
                      </a:extLst>
                    </a:gridCol>
                  </a:tblGrid>
                  <a:tr h="4555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400" b="1" dirty="0">
                              <a:cs typeface="+mn-cs"/>
                            </a:rPr>
                            <a:t>ทางเลือก</a:t>
                          </a:r>
                          <a:endParaRPr lang="en-US" sz="2400" b="1" dirty="0"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400" b="1" dirty="0">
                              <a:cs typeface="+mn-cs"/>
                            </a:rPr>
                            <a:t>ความต้องการซื้อ (เล่ม)</a:t>
                          </a:r>
                          <a:endParaRPr lang="en-US" sz="2400" b="1" dirty="0"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7146442"/>
                      </a:ext>
                    </a:extLst>
                  </a:tr>
                  <a:tr h="4784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dirty="0">
                              <a:cs typeface="+mn-cs"/>
                            </a:rPr>
                            <a:t>สั่งซื้อ</a:t>
                          </a:r>
                          <a:r>
                            <a:rPr lang="en-US" dirty="0">
                              <a:cs typeface="+mn-cs"/>
                            </a:rPr>
                            <a:t>6</a:t>
                          </a:r>
                          <a:r>
                            <a:rPr lang="th-TH" dirty="0">
                              <a:cs typeface="+mn-cs"/>
                            </a:rPr>
                            <a:t> เล่ม</a:t>
                          </a:r>
                          <a:endParaRPr lang="en-US" dirty="0"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b="1" dirty="0">
                              <a:solidFill>
                                <a:schemeClr val="tx1"/>
                              </a:solidFill>
                              <a:cs typeface="+mn-cs"/>
                            </a:rPr>
                            <a:t>120(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th-TH" sz="1800" i="1" smtClean="0"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th-TH" sz="1800" b="0" i="1" smtClean="0"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th-TH" sz="1800" b="0" i="1" smtClean="0"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b="1" dirty="0">
                              <a:solidFill>
                                <a:schemeClr val="tx1"/>
                              </a:solidFill>
                              <a:cs typeface="+mn-cs"/>
                            </a:rPr>
                            <a:t>)  + 110(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th-TH" sz="1800" i="1" smtClean="0"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th-TH" sz="1800" b="0" i="1" smtClean="0"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th-TH" sz="1800" b="0" i="1" smtClean="0"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b="1" dirty="0">
                              <a:solidFill>
                                <a:schemeClr val="tx1"/>
                              </a:solidFill>
                              <a:cs typeface="+mn-cs"/>
                            </a:rPr>
                            <a:t>)  +  100(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th-TH" sz="1800" i="1" smtClean="0"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th-TH" sz="1800" b="0" i="1" smtClean="0"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th-TH" sz="1800" b="0" i="1" smtClean="0"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b="1" dirty="0">
                              <a:solidFill>
                                <a:schemeClr val="tx1"/>
                              </a:solidFill>
                              <a:cs typeface="+mn-cs"/>
                            </a:rPr>
                            <a:t>)   =  110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50966636"/>
                      </a:ext>
                    </a:extLst>
                  </a:tr>
                  <a:tr h="4784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dirty="0">
                              <a:cs typeface="+mn-cs"/>
                            </a:rPr>
                            <a:t>สั่งซื้อ</a:t>
                          </a:r>
                          <a:r>
                            <a:rPr lang="en-US" dirty="0">
                              <a:cs typeface="+mn-cs"/>
                            </a:rPr>
                            <a:t>7</a:t>
                          </a:r>
                          <a:r>
                            <a:rPr lang="th-TH" dirty="0">
                              <a:cs typeface="+mn-cs"/>
                            </a:rPr>
                            <a:t> เล่ม</a:t>
                          </a:r>
                          <a:endParaRPr lang="en-US" dirty="0"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>
                              <a:solidFill>
                                <a:schemeClr val="tx1"/>
                              </a:solidFill>
                              <a:cs typeface="+mn-cs"/>
                            </a:rPr>
                            <a:t>90(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th-TH" sz="1800" i="1" smtClean="0"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th-TH" sz="1800" b="0" i="1" smtClean="0"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th-TH" sz="1800" b="0" i="1" smtClean="0"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b="1" dirty="0">
                              <a:solidFill>
                                <a:schemeClr val="tx1"/>
                              </a:solidFill>
                              <a:cs typeface="+mn-cs"/>
                            </a:rPr>
                            <a:t>)  + 140(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th-TH" sz="1800" i="1" smtClean="0"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th-TH" sz="1800" b="0" i="1" smtClean="0"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th-TH" sz="1800" b="0" i="1" smtClean="0"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b="1" dirty="0">
                              <a:solidFill>
                                <a:schemeClr val="tx1"/>
                              </a:solidFill>
                              <a:cs typeface="+mn-cs"/>
                            </a:rPr>
                            <a:t>)  +  130(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th-TH" sz="1800" i="1" smtClean="0"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th-TH" sz="1800" b="0" i="1" smtClean="0"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th-TH" sz="1800" b="0" i="1" smtClean="0"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b="1" dirty="0">
                              <a:solidFill>
                                <a:schemeClr val="tx1"/>
                              </a:solidFill>
                              <a:cs typeface="+mn-cs"/>
                            </a:rPr>
                            <a:t>)   =  </a:t>
                          </a:r>
                          <a:r>
                            <a:rPr lang="en-US" b="1" dirty="0">
                              <a:solidFill>
                                <a:srgbClr val="FF0000"/>
                              </a:solidFill>
                              <a:cs typeface="+mn-cs"/>
                            </a:rPr>
                            <a:t>120</a:t>
                          </a:r>
                          <a:endParaRPr lang="en-US" dirty="0">
                            <a:solidFill>
                              <a:srgbClr val="FF0000"/>
                            </a:solidFill>
                            <a:cs typeface="+mn-cs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59626122"/>
                      </a:ext>
                    </a:extLst>
                  </a:tr>
                  <a:tr h="4784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dirty="0">
                              <a:cs typeface="+mn-cs"/>
                            </a:rPr>
                            <a:t>สั่งซื้อ</a:t>
                          </a:r>
                          <a:r>
                            <a:rPr lang="en-US" dirty="0">
                              <a:cs typeface="+mn-cs"/>
                            </a:rPr>
                            <a:t>8</a:t>
                          </a:r>
                          <a:r>
                            <a:rPr lang="th-TH" dirty="0">
                              <a:cs typeface="+mn-cs"/>
                            </a:rPr>
                            <a:t> เล่ม</a:t>
                          </a:r>
                          <a:endParaRPr lang="en-US" dirty="0"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>
                              <a:solidFill>
                                <a:schemeClr val="tx1"/>
                              </a:solidFill>
                              <a:cs typeface="+mn-cs"/>
                            </a:rPr>
                            <a:t>60(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th-TH" sz="1800" i="1" smtClean="0"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th-TH" sz="1800" b="0" i="1" smtClean="0"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th-TH" sz="1800" b="0" i="1" smtClean="0"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b="1" dirty="0">
                              <a:solidFill>
                                <a:schemeClr val="tx1"/>
                              </a:solidFill>
                              <a:cs typeface="+mn-cs"/>
                            </a:rPr>
                            <a:t>)  + 110(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th-TH" sz="1800" i="1" smtClean="0"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th-TH" sz="1800" b="0" i="1" smtClean="0"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th-TH" sz="1800" b="0" i="1" smtClean="0"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b="1" dirty="0">
                              <a:solidFill>
                                <a:schemeClr val="tx1"/>
                              </a:solidFill>
                              <a:cs typeface="+mn-cs"/>
                            </a:rPr>
                            <a:t>)  +  160(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th-TH" sz="1800" i="1" smtClean="0"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th-TH" sz="1800" b="0" i="1" smtClean="0"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th-TH" sz="1800" b="0" i="1" smtClean="0"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b="1" dirty="0">
                              <a:solidFill>
                                <a:schemeClr val="tx1"/>
                              </a:solidFill>
                              <a:cs typeface="+mn-cs"/>
                            </a:rPr>
                            <a:t>)   =  110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cs typeface="+mn-cs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630467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79177891"/>
                  </p:ext>
                </p:extLst>
              </p:nvPr>
            </p:nvGraphicFramePr>
            <p:xfrm>
              <a:off x="1087833" y="2256895"/>
              <a:ext cx="4952414" cy="189776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96841">
                      <a:extLst>
                        <a:ext uri="{9D8B030D-6E8A-4147-A177-3AD203B41FA5}">
                          <a16:colId xmlns:a16="http://schemas.microsoft.com/office/drawing/2014/main" xmlns="" val="4119679933"/>
                        </a:ext>
                      </a:extLst>
                    </a:gridCol>
                    <a:gridCol w="3755573">
                      <a:extLst>
                        <a:ext uri="{9D8B030D-6E8A-4147-A177-3AD203B41FA5}">
                          <a16:colId xmlns:a16="http://schemas.microsoft.com/office/drawing/2014/main" xmlns="" val="289026726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400" b="1" dirty="0" smtClean="0">
                              <a:cs typeface="+mn-cs"/>
                            </a:rPr>
                            <a:t>ทางเลือก</a:t>
                          </a:r>
                          <a:endParaRPr lang="en-US" sz="2400" b="1" dirty="0"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400" b="1" dirty="0">
                              <a:cs typeface="+mn-cs"/>
                            </a:rPr>
                            <a:t>ความต้องการซื้อ (เล่ม)</a:t>
                          </a:r>
                          <a:endParaRPr lang="en-US" sz="2400" b="1" dirty="0"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4217146442"/>
                      </a:ext>
                    </a:extLst>
                  </a:tr>
                  <a:tr h="4801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dirty="0">
                              <a:cs typeface="+mn-cs"/>
                            </a:rPr>
                            <a:t>สั่งซื้อ</a:t>
                          </a:r>
                          <a:r>
                            <a:rPr lang="en-US" dirty="0">
                              <a:cs typeface="+mn-cs"/>
                            </a:rPr>
                            <a:t>6</a:t>
                          </a:r>
                          <a:r>
                            <a:rPr lang="th-TH" dirty="0">
                              <a:cs typeface="+mn-cs"/>
                            </a:rPr>
                            <a:t> เล่ม</a:t>
                          </a:r>
                          <a:endParaRPr lang="en-US" dirty="0"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1929" t="-102532" r="-324" b="-2088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350966636"/>
                      </a:ext>
                    </a:extLst>
                  </a:tr>
                  <a:tr h="4801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dirty="0">
                              <a:cs typeface="+mn-cs"/>
                            </a:rPr>
                            <a:t>สั่งซื้อ</a:t>
                          </a:r>
                          <a:r>
                            <a:rPr lang="en-US" dirty="0">
                              <a:cs typeface="+mn-cs"/>
                            </a:rPr>
                            <a:t>7</a:t>
                          </a:r>
                          <a:r>
                            <a:rPr lang="th-TH" dirty="0">
                              <a:cs typeface="+mn-cs"/>
                            </a:rPr>
                            <a:t> เล่ม</a:t>
                          </a:r>
                          <a:endParaRPr lang="en-US" dirty="0"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1929" t="-202532" r="-324" b="-1088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859626122"/>
                      </a:ext>
                    </a:extLst>
                  </a:tr>
                  <a:tr h="4801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dirty="0">
                              <a:cs typeface="+mn-cs"/>
                            </a:rPr>
                            <a:t>สั่งซื้อ</a:t>
                          </a:r>
                          <a:r>
                            <a:rPr lang="en-US" dirty="0">
                              <a:cs typeface="+mn-cs"/>
                            </a:rPr>
                            <a:t>8</a:t>
                          </a:r>
                          <a:r>
                            <a:rPr lang="th-TH" dirty="0">
                              <a:cs typeface="+mn-cs"/>
                            </a:rPr>
                            <a:t> เล่ม</a:t>
                          </a:r>
                          <a:endParaRPr lang="en-US" dirty="0"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1929" t="-302532" r="-324" b="-88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56304673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6193971" y="2256895"/>
            <a:ext cx="56396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Laplace</a:t>
            </a:r>
            <a:r>
              <a:rPr lang="th-TH" sz="2400" dirty="0"/>
              <a:t> จะเลือกทางเลือกที่ 2 คือสั่งนิตยสาร สัปดาห์ละ </a:t>
            </a:r>
            <a:r>
              <a:rPr lang="th-TH" sz="2400" b="1" dirty="0">
                <a:solidFill>
                  <a:srgbClr val="FF0000"/>
                </a:solidFill>
              </a:rPr>
              <a:t>7</a:t>
            </a:r>
            <a:r>
              <a:rPr lang="th-TH" sz="2400" dirty="0"/>
              <a:t> เล่ม</a:t>
            </a:r>
          </a:p>
          <a:p>
            <a:r>
              <a:rPr lang="th-TH" sz="2400" dirty="0"/>
              <a:t>จะทำให้ได้กำไรเฉลี่ยต่อสัปดาห์สูงสุด </a:t>
            </a:r>
            <a:r>
              <a:rPr lang="en-US" sz="2400" dirty="0"/>
              <a:t>=</a:t>
            </a:r>
            <a:r>
              <a:rPr lang="th-TH" sz="2400" dirty="0"/>
              <a:t> </a:t>
            </a:r>
            <a:r>
              <a:rPr lang="th-TH" sz="2400" b="1" dirty="0">
                <a:solidFill>
                  <a:srgbClr val="FF0000"/>
                </a:solidFill>
              </a:rPr>
              <a:t>120</a:t>
            </a:r>
            <a:r>
              <a:rPr lang="th-TH" sz="2400" dirty="0"/>
              <a:t>  บาท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3951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729343"/>
            <a:ext cx="8733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>
                <a:solidFill>
                  <a:srgbClr val="FF0000"/>
                </a:solidFill>
              </a:rPr>
              <a:t>สรุป  </a:t>
            </a:r>
            <a:r>
              <a:rPr lang="th-TH" sz="2400" dirty="0"/>
              <a:t>หลักเกณฑ์ทั้ง 5 แบบ คำนวณการตัดสินใจ ที่</a:t>
            </a:r>
            <a:r>
              <a:rPr lang="th-TH" sz="2400" b="1" dirty="0">
                <a:solidFill>
                  <a:srgbClr val="FF0000"/>
                </a:solidFill>
              </a:rPr>
              <a:t>ไม่มีข่อมูลเกี่ยวกับความน่าจะเป็น </a:t>
            </a:r>
            <a:r>
              <a:rPr lang="th-TH" sz="2400" dirty="0"/>
              <a:t>สรุปได้ 3 แบบ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155371" y="1328057"/>
            <a:ext cx="5993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/>
              <a:t>1.  กฏ </a:t>
            </a:r>
            <a:r>
              <a:rPr lang="en-US" sz="2400" dirty="0"/>
              <a:t>Maximax</a:t>
            </a:r>
            <a:r>
              <a:rPr lang="th-TH" sz="2400" dirty="0"/>
              <a:t>  ควรสั่งนิตยศาร จำนวน </a:t>
            </a:r>
            <a:r>
              <a:rPr lang="en-US" sz="2400" dirty="0"/>
              <a:t>8</a:t>
            </a:r>
            <a:r>
              <a:rPr lang="th-TH" sz="2400" dirty="0"/>
              <a:t> เล่มในตอนต้นสัปดาห์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155371" y="1757064"/>
            <a:ext cx="5929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/>
              <a:t>2.  กฏ </a:t>
            </a:r>
            <a:r>
              <a:rPr lang="en-US" sz="2400" dirty="0"/>
              <a:t>Minimax</a:t>
            </a:r>
            <a:r>
              <a:rPr lang="th-TH" sz="2400" dirty="0"/>
              <a:t>  ควรสั่งนิตยศาร จำนวน </a:t>
            </a:r>
            <a:r>
              <a:rPr lang="en-US" sz="2400" dirty="0"/>
              <a:t>7</a:t>
            </a:r>
            <a:r>
              <a:rPr lang="th-TH" sz="2400" dirty="0"/>
              <a:t> เล่มในตอนต้นสัปดาห์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166253" y="2198919"/>
            <a:ext cx="6109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  <a:r>
              <a:rPr lang="th-TH" sz="2400" dirty="0"/>
              <a:t>.  กฏ </a:t>
            </a:r>
            <a:r>
              <a:rPr lang="en-US" sz="2400" dirty="0" err="1"/>
              <a:t>Maximin</a:t>
            </a:r>
            <a:r>
              <a:rPr lang="th-TH" sz="2400" dirty="0"/>
              <a:t>  ควรสั่งนิตยศาร จำนวน </a:t>
            </a:r>
            <a:r>
              <a:rPr lang="en-US" sz="2400" dirty="0"/>
              <a:t>6</a:t>
            </a:r>
            <a:r>
              <a:rPr lang="th-TH" sz="2400" dirty="0"/>
              <a:t> เล่มในตอนต้นสัปดาห์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2971800"/>
            <a:ext cx="840005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2400" dirty="0"/>
              <a:t>ดังนั้น จึงเป็นปัญหาที่ทางผู้ตัดสินใจ จะเลือกใช้กฏใดจึงจะเหมาะสม  </a:t>
            </a:r>
          </a:p>
          <a:p>
            <a:r>
              <a:rPr lang="th-TH" sz="2400" dirty="0"/>
              <a:t>แต่ถ้าทราบโอกาสความน่าจะเป็นที่แต่ละเหตุการณ์จะเกิดขึ้น  จะช่วยให้การตัดสินใจได้ถูกต้องยิ่งขึ้น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4812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3257" y="609599"/>
            <a:ext cx="9270487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2800" b="1" dirty="0"/>
              <a:t>4. การตัดสินใจภายใต้ความไม่แน่นอน  เมื่อทราบข้อมูลความน่าจะเป็น ของเหตุการณ์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02227" y="1436914"/>
            <a:ext cx="86759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/>
              <a:t>การตัดสินใจไม่ทราบความแน่นอนในเหตุการณ์จะเกิดขึ้นในอนาคต  แต่อาศัยประสบการณ์</a:t>
            </a:r>
          </a:p>
          <a:p>
            <a:r>
              <a:rPr lang="th-TH" sz="2400" dirty="0"/>
              <a:t> สามารถหาโอกาสความน่าจะเป็นที่แต่ละเหตุการณ์จะเกิดขึ้นได้  แบ่งเป็น  2  ประเภท</a:t>
            </a:r>
          </a:p>
          <a:p>
            <a:r>
              <a:rPr lang="th-TH" sz="2400" dirty="0"/>
              <a:t>	</a:t>
            </a:r>
            <a:r>
              <a:rPr lang="th-TH" sz="2400" dirty="0">
                <a:solidFill>
                  <a:srgbClr val="7030A0"/>
                </a:solidFill>
              </a:rPr>
              <a:t>1. ความน่าจะเป็นที่ใช้ประสบการณ์ของผู้ตัดสินใจ</a:t>
            </a:r>
          </a:p>
          <a:p>
            <a:r>
              <a:rPr lang="th-TH" sz="2400" dirty="0"/>
              <a:t>	</a:t>
            </a:r>
            <a:r>
              <a:rPr lang="th-TH" sz="2400" dirty="0">
                <a:solidFill>
                  <a:srgbClr val="7030A0"/>
                </a:solidFill>
              </a:rPr>
              <a:t>2.  ความน่าจะเป็นที่คำนวณจกข้อมูลจริงในอดีต</a:t>
            </a:r>
            <a:endParaRPr lang="en-US" sz="24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466114" y="2221744"/>
                <a:ext cx="5476179" cy="68409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th-TH" dirty="0"/>
                  <a:t>ความน่าจะเป็นของเหตุการณ์ </a:t>
                </a:r>
                <a:r>
                  <a:rPr lang="en-US" dirty="0"/>
                  <a:t>A  = P(A)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h-TH" b="0" i="1" smtClean="0">
                            <a:latin typeface="Cambria Math" panose="02040503050406030204" pitchFamily="18" charset="0"/>
                          </a:rPr>
                          <m:t>จำนวนครั้งที่เกิดเหตุการณ์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th-TH" b="0" i="1" smtClean="0">
                            <a:latin typeface="Cambria Math" panose="02040503050406030204" pitchFamily="18" charset="0"/>
                          </a:rPr>
                          <m:t>จำนวนผลลัพธ์หรือเหตุการณ์ทั้งหมด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6114" y="2221744"/>
                <a:ext cx="5476179" cy="684098"/>
              </a:xfrm>
              <a:prstGeom prst="rect">
                <a:avLst/>
              </a:prstGeom>
              <a:blipFill rotWithShape="0">
                <a:blip r:embed="rId2"/>
                <a:stretch>
                  <a:fillRect l="-8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02468" y="3264502"/>
            <a:ext cx="10371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>
                <a:solidFill>
                  <a:srgbClr val="FF0000"/>
                </a:solidFill>
              </a:rPr>
              <a:t>จากตัวอย่าง </a:t>
            </a:r>
            <a:r>
              <a:rPr lang="th-TH" sz="2400" dirty="0"/>
              <a:t>ร้านขายหนังสือนิตยสาร ข้างต้น เคยขายนิตยสาร 1843</a:t>
            </a:r>
            <a:r>
              <a:rPr lang="en-US" sz="2400" dirty="0"/>
              <a:t> </a:t>
            </a:r>
            <a:r>
              <a:rPr lang="th-TH" sz="2400" dirty="0"/>
              <a:t>มานาน   และได้เก็บข้อมูลจำนวนเล่มที่ขายต่สัปดาห์ </a:t>
            </a:r>
          </a:p>
          <a:p>
            <a:r>
              <a:rPr lang="th-TH" sz="2400" dirty="0"/>
              <a:t>เป็นระยะเวลา </a:t>
            </a:r>
            <a:r>
              <a:rPr lang="th-TH" sz="2400" b="1" dirty="0">
                <a:solidFill>
                  <a:srgbClr val="7030A0"/>
                </a:solidFill>
              </a:rPr>
              <a:t>100</a:t>
            </a:r>
            <a:r>
              <a:rPr lang="th-TH" sz="2400" dirty="0"/>
              <a:t> สัปดาห์  โดยมีข้อมูลดังตาราง</a:t>
            </a:r>
            <a:endParaRPr lang="en-US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503636"/>
              </p:ext>
            </p:extLst>
          </p:nvPr>
        </p:nvGraphicFramePr>
        <p:xfrm>
          <a:off x="859969" y="4095499"/>
          <a:ext cx="5606146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5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53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56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0764"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เหตุการณ์ </a:t>
                      </a:r>
                      <a:r>
                        <a:rPr lang="en-US" dirty="0"/>
                        <a:t>:</a:t>
                      </a:r>
                    </a:p>
                    <a:p>
                      <a:pPr algn="ctr"/>
                      <a:r>
                        <a:rPr lang="th-TH" dirty="0"/>
                        <a:t>จำนวนเล่มที่ขายต่อสัปดาห์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จำนวนสัปดาห์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โอกาส/ความน่าจะเป็น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764">
                <a:tc>
                  <a:txBody>
                    <a:bodyPr/>
                    <a:lstStyle/>
                    <a:p>
                      <a:pPr algn="ctr"/>
                      <a:r>
                        <a:rPr lang="th-TH" b="1" dirty="0"/>
                        <a:t>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/>
                        <a:t>60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60/100</a:t>
                      </a:r>
                      <a:r>
                        <a:rPr lang="th-TH" baseline="0" dirty="0"/>
                        <a:t> </a:t>
                      </a:r>
                      <a:r>
                        <a:rPr lang="en-US" baseline="0" dirty="0"/>
                        <a:t>= 0.6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764">
                <a:tc>
                  <a:txBody>
                    <a:bodyPr/>
                    <a:lstStyle/>
                    <a:p>
                      <a:pPr algn="ctr"/>
                      <a:r>
                        <a:rPr lang="th-TH" b="1" dirty="0"/>
                        <a:t>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/>
                        <a:t>30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30/100</a:t>
                      </a:r>
                      <a:r>
                        <a:rPr lang="th-TH" baseline="0" dirty="0"/>
                        <a:t> </a:t>
                      </a:r>
                      <a:r>
                        <a:rPr lang="en-US" baseline="0" dirty="0"/>
                        <a:t>= 0.3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764">
                <a:tc>
                  <a:txBody>
                    <a:bodyPr/>
                    <a:lstStyle/>
                    <a:p>
                      <a:pPr algn="ctr"/>
                      <a:r>
                        <a:rPr lang="th-TH" b="1" dirty="0"/>
                        <a:t>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/>
                        <a:t>10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10/100</a:t>
                      </a:r>
                      <a:r>
                        <a:rPr lang="th-TH" baseline="0" dirty="0"/>
                        <a:t> </a:t>
                      </a:r>
                      <a:r>
                        <a:rPr lang="en-US" baseline="0" dirty="0"/>
                        <a:t>= 0.1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764"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รวม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/>
                        <a:t>100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475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5814" y="215874"/>
            <a:ext cx="3631686" cy="14605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06286" y="576805"/>
            <a:ext cx="6826421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2400" b="1" dirty="0"/>
              <a:t>การตัดสินใจโดยใช้เกณฑ์ของค่าที่คาดไว้ </a:t>
            </a:r>
            <a:r>
              <a:rPr lang="en-US" sz="2400" b="1" dirty="0"/>
              <a:t>( Expected Value : EV 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7734" y="1131331"/>
            <a:ext cx="73949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:</a:t>
            </a:r>
            <a:r>
              <a:rPr lang="th-TH" sz="2400" dirty="0"/>
              <a:t>  ค่าที่คาดว่าจะได้รับระยะยาว เช่น  กำไรที่คาดไว้ ผู้วิเคราะห์จะต้องคำนวณค่าที่คาดไว้</a:t>
            </a:r>
          </a:p>
          <a:p>
            <a:r>
              <a:rPr lang="th-TH" sz="2400" dirty="0"/>
              <a:t>ของทุกทางเลือกแล้วนำมาเปรียบเทียบกัน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30906" y="1962328"/>
            <a:ext cx="88296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>
                <a:solidFill>
                  <a:srgbClr val="FF0000"/>
                </a:solidFill>
              </a:rPr>
              <a:t>จากตัวอย่าง </a:t>
            </a:r>
            <a:r>
              <a:rPr lang="th-TH" sz="2400" dirty="0">
                <a:solidFill>
                  <a:schemeClr val="accent6">
                    <a:lumMod val="75000"/>
                  </a:schemeClr>
                </a:solidFill>
              </a:rPr>
              <a:t>ร้านขายหนังสือนิตยสาร มีข้อมูลในอดีต สามรถคำวนวณโอกาสที่แต่ละเหตุการณ์จะเกิดขึ้น</a:t>
            </a:r>
          </a:p>
          <a:p>
            <a:r>
              <a:rPr lang="th-TH" sz="2400" dirty="0">
                <a:solidFill>
                  <a:schemeClr val="accent6">
                    <a:lumMod val="75000"/>
                  </a:schemeClr>
                </a:solidFill>
              </a:rPr>
              <a:t>สามารถคำนวณกำไรที่คาดไว้แต่ละทางเลือก ดังนี้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259732"/>
              </p:ext>
            </p:extLst>
          </p:nvPr>
        </p:nvGraphicFramePr>
        <p:xfrm>
          <a:off x="1132424" y="2793325"/>
          <a:ext cx="7174143" cy="1965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8338">
                  <a:extLst>
                    <a:ext uri="{9D8B030D-6E8A-4147-A177-3AD203B41FA5}">
                      <a16:colId xmlns:a16="http://schemas.microsoft.com/office/drawing/2014/main" val="4119679933"/>
                    </a:ext>
                  </a:extLst>
                </a:gridCol>
                <a:gridCol w="948752">
                  <a:extLst>
                    <a:ext uri="{9D8B030D-6E8A-4147-A177-3AD203B41FA5}">
                      <a16:colId xmlns:a16="http://schemas.microsoft.com/office/drawing/2014/main" val="2890267261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931211582"/>
                    </a:ext>
                  </a:extLst>
                </a:gridCol>
                <a:gridCol w="1045029">
                  <a:extLst>
                    <a:ext uri="{9D8B030D-6E8A-4147-A177-3AD203B41FA5}">
                      <a16:colId xmlns:a16="http://schemas.microsoft.com/office/drawing/2014/main" val="923662344"/>
                    </a:ext>
                  </a:extLst>
                </a:gridCol>
                <a:gridCol w="2896367">
                  <a:extLst>
                    <a:ext uri="{9D8B030D-6E8A-4147-A177-3AD203B41FA5}">
                      <a16:colId xmlns:a16="http://schemas.microsoft.com/office/drawing/2014/main" val="2319489366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th-TH" sz="2400" b="1" dirty="0"/>
                    </a:p>
                    <a:p>
                      <a:pPr algn="ctr"/>
                      <a:r>
                        <a:rPr lang="th-TH" sz="2400" b="1" dirty="0"/>
                        <a:t>ทางเลือก</a:t>
                      </a:r>
                      <a:endParaRPr lang="en-US" sz="2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เหตุการณ์</a:t>
                      </a:r>
                      <a:r>
                        <a:rPr lang="en-US" sz="2400" b="1" dirty="0"/>
                        <a:t>:</a:t>
                      </a:r>
                      <a:r>
                        <a:rPr lang="en-US" sz="2400" b="1" baseline="0" dirty="0"/>
                        <a:t>  </a:t>
                      </a:r>
                      <a:r>
                        <a:rPr lang="th-TH" sz="2400" b="1" baseline="0" dirty="0"/>
                        <a:t>จำนวนเล่มที่ขายได้</a:t>
                      </a:r>
                      <a:endParaRPr lang="en-US" sz="2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146442"/>
                  </a:ext>
                </a:extLst>
              </a:tr>
              <a:tr h="35264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dirty="0"/>
                        <a:t>6(P=0.6)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7</a:t>
                      </a:r>
                      <a:r>
                        <a:rPr lang="th-TH" sz="1600" dirty="0"/>
                        <a:t> </a:t>
                      </a:r>
                      <a:r>
                        <a:rPr lang="en-US" sz="1600" dirty="0"/>
                        <a:t>(P=0.3)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8(P=0.1)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/>
                        <a:t>กำไรที่คาดไว้(บาท)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508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สั่งซื้อ</a:t>
                      </a:r>
                      <a:r>
                        <a:rPr lang="en-US" dirty="0"/>
                        <a:t>6</a:t>
                      </a:r>
                      <a:r>
                        <a:rPr lang="th-TH" dirty="0"/>
                        <a:t> เล่ม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120(0.6)+110(0.3)+100(0.1)=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115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50966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สั่งซื้อ</a:t>
                      </a:r>
                      <a:r>
                        <a:rPr lang="en-US" dirty="0"/>
                        <a:t>7</a:t>
                      </a:r>
                      <a:r>
                        <a:rPr lang="th-TH" dirty="0"/>
                        <a:t> เล่ม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90(0.6)+140(0.3)+130(0.1)=</a:t>
                      </a:r>
                      <a:r>
                        <a:rPr lang="en-US" sz="1600" b="1" dirty="0"/>
                        <a:t>109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9626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สั่งซื้อ</a:t>
                      </a:r>
                      <a:r>
                        <a:rPr lang="en-US" dirty="0"/>
                        <a:t>8</a:t>
                      </a:r>
                      <a:r>
                        <a:rPr lang="th-TH" dirty="0"/>
                        <a:t> เล่ม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60(0.6)+110(0.3)+160(0.1)=</a:t>
                      </a:r>
                      <a:r>
                        <a:rPr lang="en-US" sz="1600" b="1" dirty="0"/>
                        <a:t>85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6304673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32424" y="4974772"/>
            <a:ext cx="9876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>
                <a:solidFill>
                  <a:srgbClr val="FF0000"/>
                </a:solidFill>
              </a:rPr>
              <a:t>พบว่า  กำไรที่คาดไว้ จากการสั่งสินค้าสัปดาห์ละ 6 เล่ม จะมีค่าสูงสด คือ 115  บาท/สัปดาห์ ดังนั้น จึงเลือกทางเลือกนี้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1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391886"/>
            <a:ext cx="5939446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2800" dirty="0"/>
              <a:t>ใช้เกณฑ์ค่าเสียโอกาสที่คาดไว้ในการตัดสินใจสั่งซื้อนิตยสาร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273628" y="1023257"/>
            <a:ext cx="94307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/>
              <a:t>จากตารางค่าเสียโอกาส จากกฏ</a:t>
            </a:r>
            <a:r>
              <a:rPr lang="en-US" sz="2400" dirty="0"/>
              <a:t> 3. minimax</a:t>
            </a:r>
            <a:r>
              <a:rPr lang="th-TH" sz="2400" dirty="0"/>
              <a:t>  </a:t>
            </a:r>
            <a:r>
              <a:rPr lang="en-US" sz="2400" dirty="0"/>
              <a:t>regret  </a:t>
            </a:r>
            <a:r>
              <a:rPr lang="th-TH" sz="2400" dirty="0"/>
              <a:t>มาคำนวณค่าเสียโอกาสที่คาดไว้ ดังตารางข้างล่าง</a:t>
            </a:r>
            <a:endParaRPr lang="en-US" sz="2400" dirty="0"/>
          </a:p>
          <a:p>
            <a:r>
              <a:rPr lang="th-TH" sz="2400" dirty="0"/>
              <a:t>แล้วเลือกเหตุการณ์ที่มีค่าเสียโอกาสที่มีค่าต่ำสุด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946466"/>
            <a:ext cx="3442694" cy="1008613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39946"/>
              </p:ext>
            </p:extLst>
          </p:nvPr>
        </p:nvGraphicFramePr>
        <p:xfrm>
          <a:off x="990600" y="3047292"/>
          <a:ext cx="7174143" cy="1965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8338">
                  <a:extLst>
                    <a:ext uri="{9D8B030D-6E8A-4147-A177-3AD203B41FA5}">
                      <a16:colId xmlns:a16="http://schemas.microsoft.com/office/drawing/2014/main" val="4119679933"/>
                    </a:ext>
                  </a:extLst>
                </a:gridCol>
                <a:gridCol w="1022090">
                  <a:extLst>
                    <a:ext uri="{9D8B030D-6E8A-4147-A177-3AD203B41FA5}">
                      <a16:colId xmlns:a16="http://schemas.microsoft.com/office/drawing/2014/main" val="2890267261"/>
                    </a:ext>
                  </a:extLst>
                </a:gridCol>
                <a:gridCol w="1034143">
                  <a:extLst>
                    <a:ext uri="{9D8B030D-6E8A-4147-A177-3AD203B41FA5}">
                      <a16:colId xmlns:a16="http://schemas.microsoft.com/office/drawing/2014/main" val="931211582"/>
                    </a:ext>
                  </a:extLst>
                </a:gridCol>
                <a:gridCol w="1132114">
                  <a:extLst>
                    <a:ext uri="{9D8B030D-6E8A-4147-A177-3AD203B41FA5}">
                      <a16:colId xmlns:a16="http://schemas.microsoft.com/office/drawing/2014/main" val="923662344"/>
                    </a:ext>
                  </a:extLst>
                </a:gridCol>
                <a:gridCol w="2877458">
                  <a:extLst>
                    <a:ext uri="{9D8B030D-6E8A-4147-A177-3AD203B41FA5}">
                      <a16:colId xmlns:a16="http://schemas.microsoft.com/office/drawing/2014/main" val="2319489366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th-TH" sz="2400" b="1" dirty="0"/>
                    </a:p>
                    <a:p>
                      <a:pPr algn="ctr"/>
                      <a:r>
                        <a:rPr lang="th-TH" sz="2400" b="1" dirty="0"/>
                        <a:t>ทางเลือก</a:t>
                      </a:r>
                      <a:endParaRPr lang="en-US" sz="2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sz="2400" b="1" dirty="0"/>
                        <a:t>เหตุการณ์</a:t>
                      </a:r>
                      <a:r>
                        <a:rPr lang="en-US" sz="2400" b="1" dirty="0"/>
                        <a:t>:</a:t>
                      </a:r>
                      <a:r>
                        <a:rPr lang="en-US" sz="2400" b="1" baseline="0" dirty="0"/>
                        <a:t>  </a:t>
                      </a:r>
                      <a:r>
                        <a:rPr lang="th-TH" sz="2400" b="1" baseline="0" dirty="0"/>
                        <a:t>จำนวนเล่มที่ขายได้</a:t>
                      </a:r>
                      <a:endParaRPr lang="en-US" sz="2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146442"/>
                  </a:ext>
                </a:extLst>
              </a:tr>
              <a:tr h="30684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dirty="0"/>
                        <a:t>6(P=0.6)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7</a:t>
                      </a:r>
                      <a:r>
                        <a:rPr lang="th-TH" sz="1600" dirty="0"/>
                        <a:t> </a:t>
                      </a:r>
                      <a:r>
                        <a:rPr lang="en-US" sz="1600" dirty="0"/>
                        <a:t>(P=0.3)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8(P=0.1)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/>
                        <a:t>ค่าเสียโอกาส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508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สั่งซื้อ</a:t>
                      </a:r>
                      <a:r>
                        <a:rPr lang="en-US" dirty="0"/>
                        <a:t>6</a:t>
                      </a:r>
                      <a:r>
                        <a:rPr lang="th-TH" dirty="0"/>
                        <a:t> เล่ม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0(0.6)+30(0.3)+60(0.1)=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15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50966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สั่งซื้อ</a:t>
                      </a:r>
                      <a:r>
                        <a:rPr lang="en-US" dirty="0"/>
                        <a:t>7</a:t>
                      </a:r>
                      <a:r>
                        <a:rPr lang="th-TH" dirty="0"/>
                        <a:t> เล่ม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30(0.6)+0(0.3)+30(0.1)=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21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9626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สั่งซื้อ</a:t>
                      </a:r>
                      <a:r>
                        <a:rPr lang="en-US" dirty="0"/>
                        <a:t>8</a:t>
                      </a:r>
                      <a:r>
                        <a:rPr lang="th-TH" dirty="0"/>
                        <a:t> เล่ม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60(0.6)+30(0.3)+0(0.1)=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45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63046731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7467600" y="3864429"/>
            <a:ext cx="413657" cy="3483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90600" y="5337127"/>
            <a:ext cx="896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>
                <a:solidFill>
                  <a:srgbClr val="FF0000"/>
                </a:solidFill>
              </a:rPr>
              <a:t>ควรสั่งนิตยสาร สัปดาห์ละ 6 เล่ม เพราะจะทำให้ได้ค่าเสียโอกาสที่คาดไว้ต่ำสุด  เท่ากับ  15 บาทต่อสัปดาห์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72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587829"/>
            <a:ext cx="247856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defTabSz="914400"/>
            <a:r>
              <a:rPr lang="th-TH" sz="3200" b="1" dirty="0">
                <a:solidFill>
                  <a:prstClr val="white"/>
                </a:solidFill>
              </a:rPr>
              <a:t>เกณฑ์การตัดสินใจ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0720" y="1222898"/>
            <a:ext cx="100287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defTabSz="914400">
              <a:buFontTx/>
              <a:buChar char="-"/>
            </a:pPr>
            <a:r>
              <a:rPr lang="th-TH" sz="2800" dirty="0">
                <a:solidFill>
                  <a:prstClr val="black"/>
                </a:solidFill>
              </a:rPr>
              <a:t>เกณฑ์มูลค่าของผลตอบแทนที่คาดหมายสูงสุดที่จะได้รับ หรือ เกณฑ์ค่าเสียโอกาสที่คาดหมายต่ำสุด</a:t>
            </a:r>
          </a:p>
          <a:p>
            <a:pPr defTabSz="914400"/>
            <a:r>
              <a:rPr lang="th-TH" sz="2800" b="1" dirty="0">
                <a:solidFill>
                  <a:srgbClr val="FF0000"/>
                </a:solidFill>
              </a:rPr>
              <a:t>ข้อระวัง อาจเกิด  การตัดสินใจภายใต้ความขัดแย้ง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2103120"/>
            <a:ext cx="2646878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defTabSz="914400"/>
            <a:r>
              <a:rPr lang="th-TH" sz="2800" b="1" dirty="0">
                <a:solidFill>
                  <a:srgbClr val="70AD47">
                    <a:lumMod val="50000"/>
                  </a:srgbClr>
                </a:solidFill>
              </a:rPr>
              <a:t>8  ขั้นตอนการตัดสินใจ</a:t>
            </a:r>
            <a:endParaRPr lang="en-US" sz="2800" b="1" dirty="0">
              <a:solidFill>
                <a:srgbClr val="70AD47">
                  <a:lumMod val="50000"/>
                </a:srgb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1190" y="2717047"/>
            <a:ext cx="944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th-TH" sz="2400" b="1" dirty="0">
                <a:solidFill>
                  <a:srgbClr val="FF0000"/>
                </a:solidFill>
              </a:rPr>
              <a:t>ขั้นที่ 1  </a:t>
            </a:r>
            <a:r>
              <a:rPr lang="th-TH" sz="2400" dirty="0">
                <a:solidFill>
                  <a:srgbClr val="0070C0"/>
                </a:solidFill>
              </a:rPr>
              <a:t>ขั้นกำหนดปัญหา    ผู้ตัดสินใจต้องเข้าใจในสภาพปัญหา  สภานการณ์  จึงสมารถกำหนดปัญหาได้ชัดเจน</a:t>
            </a:r>
          </a:p>
          <a:p>
            <a:pPr defTabSz="914400"/>
            <a:r>
              <a:rPr lang="th-TH" sz="2400" dirty="0">
                <a:solidFill>
                  <a:srgbClr val="0070C0"/>
                </a:solidFill>
              </a:rPr>
              <a:t>  นั่นคือ ปัญหาคืออะไร  สาเหตุ ความจำเป็นต่อการตัดสินใจ  ข้อมูลครบถ้วนหรือยัง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5573" y="3495566"/>
            <a:ext cx="3793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th-TH" sz="2400" b="1" dirty="0">
                <a:solidFill>
                  <a:srgbClr val="FF0000"/>
                </a:solidFill>
              </a:rPr>
              <a:t>ขั้นที่ 2  </a:t>
            </a:r>
            <a:r>
              <a:rPr lang="th-TH" sz="2400" dirty="0">
                <a:solidFill>
                  <a:srgbClr val="0070C0"/>
                </a:solidFill>
              </a:rPr>
              <a:t>กำหนดวัตถุประสงค์ เพื่อแก้ปัญหา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5573" y="3957231"/>
            <a:ext cx="7771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th-TH" sz="2400" b="1" dirty="0">
                <a:solidFill>
                  <a:srgbClr val="FF0000"/>
                </a:solidFill>
              </a:rPr>
              <a:t>ขั้นที่ 3  </a:t>
            </a:r>
            <a:r>
              <a:rPr lang="th-TH" sz="2400" dirty="0">
                <a:solidFill>
                  <a:srgbClr val="0070C0"/>
                </a:solidFill>
              </a:rPr>
              <a:t>กำหนดทงเลือกที่หลากหลาย   รวบรวมทางเลือกต่างๆ ตามลักษณะของปัญหานั้นๆ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5573" y="4351029"/>
            <a:ext cx="10253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th-TH" sz="2400" b="1" dirty="0">
                <a:solidFill>
                  <a:srgbClr val="FF0000"/>
                </a:solidFill>
              </a:rPr>
              <a:t>ขั้นที่ 4  </a:t>
            </a:r>
            <a:r>
              <a:rPr lang="th-TH" sz="2400" dirty="0">
                <a:solidFill>
                  <a:srgbClr val="0070C0"/>
                </a:solidFill>
              </a:rPr>
              <a:t>กำหนดเหตุการณ์ที่คาดว่าจะเกิดขึ้นในอนาคต   ซึ่งจะมีความไม่แน่นอนมาเกี่ยวข้อง และเป็นการตัดสินใจล่วงหน้า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5573" y="4744827"/>
            <a:ext cx="8863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th-TH" sz="2400" b="1" dirty="0">
                <a:solidFill>
                  <a:srgbClr val="FF0000"/>
                </a:solidFill>
              </a:rPr>
              <a:t>ขั้นที่ 5  </a:t>
            </a:r>
            <a:r>
              <a:rPr lang="th-TH" sz="2400" dirty="0">
                <a:solidFill>
                  <a:srgbClr val="0070C0"/>
                </a:solidFill>
              </a:rPr>
              <a:t>การศึกษาสภาพการณ์ของปัญหา   มีลักษณะที่แน่นอนหรือไม่ หรือ ไม่แน่นอน  หรือปัญหาที่เสี่ยง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81669" y="5111006"/>
            <a:ext cx="778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th-TH" sz="2400" b="1" dirty="0">
                <a:solidFill>
                  <a:srgbClr val="FF0000"/>
                </a:solidFill>
              </a:rPr>
              <a:t>ขั้นที่ 6  </a:t>
            </a:r>
            <a:r>
              <a:rPr lang="th-TH" sz="2400" dirty="0">
                <a:solidFill>
                  <a:srgbClr val="0070C0"/>
                </a:solidFill>
              </a:rPr>
              <a:t>การสร้างตัวแบบการตัดสินใจ     คือ การสร้างเครื่องมือหรือตัวแบบ เพื่อนำไปปฏิบัติ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6321" y="5491235"/>
            <a:ext cx="9724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th-TH" sz="2400" b="1" dirty="0">
                <a:solidFill>
                  <a:srgbClr val="FF0000"/>
                </a:solidFill>
              </a:rPr>
              <a:t>ขั้นที่ 7  </a:t>
            </a:r>
            <a:r>
              <a:rPr lang="th-TH" sz="2400" dirty="0">
                <a:solidFill>
                  <a:srgbClr val="0070C0"/>
                </a:solidFill>
              </a:rPr>
              <a:t>การตัดสินใจเลือกทางเลือกที่เหมาะสม โดยคำนึงถึง ประสิทธิภาพ ประสิทธิผล  ความประหยัด และทันเวลา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0832" y="5918504"/>
            <a:ext cx="3783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th-TH" sz="2400" b="1" dirty="0">
                <a:solidFill>
                  <a:srgbClr val="FF0000"/>
                </a:solidFill>
              </a:rPr>
              <a:t>ขั้นที่ 8  </a:t>
            </a:r>
            <a:r>
              <a:rPr lang="th-TH" sz="2400" dirty="0">
                <a:solidFill>
                  <a:srgbClr val="0070C0"/>
                </a:solidFill>
              </a:rPr>
              <a:t>การติดตามผล และการประเมินผล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09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5914" y="762000"/>
            <a:ext cx="10405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/>
              <a:t>สรุป  การเปรียบเทียบเกณฑ์การตัดสินภายใต้ความไม่แน่นอน  เมื่อไม่มีและไม่มีข้อมูลความน่าจะเป็นของเหตุการณ์ เป็นดังนี้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240971" y="1404258"/>
            <a:ext cx="9252858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th-TH" sz="2400" b="1" dirty="0"/>
              <a:t>เมื่อไม่มีข้อมูลเกี่ยวกับความน่าจะเป็นของการเกิดเหตุการณ์  </a:t>
            </a:r>
            <a:endParaRPr lang="th-TH" sz="2400" dirty="0"/>
          </a:p>
          <a:p>
            <a:r>
              <a:rPr lang="th-TH" sz="2000" b="1" dirty="0"/>
              <a:t>      </a:t>
            </a:r>
            <a:r>
              <a:rPr lang="th-TH" sz="2000" dirty="0"/>
              <a:t>   จะพบว่า  การใช้เกณฑ์ทั้ง 5 แบบ จะมีการตัดสินแตกต่าง</a:t>
            </a:r>
            <a:r>
              <a:rPr lang="th-TH" sz="2000" dirty="0">
                <a:solidFill>
                  <a:srgbClr val="FF0000"/>
                </a:solidFill>
              </a:rPr>
              <a:t>กัน  ผู้ตัดสินใจถ้าใช้เกณฑ์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Maximin</a:t>
            </a:r>
            <a:r>
              <a:rPr lang="th-TH" sz="2000" dirty="0">
                <a:solidFill>
                  <a:srgbClr val="FF0000"/>
                </a:solidFill>
              </a:rPr>
              <a:t>  เน้นผลตอบแทนผกำไร) </a:t>
            </a:r>
          </a:p>
          <a:p>
            <a:r>
              <a:rPr lang="th-TH" sz="2000" dirty="0">
                <a:solidFill>
                  <a:srgbClr val="FF0000"/>
                </a:solidFill>
              </a:rPr>
              <a:t> จะเลือกสั่งซื้อ  6 เล่ม</a:t>
            </a:r>
          </a:p>
          <a:p>
            <a:r>
              <a:rPr lang="th-TH" sz="2000" dirty="0">
                <a:solidFill>
                  <a:srgbClr val="1307AD"/>
                </a:solidFill>
              </a:rPr>
              <a:t>          แต่ถ้าเลือก</a:t>
            </a:r>
            <a:r>
              <a:rPr lang="en-US" sz="2000" dirty="0">
                <a:solidFill>
                  <a:srgbClr val="1307AD"/>
                </a:solidFill>
              </a:rPr>
              <a:t> Minimax  regret</a:t>
            </a:r>
            <a:r>
              <a:rPr lang="th-TH" sz="2000" dirty="0">
                <a:solidFill>
                  <a:srgbClr val="1307AD"/>
                </a:solidFill>
              </a:rPr>
              <a:t> (ค่าเสียโอกาส) ก็ควรเลือกสั่งซื้อ 7 เล่ม</a:t>
            </a:r>
            <a:endParaRPr lang="en-US" sz="2000" dirty="0">
              <a:solidFill>
                <a:srgbClr val="1307A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0971" y="2969846"/>
            <a:ext cx="9252858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400" b="1" dirty="0"/>
              <a:t>2.  เมื่อมีข้อมูลเกี่ยวกับความน่าจะเป็นของการเกิดเหตุการณ์  </a:t>
            </a:r>
            <a:endParaRPr lang="th-TH" sz="2400" dirty="0"/>
          </a:p>
          <a:p>
            <a:r>
              <a:rPr lang="th-TH" sz="2000" b="1" dirty="0"/>
              <a:t>      </a:t>
            </a:r>
            <a:r>
              <a:rPr lang="th-TH" sz="2000" dirty="0"/>
              <a:t>   สำหรับการใช้เกณฑ์ที่คาดไว้ ไม่ว่าจะเป็น</a:t>
            </a:r>
            <a:r>
              <a:rPr lang="en-US" sz="2000" dirty="0" err="1">
                <a:solidFill>
                  <a:srgbClr val="FF0000"/>
                </a:solidFill>
              </a:rPr>
              <a:t>Maximin</a:t>
            </a:r>
            <a:r>
              <a:rPr lang="th-TH" sz="2000" dirty="0">
                <a:solidFill>
                  <a:srgbClr val="FF0000"/>
                </a:solidFill>
              </a:rPr>
              <a:t>   เน้นผลตอบแทนผกำไร)หรือ</a:t>
            </a:r>
            <a:r>
              <a:rPr lang="en-US" sz="2000" dirty="0">
                <a:solidFill>
                  <a:srgbClr val="1307AD"/>
                </a:solidFill>
              </a:rPr>
              <a:t> Minimax  regret</a:t>
            </a:r>
            <a:r>
              <a:rPr lang="th-TH" sz="2000" dirty="0">
                <a:solidFill>
                  <a:srgbClr val="1307AD"/>
                </a:solidFill>
              </a:rPr>
              <a:t> (ค่าเสียโอกาส)</a:t>
            </a:r>
          </a:p>
          <a:p>
            <a:r>
              <a:rPr lang="th-TH" sz="2000" dirty="0">
                <a:solidFill>
                  <a:srgbClr val="1307AD"/>
                </a:solidFill>
              </a:rPr>
              <a:t> มีค่าเท่ากัน  นั่นคือ ก็ควรเลือกสั่งซื้อ 6  เล่ม</a:t>
            </a:r>
            <a:endParaRPr lang="en-US" sz="2000" dirty="0">
              <a:solidFill>
                <a:srgbClr val="1307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28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55125" y="912582"/>
            <a:ext cx="9861886" cy="3757389"/>
            <a:chOff x="955125" y="912582"/>
            <a:chExt cx="9861886" cy="375738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5125" y="912582"/>
              <a:ext cx="9861886" cy="3757389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045029" y="1088571"/>
              <a:ext cx="468085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723351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26533" y="227410"/>
            <a:ext cx="9828223" cy="2907677"/>
            <a:chOff x="924504" y="575752"/>
            <a:chExt cx="9828223" cy="290767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4504" y="575752"/>
              <a:ext cx="9828223" cy="288590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864429" y="3113314"/>
              <a:ext cx="2427514" cy="3701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287086" y="3135087"/>
            <a:ext cx="9106752" cy="3570513"/>
            <a:chOff x="1287086" y="3135087"/>
            <a:chExt cx="9106752" cy="357051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87086" y="3240742"/>
              <a:ext cx="9106752" cy="3464858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480457" y="3135087"/>
              <a:ext cx="1447800" cy="2285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026229" y="3218970"/>
              <a:ext cx="827314" cy="4386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0415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590" y="743266"/>
            <a:ext cx="8733333" cy="50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8537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5943" y="359228"/>
            <a:ext cx="399981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2400" dirty="0"/>
              <a:t>แบบฝึกหัด เรื่อง การวิเคราะห์เพื่อการตัดสินใจ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360715" y="990600"/>
            <a:ext cx="79191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/>
              <a:t>ข้อที่ 1  จากตารางผลตอบแทนดังต่อไปนี้  ผู้ตัดสินใจควรจะเลือกทางใด  โดยใช้กฏเกณฑ์ต่างๆ</a:t>
            </a:r>
          </a:p>
          <a:p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76741"/>
              </p:ext>
            </p:extLst>
          </p:nvPr>
        </p:nvGraphicFramePr>
        <p:xfrm>
          <a:off x="2859314" y="1459894"/>
          <a:ext cx="431437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2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28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28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28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28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0041">
                <a:tc rowSpan="2">
                  <a:txBody>
                    <a:bodyPr/>
                    <a:lstStyle/>
                    <a:p>
                      <a:pPr algn="ctr"/>
                      <a:endParaRPr lang="th-TH" dirty="0"/>
                    </a:p>
                    <a:p>
                      <a:pPr algn="ctr"/>
                      <a:r>
                        <a:rPr lang="th-TH" dirty="0"/>
                        <a:t>ทางเลือก</a:t>
                      </a:r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dirty="0"/>
                        <a:t>เหตุการณ์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04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</a:t>
                      </a:r>
                      <a:r>
                        <a:rPr lang="en-US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</a:t>
                      </a:r>
                      <a:r>
                        <a:rPr lang="en-US" baseline="-250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0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0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0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  <a:r>
                        <a:rPr lang="en-US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0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  <a:r>
                        <a:rPr lang="en-US" baseline="-25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95328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555172"/>
            <a:ext cx="10156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/>
              <a:t>ข้อที่ 2   บริษัทผลิตไฟฟ้าแห่งหนึ่ง  ตัดสินใจว่า จะสร้างโรงงานใหม่   ขนาดใหญ่  ปานกลาง  หรือ เล็ก  โดยที่ขนาดของโรงงาน  ขึ้นอยู่กับ ความต้องการการใช้ไฟฟ้า  ซึ่งขึ้นอยู่กับว่า มีโรงงานอุตสาหกรรมขนาดใหญ่  ขนาดเล็ก หรือบ้านเรือนที่อยู่อาศัยมากหรือน้อย  ทางบริษัทผู้ผลิตไฟฟ้าคาดว่า การสร้างโรงงานผลิตไฟฟ้า มีค่าใช้จ่าย ดังนี้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048258"/>
              </p:ext>
            </p:extLst>
          </p:nvPr>
        </p:nvGraphicFramePr>
        <p:xfrm>
          <a:off x="2521858" y="1755501"/>
          <a:ext cx="595811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9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9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95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95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7621">
                <a:tc rowSpan="2">
                  <a:txBody>
                    <a:bodyPr/>
                    <a:lstStyle/>
                    <a:p>
                      <a:pPr algn="ctr"/>
                      <a:r>
                        <a:rPr lang="th-TH" dirty="0"/>
                        <a:t>ขนาดโรงงานผลิตไฟฟ้า</a:t>
                      </a:r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dirty="0"/>
                        <a:t>ความต้องการการใช้ไฟฟ้า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62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น้อย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ปานกลาง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มาก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621"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เล็ก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220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330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440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621"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ปานกลาง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320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390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621"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ใหญ่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350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350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350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32857" y="3679372"/>
            <a:ext cx="60500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/>
              <a:t>และทางาริษัทคาคว่า    </a:t>
            </a:r>
            <a:r>
              <a:rPr lang="en-US" sz="2000" dirty="0"/>
              <a:t>P</a:t>
            </a:r>
            <a:r>
              <a:rPr lang="th-TH" sz="2000" dirty="0"/>
              <a:t> (มีความต้องการการใช้ไฟฟ้าน้อย)	</a:t>
            </a:r>
            <a:r>
              <a:rPr lang="en-US" sz="2000" dirty="0"/>
              <a:t>		=	</a:t>
            </a:r>
            <a:r>
              <a:rPr lang="th-TH" sz="2000" dirty="0"/>
              <a:t>0.15</a:t>
            </a:r>
          </a:p>
          <a:p>
            <a:r>
              <a:rPr lang="th-TH" sz="2000" dirty="0"/>
              <a:t>			</a:t>
            </a:r>
            <a:r>
              <a:rPr lang="en-US" sz="2000" dirty="0"/>
              <a:t>P</a:t>
            </a:r>
            <a:r>
              <a:rPr lang="th-TH" sz="2000" dirty="0"/>
              <a:t> (มีความต้องการการใช้ไฟฟ้าปานกลาง)</a:t>
            </a:r>
            <a:r>
              <a:rPr lang="en-US" sz="2000" dirty="0"/>
              <a:t>		=	</a:t>
            </a:r>
            <a:r>
              <a:rPr lang="th-TH" sz="2000" dirty="0"/>
              <a:t>0.55</a:t>
            </a:r>
          </a:p>
          <a:p>
            <a:r>
              <a:rPr lang="th-TH" sz="2000" dirty="0"/>
              <a:t>		และ	</a:t>
            </a:r>
            <a:r>
              <a:rPr lang="en-US" sz="2000" dirty="0"/>
              <a:t>P</a:t>
            </a:r>
            <a:r>
              <a:rPr lang="th-TH" sz="2000" dirty="0"/>
              <a:t> (มีความต้องการการใช้ไฟฟ้ามาก)	</a:t>
            </a:r>
            <a:r>
              <a:rPr lang="en-US" sz="2000" dirty="0"/>
              <a:t>		=	</a:t>
            </a:r>
            <a:r>
              <a:rPr lang="th-TH" sz="2000" dirty="0"/>
              <a:t>0.30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275115" y="4784630"/>
            <a:ext cx="47772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thaiAlphaPeriod"/>
            </a:pPr>
            <a:r>
              <a:rPr lang="th-TH" sz="2000" dirty="0"/>
              <a:t>ทางบริษัทควรตัดสินใจอย่างไร  โดนพจารณาจากต้นทุน</a:t>
            </a:r>
          </a:p>
          <a:p>
            <a:pPr marL="342900" indent="-342900">
              <a:buAutoNum type="thaiAlphaPeriod"/>
            </a:pPr>
            <a:r>
              <a:rPr lang="th-TH" sz="2000" dirty="0"/>
              <a:t>ทางบริษัทควรตัดสินใจอย่างไร โดยพิจารณาจากค่าเสียโอกาส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70621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266896" y="1298364"/>
            <a:ext cx="3382336" cy="1570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571500" defTabSz="762000"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defTabSz="762000"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714500" defTabSz="762000"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286000" defTabSz="762000"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r>
              <a:rPr lang="th-TH" altLang="en-US" sz="3200" b="1" dirty="0">
                <a:latin typeface="Times New Roman" panose="02020603050405020304" pitchFamily="18" charset="0"/>
                <a:cs typeface="CordiaUPC" panose="020B0304020202020204" pitchFamily="34" charset="-34"/>
              </a:rPr>
              <a:t>1.  ภายใต้ความแน่นอน</a:t>
            </a:r>
          </a:p>
          <a:p>
            <a:r>
              <a:rPr lang="th-TH" altLang="en-US" sz="3200" b="1" dirty="0">
                <a:latin typeface="Times New Roman" panose="02020603050405020304" pitchFamily="18" charset="0"/>
                <a:cs typeface="CordiaUPC" panose="020B0304020202020204" pitchFamily="34" charset="-34"/>
              </a:rPr>
              <a:t>2.  ภายใต้ความเสี่ยง</a:t>
            </a:r>
          </a:p>
          <a:p>
            <a:r>
              <a:rPr lang="th-TH" altLang="en-US" sz="3200" b="1" dirty="0">
                <a:latin typeface="Times New Roman" panose="02020603050405020304" pitchFamily="18" charset="0"/>
                <a:cs typeface="CordiaUPC" panose="020B0304020202020204" pitchFamily="34" charset="-34"/>
              </a:rPr>
              <a:t>3.  ภายใต้ความไม่แน่นอน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943971" y="466725"/>
            <a:ext cx="8763000" cy="70852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1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  <a:effectLst/>
        </p:spPr>
        <p:txBody>
          <a:bodyPr lIns="92075" tIns="46038" rIns="92075" bIns="46038">
            <a:spAutoFit/>
          </a:bodyPr>
          <a:lstStyle>
            <a:lvl1pPr defTabSz="762000"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571500" defTabSz="762000"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defTabSz="762000"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714500" defTabSz="762000"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286000" defTabSz="762000"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r>
              <a:rPr lang="th-TH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CordiaUPC" panose="020B0304020202020204" pitchFamily="34" charset="-34"/>
              </a:rPr>
              <a:t>ชนิดของการตัดสินใจ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34786" y="3602027"/>
            <a:ext cx="2959292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defTabSz="762000"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571500" defTabSz="762000"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defTabSz="762000"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714500" defTabSz="762000"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286000" defTabSz="762000"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r>
              <a:rPr lang="th-TH" altLang="en-US" b="1" dirty="0">
                <a:latin typeface="Times New Roman" panose="02020603050405020304" pitchFamily="18" charset="0"/>
                <a:cs typeface="CordiaUPC" panose="020B0304020202020204" pitchFamily="34" charset="-34"/>
              </a:rPr>
              <a:t>1.  เมทริกซ์การตัดสินใจ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34786" y="2790997"/>
            <a:ext cx="7819029" cy="70852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  <a:effectLst/>
        </p:spPr>
        <p:txBody>
          <a:bodyPr wrap="square" lIns="92075" tIns="46038" rIns="92075" bIns="46038">
            <a:spAutoFit/>
          </a:bodyPr>
          <a:lstStyle>
            <a:lvl1pPr defTabSz="762000"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571500" defTabSz="762000"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defTabSz="762000"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714500" defTabSz="762000"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286000" defTabSz="762000"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r>
              <a:rPr lang="th-TH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CordiaUPC" panose="020B0304020202020204" pitchFamily="34" charset="-34"/>
              </a:rPr>
              <a:t>ตัวแบบการตัดสินใจ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7944" y="622351"/>
            <a:ext cx="3791741" cy="2527828"/>
          </a:xfrm>
          <a:prstGeom prst="rect">
            <a:avLst/>
          </a:prstGeom>
        </p:spPr>
      </p:pic>
      <p:sp>
        <p:nvSpPr>
          <p:cNvPr id="40" name="Rectangle 2"/>
          <p:cNvSpPr>
            <a:spLocks noChangeArrowheads="1"/>
          </p:cNvSpPr>
          <p:nvPr/>
        </p:nvSpPr>
        <p:spPr bwMode="auto">
          <a:xfrm>
            <a:off x="859734" y="3975274"/>
            <a:ext cx="2410916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571500" defTabSz="762000"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defTabSz="762000"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714500" defTabSz="762000"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286000" defTabSz="762000"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r>
              <a:rPr lang="th-TH" altLang="en-US" b="1" dirty="0">
                <a:latin typeface="Times New Roman" panose="02020603050405020304" pitchFamily="18" charset="0"/>
                <a:cs typeface="CordiaUPC" panose="020B0304020202020204" pitchFamily="34" charset="-34"/>
              </a:rPr>
              <a:t>2. แขนงการตัดสินใจ</a:t>
            </a: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3095692" y="4052218"/>
            <a:ext cx="1885741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defTabSz="762000"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571500" defTabSz="762000"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defTabSz="762000"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714500" defTabSz="762000"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286000" defTabSz="762000"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r>
              <a:rPr lang="en-US" altLang="en-US" sz="1800" b="1" dirty="0">
                <a:latin typeface="GungsuhChe" pitchFamily="49" charset="-127"/>
                <a:ea typeface="GungsuhChe" pitchFamily="49" charset="-127"/>
              </a:rPr>
              <a:t>(Decision Tree)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7943" y="3309106"/>
            <a:ext cx="5106001" cy="329641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372498" y="4598709"/>
            <a:ext cx="3225113" cy="461665"/>
            <a:chOff x="1532238" y="1668162"/>
            <a:chExt cx="3225113" cy="461665"/>
          </a:xfrm>
        </p:grpSpPr>
        <p:sp>
          <p:nvSpPr>
            <p:cNvPr id="12" name="Rectangle 11"/>
            <p:cNvSpPr/>
            <p:nvPr/>
          </p:nvSpPr>
          <p:spPr>
            <a:xfrm>
              <a:off x="1532238" y="1692876"/>
              <a:ext cx="383059" cy="383060"/>
            </a:xfrm>
            <a:prstGeom prst="rect">
              <a:avLst/>
            </a:prstGeom>
            <a:solidFill>
              <a:srgbClr val="DD238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26508" y="1668162"/>
              <a:ext cx="27308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dirty="0"/>
                <a:t>จุดที่มีการตัดสินใจ มีสิทธิ์เลือก</a:t>
              </a:r>
              <a:endParaRPr lang="en-US" sz="2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384854" y="5044935"/>
            <a:ext cx="3212757" cy="474021"/>
            <a:chOff x="1544594" y="2114388"/>
            <a:chExt cx="3212757" cy="474021"/>
          </a:xfrm>
        </p:grpSpPr>
        <p:sp>
          <p:nvSpPr>
            <p:cNvPr id="15" name="TextBox 14"/>
            <p:cNvSpPr txBox="1"/>
            <p:nvPr/>
          </p:nvSpPr>
          <p:spPr>
            <a:xfrm>
              <a:off x="2026508" y="2114388"/>
              <a:ext cx="27308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dirty="0"/>
                <a:t>การเกิดเหตุการณ์</a:t>
              </a:r>
              <a:r>
                <a:rPr lang="th-TH" sz="2400" dirty="0" err="1"/>
                <a:t>ต่างๆ</a:t>
              </a:r>
              <a:endParaRPr lang="en-US" sz="2400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1544594" y="2168280"/>
              <a:ext cx="370703" cy="420129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2635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0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9873" y="529936"/>
            <a:ext cx="5581977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2400" b="1" dirty="0"/>
              <a:t>ขั้นตอนการตัดสินใจ (</a:t>
            </a:r>
            <a:r>
              <a:rPr lang="en-US" sz="2400" b="1" dirty="0"/>
              <a:t> Decision  making process</a:t>
            </a:r>
            <a:r>
              <a:rPr lang="th-TH" sz="2400" b="1" dirty="0"/>
              <a:t>)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59873" y="1111828"/>
            <a:ext cx="2233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/>
              <a:t>ประกอบด้วย  4  ขั้นตอน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396218" y="1542322"/>
            <a:ext cx="69781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th-TH" sz="2400" dirty="0">
                <a:solidFill>
                  <a:srgbClr val="1307AD"/>
                </a:solidFill>
              </a:rPr>
              <a:t>กำหนดทางเลือก โดยศึกษาจากปัญหาที่เกิดขึ้น</a:t>
            </a:r>
          </a:p>
          <a:p>
            <a:pPr marL="285750" indent="-285750">
              <a:buFontTx/>
              <a:buChar char="-"/>
            </a:pPr>
            <a:r>
              <a:rPr lang="th-TH" sz="2400" dirty="0">
                <a:solidFill>
                  <a:srgbClr val="1307AD"/>
                </a:solidFill>
              </a:rPr>
              <a:t>พิจารณาจำนวนเหตุการณ์ที่เกิดขึ้น เช่น  กำลังตัดสินใจว่า จะผลิต หรือไม่ผลิต  </a:t>
            </a:r>
          </a:p>
          <a:p>
            <a:pPr marL="285750" indent="-285750">
              <a:buFontTx/>
              <a:buChar char="-"/>
            </a:pPr>
            <a:r>
              <a:rPr lang="th-TH" sz="2400" dirty="0">
                <a:solidFill>
                  <a:srgbClr val="1307AD"/>
                </a:solidFill>
              </a:rPr>
              <a:t>คำนวณผลตอบแทนหรือค่าใช้จ่ายเกิดขึ้น</a:t>
            </a:r>
          </a:p>
          <a:p>
            <a:pPr marL="285750" indent="-285750">
              <a:buFontTx/>
              <a:buChar char="-"/>
            </a:pPr>
            <a:r>
              <a:rPr lang="th-TH" sz="2400" dirty="0">
                <a:solidFill>
                  <a:srgbClr val="1307AD"/>
                </a:solidFill>
              </a:rPr>
              <a:t>ตัดสินใจเลือกทางที่ดีที่สุด</a:t>
            </a:r>
            <a:endParaRPr lang="en-US" sz="2400" dirty="0">
              <a:solidFill>
                <a:srgbClr val="1307AD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9873" y="3201038"/>
            <a:ext cx="265329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2400" dirty="0"/>
              <a:t>ตารางของปัญหาการตัดสินใจ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396218" y="3751759"/>
            <a:ext cx="446468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/>
              <a:t>แถวนอน </a:t>
            </a:r>
            <a:r>
              <a:rPr lang="en-US" sz="2400" dirty="0"/>
              <a:t>:</a:t>
            </a:r>
            <a:r>
              <a:rPr lang="th-TH" sz="2400" dirty="0"/>
              <a:t> ทางเลือกในการตัดสินใจ</a:t>
            </a:r>
          </a:p>
          <a:p>
            <a:r>
              <a:rPr lang="th-TH" sz="2400" dirty="0"/>
              <a:t>แถวตั้ง </a:t>
            </a:r>
            <a:r>
              <a:rPr lang="en-US" sz="2400" dirty="0"/>
              <a:t>:</a:t>
            </a:r>
            <a:r>
              <a:rPr lang="th-TH" sz="2400" dirty="0"/>
              <a:t> เหตุการณ์และตัวเลขต่างๆ อาจเป็น</a:t>
            </a:r>
          </a:p>
          <a:p>
            <a:r>
              <a:rPr lang="th-TH" sz="2400" dirty="0"/>
              <a:t>	-  ผลตอบแทนหรือกำไร (</a:t>
            </a:r>
            <a:r>
              <a:rPr lang="en-US" sz="2400" dirty="0"/>
              <a:t> Profit</a:t>
            </a:r>
            <a:r>
              <a:rPr lang="th-TH" sz="2400" dirty="0"/>
              <a:t>)</a:t>
            </a:r>
          </a:p>
          <a:p>
            <a:r>
              <a:rPr lang="th-TH" sz="2400" dirty="0"/>
              <a:t>	-  ค่าใช้จ่าย (</a:t>
            </a:r>
            <a:r>
              <a:rPr lang="en-US" sz="2400" dirty="0"/>
              <a:t> Cost</a:t>
            </a:r>
            <a:r>
              <a:rPr lang="th-TH" sz="2400" dirty="0"/>
              <a:t>) เช่น ต้นทุน ค่าขนส่งฯลฯ</a:t>
            </a:r>
          </a:p>
          <a:p>
            <a:r>
              <a:rPr lang="th-TH" sz="2400" dirty="0"/>
              <a:t>	-  ค่าเสียโอกาส	( </a:t>
            </a:r>
            <a:r>
              <a:rPr lang="en-US" sz="2400" dirty="0"/>
              <a:t>Opportunity Loss</a:t>
            </a:r>
            <a:r>
              <a:rPr lang="th-TH" sz="2400" dirty="0"/>
              <a:t>)</a:t>
            </a:r>
            <a:endParaRPr lang="en-US" sz="24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813523"/>
              </p:ext>
            </p:extLst>
          </p:nvPr>
        </p:nvGraphicFramePr>
        <p:xfrm>
          <a:off x="6825794" y="3288695"/>
          <a:ext cx="4484465" cy="232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6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68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6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68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68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endParaRPr lang="th-TH" dirty="0"/>
                    </a:p>
                    <a:p>
                      <a:r>
                        <a:rPr lang="th-TH" dirty="0"/>
                        <a:t>ทางเลือก</a:t>
                      </a:r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dirty="0"/>
                        <a:t>เหตุการณ์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</a:t>
                      </a:r>
                      <a:r>
                        <a:rPr lang="en-US" sz="20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</a:t>
                      </a:r>
                      <a:r>
                        <a:rPr lang="en-US" sz="20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E</a:t>
                      </a:r>
                      <a:r>
                        <a:rPr lang="en-US" sz="2000" baseline="-25000" dirty="0" err="1"/>
                        <a:t>m</a:t>
                      </a:r>
                      <a:endParaRPr lang="en-US" sz="20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U</a:t>
                      </a:r>
                      <a:r>
                        <a:rPr lang="en-US" sz="2000" baseline="-250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U</a:t>
                      </a:r>
                      <a:r>
                        <a:rPr lang="en-US" sz="2000" baseline="-250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U</a:t>
                      </a:r>
                      <a:r>
                        <a:rPr lang="en-US" sz="2000" baseline="-25000" dirty="0"/>
                        <a:t>1m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U</a:t>
                      </a:r>
                      <a:r>
                        <a:rPr lang="en-US" sz="2000" baseline="-2500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U</a:t>
                      </a:r>
                      <a:r>
                        <a:rPr lang="en-US" sz="2000" baseline="-250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U</a:t>
                      </a:r>
                      <a:r>
                        <a:rPr lang="en-US" sz="2000" baseline="-25000" dirty="0"/>
                        <a:t>2m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  <a:r>
                        <a:rPr lang="en-US" baseline="-250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U</a:t>
                      </a:r>
                      <a:r>
                        <a:rPr lang="en-US" sz="2000" baseline="-25000" dirty="0"/>
                        <a:t>n1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U</a:t>
                      </a:r>
                      <a:r>
                        <a:rPr lang="en-US" sz="2000" baseline="-25000" dirty="0"/>
                        <a:t>n2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U</a:t>
                      </a:r>
                      <a:r>
                        <a:rPr lang="en-US" sz="2000" baseline="-25000" dirty="0" err="1"/>
                        <a:t>nm</a:t>
                      </a:r>
                      <a:endParaRPr lang="en-US" sz="20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912429" y="5889171"/>
            <a:ext cx="1143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 :  </a:t>
            </a:r>
            <a:r>
              <a:rPr lang="th-TH" dirty="0"/>
              <a:t>ทางเลือก</a:t>
            </a:r>
          </a:p>
          <a:p>
            <a:r>
              <a:rPr lang="en-US" dirty="0"/>
              <a:t>m : </a:t>
            </a:r>
            <a:r>
              <a:rPr lang="th-TH" dirty="0"/>
              <a:t>เหตุการณ์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57466" y="5915029"/>
            <a:ext cx="5103436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2400" b="1" dirty="0"/>
              <a:t>เป็นการตัดสินใจภายใต้ความแน่นอน</a:t>
            </a:r>
          </a:p>
          <a:p>
            <a:r>
              <a:rPr lang="en-US" sz="2400" b="1" dirty="0" err="1"/>
              <a:t>Descision</a:t>
            </a:r>
            <a:r>
              <a:rPr lang="en-US" sz="2400" b="1" dirty="0"/>
              <a:t> making under certainty</a:t>
            </a:r>
          </a:p>
        </p:txBody>
      </p:sp>
    </p:spTree>
    <p:extLst>
      <p:ext uri="{BB962C8B-B14F-4D97-AF65-F5344CB8AC3E}">
        <p14:creationId xmlns:p14="http://schemas.microsoft.com/office/powerpoint/2010/main" val="145513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0228" y="217715"/>
            <a:ext cx="2483372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2400" dirty="0"/>
              <a:t>ตารางผลตอบแทนหรือกำไร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740228" y="794657"/>
            <a:ext cx="1092638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>
                <a:solidFill>
                  <a:srgbClr val="FF0000"/>
                </a:solidFill>
              </a:rPr>
              <a:t>ตัวอย่างที่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1</a:t>
            </a:r>
            <a:r>
              <a:rPr lang="th-TH" sz="2000" dirty="0"/>
              <a:t>   บริษัท  ต้องการพัฒนาที่ดินสร้าง คอนโดมิเนียม ในกรุงเทพฯ โดยต้องเลือกที่ดิน 4 แห่ง  มีผู้เสนอขาย คือ </a:t>
            </a:r>
            <a:r>
              <a:rPr lang="th-TH" sz="2000" dirty="0">
                <a:solidFill>
                  <a:srgbClr val="FF0000"/>
                </a:solidFill>
              </a:rPr>
              <a:t>ปทุมวัน  บางรัก  จตุจักร  บางเขน </a:t>
            </a:r>
          </a:p>
          <a:p>
            <a:r>
              <a:rPr lang="th-TH" sz="2000" dirty="0"/>
              <a:t>ซึ่งเมื่อตัดสินใจสร้างที่ใดที่หนึ่งแล้ว ปรากฎว่า</a:t>
            </a:r>
            <a:r>
              <a:rPr lang="th-TH" sz="2000" dirty="0">
                <a:solidFill>
                  <a:srgbClr val="FF0000"/>
                </a:solidFill>
              </a:rPr>
              <a:t>สภาวะเศรษฐกิจตกต่ำกว่าเดิม  คงเดิม หรือดีขึ้น  </a:t>
            </a:r>
            <a:r>
              <a:rPr lang="th-TH" sz="2000" dirty="0"/>
              <a:t>จะมีผลต่อยอดขายคอนโดมิเนียม </a:t>
            </a:r>
          </a:p>
          <a:p>
            <a:r>
              <a:rPr lang="th-TH" sz="2000" dirty="0"/>
              <a:t> ดังนั้นปัญหาในการตัดสินใจนี้ ประกอบด้วย</a:t>
            </a:r>
          </a:p>
          <a:p>
            <a:r>
              <a:rPr lang="th-TH" sz="2000" dirty="0"/>
              <a:t>	-  ผู้ตัดสินใจ คือ คณะกรรมการบริษัท</a:t>
            </a:r>
          </a:p>
          <a:p>
            <a:r>
              <a:rPr lang="th-TH" sz="2000" dirty="0"/>
              <a:t>	-  ทางเลือกกระทำ มี 4 ทางเลือก คือ สร้างที่เขตปทุมวัน,  บางรัก,  จตุจักร,หรือ บางเขน</a:t>
            </a:r>
          </a:p>
          <a:p>
            <a:r>
              <a:rPr lang="th-TH" sz="2000" dirty="0"/>
              <a:t>	- เหตุการณ์ที่อาจเกิดขึ้น มี  3 เหตุการณ์ คือ ภาวะเศรษฐกิจอาจะตกต่ำ เท่าเดิม หรือดีขึ้น</a:t>
            </a:r>
          </a:p>
          <a:p>
            <a:r>
              <a:rPr lang="th-TH" sz="2000" dirty="0"/>
              <a:t>	- ผลตอบแทน คือ กำไร (</a:t>
            </a:r>
            <a:r>
              <a:rPr lang="en-US" sz="2000" dirty="0"/>
              <a:t>profit</a:t>
            </a:r>
            <a:r>
              <a:rPr lang="th-TH" sz="2000" dirty="0"/>
              <a:t>)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015951" y="3235324"/>
            <a:ext cx="2218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/>
              <a:t>สร้างตารางผลตอบแทนหรือกำไร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249397"/>
              </p:ext>
            </p:extLst>
          </p:nvPr>
        </p:nvGraphicFramePr>
        <p:xfrm>
          <a:off x="3013562" y="3534468"/>
          <a:ext cx="4223656" cy="235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4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7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6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14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endParaRPr lang="th-TH" dirty="0"/>
                    </a:p>
                    <a:p>
                      <a:r>
                        <a:rPr lang="th-TH" dirty="0"/>
                        <a:t>ทางเลือก</a:t>
                      </a:r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dirty="0"/>
                        <a:t>เหตุการณ์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</a:t>
                      </a:r>
                      <a:r>
                        <a:rPr lang="en-US" sz="2000" baseline="-25000" dirty="0"/>
                        <a:t>1 </a:t>
                      </a:r>
                      <a:r>
                        <a:rPr lang="en-US" sz="2000" baseline="0" dirty="0"/>
                        <a:t>:</a:t>
                      </a:r>
                      <a:r>
                        <a:rPr lang="th-TH" sz="2000" baseline="0" dirty="0"/>
                        <a:t> ตกต่ำ</a:t>
                      </a:r>
                      <a:endParaRPr lang="en-US" sz="2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E</a:t>
                      </a:r>
                      <a:r>
                        <a:rPr lang="en-US" sz="2000" baseline="-25000" dirty="0"/>
                        <a:t>2</a:t>
                      </a:r>
                      <a:r>
                        <a:rPr lang="en-US" sz="2000" baseline="0" dirty="0"/>
                        <a:t>:</a:t>
                      </a:r>
                      <a:r>
                        <a:rPr lang="th-TH" sz="2000" baseline="0" dirty="0"/>
                        <a:t> คงเดิม</a:t>
                      </a:r>
                      <a:endParaRPr lang="en-US" sz="2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E</a:t>
                      </a:r>
                      <a:r>
                        <a:rPr lang="th-TH" sz="2000" baseline="-25000" dirty="0"/>
                        <a:t>3</a:t>
                      </a:r>
                      <a:r>
                        <a:rPr lang="en-US" sz="2000" baseline="0" dirty="0"/>
                        <a:t>:</a:t>
                      </a:r>
                      <a:r>
                        <a:rPr lang="th-TH" sz="2000" baseline="0" dirty="0"/>
                        <a:t> ดีขึ้น</a:t>
                      </a:r>
                      <a:endParaRPr lang="en-US" sz="2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</a:t>
                      </a:r>
                      <a:r>
                        <a:rPr lang="en-US" baseline="-25000" dirty="0"/>
                        <a:t>1</a:t>
                      </a:r>
                      <a:r>
                        <a:rPr lang="en-US" sz="1800" baseline="0" dirty="0"/>
                        <a:t>:</a:t>
                      </a:r>
                      <a:r>
                        <a:rPr lang="th-TH" sz="1800" baseline="0" dirty="0"/>
                        <a:t> ปทุมวัน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aseline="0" dirty="0"/>
                        <a:t>-30</a:t>
                      </a:r>
                      <a:endParaRPr lang="en-US" sz="20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aseline="0" dirty="0"/>
                        <a:t>-30</a:t>
                      </a:r>
                      <a:endParaRPr lang="en-US" sz="20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/>
                        <a:t>50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</a:t>
                      </a:r>
                      <a:r>
                        <a:rPr lang="en-US" baseline="-25000" dirty="0"/>
                        <a:t>2</a:t>
                      </a:r>
                      <a:r>
                        <a:rPr lang="en-US" sz="1800" baseline="0" dirty="0"/>
                        <a:t>:</a:t>
                      </a:r>
                      <a:r>
                        <a:rPr lang="th-TH" sz="1800" baseline="0" dirty="0"/>
                        <a:t> บางรัก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aseline="0" dirty="0"/>
                        <a:t>-20</a:t>
                      </a:r>
                      <a:endParaRPr lang="en-US" sz="20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aseline="0" dirty="0"/>
                        <a:t>-15</a:t>
                      </a:r>
                      <a:endParaRPr lang="en-US" sz="20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/>
                        <a:t>90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</a:t>
                      </a:r>
                      <a:r>
                        <a:rPr lang="en-US" baseline="-25000" dirty="0"/>
                        <a:t>3</a:t>
                      </a:r>
                      <a:r>
                        <a:rPr lang="en-US" sz="1800" baseline="0" dirty="0"/>
                        <a:t>:</a:t>
                      </a:r>
                      <a:r>
                        <a:rPr lang="th-TH" sz="1800" baseline="0" dirty="0"/>
                        <a:t> จุตจักร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aseline="0" dirty="0"/>
                        <a:t>10</a:t>
                      </a:r>
                      <a:endParaRPr lang="en-US" sz="20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aseline="0" dirty="0"/>
                        <a:t>50</a:t>
                      </a:r>
                      <a:endParaRPr lang="en-US" sz="20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/>
                        <a:t>80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</a:t>
                      </a:r>
                      <a:r>
                        <a:rPr lang="en-US" baseline="-25000" dirty="0"/>
                        <a:t>4</a:t>
                      </a:r>
                      <a:r>
                        <a:rPr lang="en-US" sz="1800" baseline="0" dirty="0"/>
                        <a:t>:</a:t>
                      </a:r>
                      <a:r>
                        <a:rPr lang="th-TH" sz="1800" baseline="0" dirty="0"/>
                        <a:t> บางเขน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aseline="0" dirty="0"/>
                        <a:t>-15</a:t>
                      </a:r>
                      <a:endParaRPr lang="en-US" sz="20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aseline="0" dirty="0"/>
                        <a:t>95</a:t>
                      </a:r>
                      <a:endParaRPr lang="en-US" sz="20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/>
                        <a:t>70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6376085" y="4710488"/>
            <a:ext cx="395417" cy="3583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534859" y="5485977"/>
            <a:ext cx="395417" cy="3583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527406" y="5127631"/>
            <a:ext cx="395417" cy="3583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9858" y="6121745"/>
            <a:ext cx="6747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/>
              <a:t>เป็นทางเลือกในการตัดสินใจ ในภาวะเศรษฐกิจ ในแต่เหตุการณ์ ในแต่สถานการณ์ ว่าควรเลือกทางเลือกใด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94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58097" y="704336"/>
            <a:ext cx="1949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/>
              <a:t>ตารางค่าเสียโอกาส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58097" y="1166001"/>
            <a:ext cx="109568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/>
              <a:t>ค่าเสียโอกาส เป็นค่าเสียหายที่เกิดจากการตัดสินใจผิด คือไม่ได้เลือก ทางที่ดีที่สุด  สำหรับเหตุการณ์ที่เกิดขึ้นจริง  หรือ ค่าเสียหายที่</a:t>
            </a:r>
          </a:p>
          <a:p>
            <a:r>
              <a:rPr lang="th-TH" sz="2400" dirty="0"/>
              <a:t>ตัดสินใจเลือกทางเลือกผิด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602528" y="2089331"/>
            <a:ext cx="4758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/>
              <a:t>จากตัวอย่างที่ </a:t>
            </a:r>
            <a:r>
              <a:rPr lang="en-US" sz="2400" dirty="0"/>
              <a:t>1</a:t>
            </a:r>
            <a:r>
              <a:rPr lang="th-TH" sz="2400" dirty="0"/>
              <a:t>  สามารถคำนวณค่าเสียโอกาส ได้ดังนี้</a:t>
            </a:r>
          </a:p>
        </p:txBody>
      </p:sp>
      <p:sp>
        <p:nvSpPr>
          <p:cNvPr id="6" name="Rectangle 5"/>
          <p:cNvSpPr/>
          <p:nvPr/>
        </p:nvSpPr>
        <p:spPr>
          <a:xfrm>
            <a:off x="3695726" y="2639361"/>
            <a:ext cx="6287299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sz="2400" b="1" dirty="0"/>
              <a:t>ค่าเสียโอกาส </a:t>
            </a:r>
            <a:r>
              <a:rPr lang="en-US" sz="2400" b="1" dirty="0"/>
              <a:t>=</a:t>
            </a:r>
            <a:r>
              <a:rPr lang="th-TH" sz="2400" b="1" dirty="0"/>
              <a:t> กำไรที่ควรได้รับเมื่อตัดสินใจถูก </a:t>
            </a:r>
            <a:r>
              <a:rPr lang="en-US" sz="2400" b="1" dirty="0"/>
              <a:t>- </a:t>
            </a:r>
            <a:r>
              <a:rPr lang="th-TH" sz="2400" b="1" dirty="0"/>
              <a:t>กำไรที่ได้รับจริง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75969" y="3281724"/>
            <a:ext cx="383951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2400" dirty="0"/>
              <a:t>ถ้าเกิดเหตุการณ์ </a:t>
            </a:r>
            <a:r>
              <a:rPr lang="en-US" sz="2400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 : </a:t>
            </a:r>
            <a:r>
              <a:rPr lang="th-TH" sz="2400" dirty="0"/>
              <a:t>ภาวะเศรษฐกิจตกต่ำ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545491" y="3743389"/>
            <a:ext cx="7261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dirty="0"/>
              <a:t>ทางเลือกดีที่สุดคือ </a:t>
            </a:r>
            <a:r>
              <a:rPr lang="en-US" sz="2400" dirty="0"/>
              <a:t>A</a:t>
            </a:r>
            <a:r>
              <a:rPr lang="en-US" sz="2400" baseline="-25000" dirty="0"/>
              <a:t>3</a:t>
            </a:r>
            <a:r>
              <a:rPr lang="th-TH" sz="2400" dirty="0"/>
              <a:t>เขตจตุจักร  ได้กำไร   </a:t>
            </a:r>
            <a:r>
              <a:rPr lang="en-US" sz="2400" dirty="0"/>
              <a:t>10</a:t>
            </a:r>
            <a:r>
              <a:rPr lang="th-TH" sz="2400" dirty="0"/>
              <a:t>  ล้านบาท   ส่วนเขตอื่น ขาดทุน 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545491" y="4185697"/>
            <a:ext cx="7047122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dirty="0"/>
              <a:t>ถ้าคณะกรรมการเลือก</a:t>
            </a:r>
            <a:r>
              <a:rPr lang="en-US" sz="2400" dirty="0"/>
              <a:t>A</a:t>
            </a:r>
            <a:r>
              <a:rPr lang="en-US" sz="2400" baseline="-25000" dirty="0"/>
              <a:t>1</a:t>
            </a:r>
            <a:r>
              <a:rPr lang="en-US" sz="2400" dirty="0"/>
              <a:t> </a:t>
            </a:r>
            <a:r>
              <a:rPr lang="th-TH" sz="2400" dirty="0"/>
              <a:t>เขตปทุมวัน จะขาดทุนไป </a:t>
            </a:r>
            <a:r>
              <a:rPr lang="en-US" sz="2400" dirty="0"/>
              <a:t>30</a:t>
            </a:r>
            <a:r>
              <a:rPr lang="th-TH" sz="2400" dirty="0"/>
              <a:t> ล้านบาท</a:t>
            </a:r>
          </a:p>
          <a:p>
            <a:r>
              <a:rPr lang="th-TH" sz="2400" dirty="0">
                <a:solidFill>
                  <a:srgbClr val="FF0000"/>
                </a:solidFill>
              </a:rPr>
              <a:t>ค่าเสียโอกาสจากการเลือก</a:t>
            </a:r>
            <a:r>
              <a:rPr lang="en-US" sz="2400" dirty="0">
                <a:solidFill>
                  <a:srgbClr val="FF0000"/>
                </a:solidFill>
              </a:rPr>
              <a:t>A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th-TH" sz="2400" dirty="0">
                <a:solidFill>
                  <a:srgbClr val="FF0000"/>
                </a:solidFill>
              </a:rPr>
              <a:t>ปทุมวัน </a:t>
            </a:r>
            <a:r>
              <a:rPr lang="en-US" sz="2400" dirty="0">
                <a:solidFill>
                  <a:srgbClr val="FF0000"/>
                </a:solidFill>
              </a:rPr>
              <a:t>=</a:t>
            </a:r>
            <a:r>
              <a:rPr lang="th-TH" sz="2400" dirty="0">
                <a:solidFill>
                  <a:srgbClr val="FF0000"/>
                </a:solidFill>
              </a:rPr>
              <a:t> กำไรเมื่อเลือก</a:t>
            </a:r>
            <a:r>
              <a:rPr lang="en-US" sz="2400" dirty="0">
                <a:solidFill>
                  <a:srgbClr val="FF0000"/>
                </a:solidFill>
              </a:rPr>
              <a:t>A</a:t>
            </a:r>
            <a:r>
              <a:rPr lang="en-US" sz="2400" baseline="-25000" dirty="0">
                <a:solidFill>
                  <a:srgbClr val="FF0000"/>
                </a:solidFill>
              </a:rPr>
              <a:t>3</a:t>
            </a:r>
            <a:r>
              <a:rPr lang="en-US" sz="2400" dirty="0">
                <a:solidFill>
                  <a:srgbClr val="FF0000"/>
                </a:solidFill>
              </a:rPr>
              <a:t> – </a:t>
            </a:r>
            <a:r>
              <a:rPr lang="th-TH" sz="2400" dirty="0">
                <a:solidFill>
                  <a:srgbClr val="FF0000"/>
                </a:solidFill>
              </a:rPr>
              <a:t>กำไรเมื่อเลือก</a:t>
            </a:r>
            <a:r>
              <a:rPr lang="en-US" sz="2400" dirty="0">
                <a:solidFill>
                  <a:srgbClr val="FF0000"/>
                </a:solidFill>
              </a:rPr>
              <a:t>A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</a:p>
          <a:p>
            <a:r>
              <a:rPr lang="en-US" sz="2400" dirty="0"/>
              <a:t>							</a:t>
            </a:r>
            <a:r>
              <a:rPr lang="en-US" sz="2400" dirty="0">
                <a:solidFill>
                  <a:srgbClr val="FF0000"/>
                </a:solidFill>
              </a:rPr>
              <a:t>= 10-(-30)  = 40  </a:t>
            </a:r>
            <a:r>
              <a:rPr lang="th-TH" sz="2400" dirty="0">
                <a:solidFill>
                  <a:srgbClr val="FF0000"/>
                </a:solidFill>
              </a:rPr>
              <a:t>ล้านบาท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9483" y="5609967"/>
            <a:ext cx="1111394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</a:t>
            </a:r>
            <a:r>
              <a:rPr lang="th-TH" sz="2400" dirty="0">
                <a:sym typeface="Symbol" panose="05050102010706020507" pitchFamily="18" charset="2"/>
              </a:rPr>
              <a:t>ถ้าตัดสินใจ</a:t>
            </a:r>
            <a:r>
              <a:rPr lang="th-TH" sz="2400" dirty="0">
                <a:solidFill>
                  <a:srgbClr val="FF0000"/>
                </a:solidFill>
                <a:sym typeface="Symbol" panose="05050102010706020507" pitchFamily="18" charset="2"/>
              </a:rPr>
              <a:t>เลือก</a:t>
            </a:r>
            <a:r>
              <a:rPr 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A</a:t>
            </a:r>
            <a:r>
              <a:rPr lang="en-US" sz="2400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1</a:t>
            </a:r>
            <a:r>
              <a:rPr lang="th-TH" sz="2400" dirty="0">
                <a:solidFill>
                  <a:srgbClr val="FF0000"/>
                </a:solidFill>
                <a:sym typeface="Symbol" panose="05050102010706020507" pitchFamily="18" charset="2"/>
              </a:rPr>
              <a:t>ขาดทุน </a:t>
            </a:r>
            <a:r>
              <a:rPr 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30</a:t>
            </a:r>
            <a:r>
              <a:rPr lang="th-TH" sz="2400" dirty="0">
                <a:solidFill>
                  <a:srgbClr val="FF0000"/>
                </a:solidFill>
                <a:sym typeface="Symbol" panose="05050102010706020507" pitchFamily="18" charset="2"/>
              </a:rPr>
              <a:t>ล้าน </a:t>
            </a:r>
            <a:r>
              <a:rPr lang="th-TH" sz="2400" dirty="0">
                <a:sym typeface="Symbol" panose="05050102010706020507" pitchFamily="18" charset="2"/>
              </a:rPr>
              <a:t>แต่</a:t>
            </a:r>
            <a:r>
              <a:rPr lang="th-TH" sz="2400" dirty="0">
                <a:solidFill>
                  <a:srgbClr val="FF0000"/>
                </a:solidFill>
                <a:sym typeface="Symbol" panose="05050102010706020507" pitchFamily="18" charset="2"/>
              </a:rPr>
              <a:t>ถ้าเลือก</a:t>
            </a:r>
            <a:r>
              <a:rPr 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A</a:t>
            </a:r>
            <a:r>
              <a:rPr lang="en-US" sz="2400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3</a:t>
            </a:r>
            <a:r>
              <a:rPr lang="th-TH" sz="2400" dirty="0">
                <a:solidFill>
                  <a:srgbClr val="FF0000"/>
                </a:solidFill>
                <a:sym typeface="Symbol" panose="05050102010706020507" pitchFamily="18" charset="2"/>
              </a:rPr>
              <a:t> ได้กำไร </a:t>
            </a:r>
            <a:r>
              <a:rPr 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10</a:t>
            </a:r>
            <a:r>
              <a:rPr lang="th-TH" sz="2400" dirty="0">
                <a:solidFill>
                  <a:srgbClr val="FF0000"/>
                </a:solidFill>
                <a:sym typeface="Symbol" panose="05050102010706020507" pitchFamily="18" charset="2"/>
              </a:rPr>
              <a:t> ล้าน </a:t>
            </a:r>
            <a:r>
              <a:rPr lang="th-TH" sz="2400" dirty="0">
                <a:sym typeface="Symbol" panose="05050102010706020507" pitchFamily="18" charset="2"/>
              </a:rPr>
              <a:t>จึงเสียเงิน </a:t>
            </a:r>
            <a:r>
              <a:rPr lang="en-US" sz="2400" dirty="0">
                <a:sym typeface="Symbol" panose="05050102010706020507" pitchFamily="18" charset="2"/>
              </a:rPr>
              <a:t>30</a:t>
            </a:r>
            <a:r>
              <a:rPr lang="th-TH" sz="2400" dirty="0">
                <a:sym typeface="Symbol" panose="05050102010706020507" pitchFamily="18" charset="2"/>
              </a:rPr>
              <a:t>ล้าน และสูญ</a:t>
            </a:r>
            <a:r>
              <a:rPr lang="th-TH" sz="2400" dirty="0" err="1">
                <a:sym typeface="Symbol" panose="05050102010706020507" pitchFamily="18" charset="2"/>
              </a:rPr>
              <a:t>เย</a:t>
            </a:r>
            <a:r>
              <a:rPr lang="th-TH" sz="2400" dirty="0">
                <a:sym typeface="Symbol" panose="05050102010706020507" pitchFamily="18" charset="2"/>
              </a:rPr>
              <a:t>โอกาสได้เงินกำไร </a:t>
            </a:r>
            <a:r>
              <a:rPr lang="en-US" sz="2400" dirty="0">
                <a:sym typeface="Symbol" panose="05050102010706020507" pitchFamily="18" charset="2"/>
              </a:rPr>
              <a:t>10</a:t>
            </a:r>
            <a:r>
              <a:rPr lang="th-TH" sz="2400" dirty="0">
                <a:sym typeface="Symbol" panose="05050102010706020507" pitchFamily="18" charset="2"/>
              </a:rPr>
              <a:t>ล้าน</a:t>
            </a:r>
          </a:p>
          <a:p>
            <a:r>
              <a:rPr lang="th-TH" sz="2400" dirty="0">
                <a:sym typeface="Symbol" panose="05050102010706020507" pitchFamily="18" charset="2"/>
              </a:rPr>
              <a:t> นั่นหมายความว่า มีค่าเสียโอกาส </a:t>
            </a:r>
            <a:r>
              <a:rPr lang="en-US" sz="2400" dirty="0">
                <a:sym typeface="Symbol" panose="05050102010706020507" pitchFamily="18" charset="2"/>
              </a:rPr>
              <a:t>40</a:t>
            </a:r>
            <a:r>
              <a:rPr lang="th-TH" sz="2400" dirty="0">
                <a:sym typeface="Symbol" panose="05050102010706020507" pitchFamily="18" charset="2"/>
              </a:rPr>
              <a:t> ล้าน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1015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9175" y="968118"/>
            <a:ext cx="75252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srgbClr val="1307AD"/>
                </a:solidFill>
              </a:rPr>
              <a:t>ค่าเสียโอกาสจากการเลือก</a:t>
            </a:r>
            <a:r>
              <a:rPr lang="en-US" sz="2400" dirty="0">
                <a:solidFill>
                  <a:srgbClr val="1307AD"/>
                </a:solidFill>
              </a:rPr>
              <a:t>A</a:t>
            </a:r>
            <a:r>
              <a:rPr lang="en-US" sz="2400" baseline="-25000" dirty="0">
                <a:solidFill>
                  <a:srgbClr val="1307AD"/>
                </a:solidFill>
              </a:rPr>
              <a:t>2</a:t>
            </a:r>
            <a:r>
              <a:rPr lang="th-TH" sz="2400" dirty="0">
                <a:solidFill>
                  <a:srgbClr val="1307AD"/>
                </a:solidFill>
              </a:rPr>
              <a:t>บางรัก </a:t>
            </a:r>
            <a:r>
              <a:rPr lang="en-US" sz="2400" dirty="0">
                <a:solidFill>
                  <a:srgbClr val="1307AD"/>
                </a:solidFill>
              </a:rPr>
              <a:t>=</a:t>
            </a:r>
            <a:r>
              <a:rPr lang="th-TH" sz="2400" dirty="0">
                <a:solidFill>
                  <a:srgbClr val="1307AD"/>
                </a:solidFill>
              </a:rPr>
              <a:t> กำไรเมื่อเลือก</a:t>
            </a:r>
            <a:r>
              <a:rPr lang="en-US" sz="2400" dirty="0">
                <a:solidFill>
                  <a:srgbClr val="1307AD"/>
                </a:solidFill>
              </a:rPr>
              <a:t>A</a:t>
            </a:r>
            <a:r>
              <a:rPr lang="en-US" sz="2400" baseline="-25000" dirty="0">
                <a:solidFill>
                  <a:srgbClr val="1307AD"/>
                </a:solidFill>
              </a:rPr>
              <a:t>3</a:t>
            </a:r>
            <a:r>
              <a:rPr lang="en-US" sz="2400" dirty="0">
                <a:solidFill>
                  <a:srgbClr val="1307AD"/>
                </a:solidFill>
              </a:rPr>
              <a:t> – </a:t>
            </a:r>
            <a:r>
              <a:rPr lang="th-TH" sz="2400" dirty="0">
                <a:solidFill>
                  <a:srgbClr val="1307AD"/>
                </a:solidFill>
              </a:rPr>
              <a:t>กำไรเมื่อเลือก</a:t>
            </a:r>
            <a:r>
              <a:rPr lang="en-US" sz="2400" dirty="0">
                <a:solidFill>
                  <a:srgbClr val="1307AD"/>
                </a:solidFill>
              </a:rPr>
              <a:t>A</a:t>
            </a:r>
            <a:r>
              <a:rPr lang="en-US" sz="2400" baseline="-25000" dirty="0">
                <a:solidFill>
                  <a:srgbClr val="1307AD"/>
                </a:solidFill>
              </a:rPr>
              <a:t>2</a:t>
            </a:r>
          </a:p>
          <a:p>
            <a:r>
              <a:rPr lang="en-US" sz="2400" dirty="0">
                <a:solidFill>
                  <a:srgbClr val="1307AD"/>
                </a:solidFill>
              </a:rPr>
              <a:t>							= 10-(-20)  = 30  </a:t>
            </a:r>
            <a:r>
              <a:rPr lang="th-TH" sz="2400" dirty="0">
                <a:solidFill>
                  <a:srgbClr val="1307AD"/>
                </a:solidFill>
              </a:rPr>
              <a:t>ล้านบาท</a:t>
            </a:r>
            <a:endParaRPr lang="en-US" sz="2400" dirty="0">
              <a:solidFill>
                <a:srgbClr val="1307AD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9175" y="370702"/>
            <a:ext cx="166584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2400" dirty="0"/>
              <a:t>ในทำนองเดียวกัน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149175" y="1686019"/>
            <a:ext cx="85755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srgbClr val="1307AD"/>
                </a:solidFill>
              </a:rPr>
              <a:t>ค่าเสียโอกาสจากการเลือก</a:t>
            </a:r>
            <a:r>
              <a:rPr lang="en-US" sz="2400" dirty="0">
                <a:solidFill>
                  <a:srgbClr val="1307AD"/>
                </a:solidFill>
              </a:rPr>
              <a:t>A</a:t>
            </a:r>
            <a:r>
              <a:rPr lang="en-US" sz="2400" baseline="-25000" dirty="0">
                <a:solidFill>
                  <a:srgbClr val="1307AD"/>
                </a:solidFill>
              </a:rPr>
              <a:t>3</a:t>
            </a:r>
            <a:r>
              <a:rPr lang="en-US" sz="2400" dirty="0">
                <a:solidFill>
                  <a:srgbClr val="1307AD"/>
                </a:solidFill>
              </a:rPr>
              <a:t> </a:t>
            </a:r>
            <a:r>
              <a:rPr lang="th-TH" sz="2400" dirty="0">
                <a:solidFill>
                  <a:srgbClr val="1307AD"/>
                </a:solidFill>
              </a:rPr>
              <a:t>จตุจักร </a:t>
            </a:r>
            <a:r>
              <a:rPr lang="en-US" sz="2400" dirty="0">
                <a:solidFill>
                  <a:srgbClr val="1307AD"/>
                </a:solidFill>
              </a:rPr>
              <a:t>=</a:t>
            </a:r>
            <a:r>
              <a:rPr lang="th-TH" sz="2400" dirty="0">
                <a:solidFill>
                  <a:srgbClr val="1307AD"/>
                </a:solidFill>
              </a:rPr>
              <a:t> กำไรเมื่อเลือก</a:t>
            </a:r>
            <a:r>
              <a:rPr lang="en-US" sz="2400" dirty="0">
                <a:solidFill>
                  <a:srgbClr val="1307AD"/>
                </a:solidFill>
              </a:rPr>
              <a:t>A</a:t>
            </a:r>
            <a:r>
              <a:rPr lang="en-US" sz="2400" baseline="-25000" dirty="0">
                <a:solidFill>
                  <a:srgbClr val="1307AD"/>
                </a:solidFill>
              </a:rPr>
              <a:t>3</a:t>
            </a:r>
            <a:r>
              <a:rPr lang="en-US" sz="2400" dirty="0">
                <a:solidFill>
                  <a:srgbClr val="1307AD"/>
                </a:solidFill>
              </a:rPr>
              <a:t> – </a:t>
            </a:r>
            <a:r>
              <a:rPr lang="th-TH" sz="2400" dirty="0">
                <a:solidFill>
                  <a:srgbClr val="1307AD"/>
                </a:solidFill>
              </a:rPr>
              <a:t>กำไรเมื่อเลือก</a:t>
            </a:r>
            <a:r>
              <a:rPr lang="en-US" sz="2400" dirty="0">
                <a:solidFill>
                  <a:srgbClr val="1307AD"/>
                </a:solidFill>
              </a:rPr>
              <a:t>A</a:t>
            </a:r>
            <a:r>
              <a:rPr lang="en-US" sz="2400" baseline="-25000" dirty="0">
                <a:solidFill>
                  <a:srgbClr val="1307AD"/>
                </a:solidFill>
              </a:rPr>
              <a:t>3</a:t>
            </a:r>
          </a:p>
          <a:p>
            <a:r>
              <a:rPr lang="en-US" sz="2400" dirty="0">
                <a:solidFill>
                  <a:srgbClr val="1307AD"/>
                </a:solidFill>
              </a:rPr>
              <a:t>							= 10-(10)  = 0  </a:t>
            </a:r>
            <a:r>
              <a:rPr lang="th-TH" sz="2400" dirty="0">
                <a:solidFill>
                  <a:srgbClr val="1307AD"/>
                </a:solidFill>
              </a:rPr>
              <a:t>ล้านบาท</a:t>
            </a:r>
            <a:r>
              <a:rPr lang="en-US" sz="2400" dirty="0">
                <a:solidFill>
                  <a:srgbClr val="1307AD"/>
                </a:solidFill>
              </a:rPr>
              <a:t> </a:t>
            </a:r>
            <a:r>
              <a:rPr lang="th-TH" sz="2400" dirty="0">
                <a:solidFill>
                  <a:srgbClr val="FF0000"/>
                </a:solidFill>
              </a:rPr>
              <a:t>ไม่มีค่าเสียโอกาส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9175" y="2463151"/>
            <a:ext cx="85755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srgbClr val="1307AD"/>
                </a:solidFill>
              </a:rPr>
              <a:t>ค่าเสียโอกาสจากการเลือก</a:t>
            </a:r>
            <a:r>
              <a:rPr lang="en-US" sz="2400" dirty="0">
                <a:solidFill>
                  <a:srgbClr val="1307AD"/>
                </a:solidFill>
              </a:rPr>
              <a:t>A</a:t>
            </a:r>
            <a:r>
              <a:rPr lang="en-US" sz="2400" baseline="-25000" dirty="0">
                <a:solidFill>
                  <a:srgbClr val="1307AD"/>
                </a:solidFill>
              </a:rPr>
              <a:t>4</a:t>
            </a:r>
            <a:r>
              <a:rPr lang="th-TH" sz="2400" dirty="0">
                <a:solidFill>
                  <a:srgbClr val="1307AD"/>
                </a:solidFill>
              </a:rPr>
              <a:t>บางเขน </a:t>
            </a:r>
            <a:r>
              <a:rPr lang="en-US" sz="2400" dirty="0">
                <a:solidFill>
                  <a:srgbClr val="1307AD"/>
                </a:solidFill>
              </a:rPr>
              <a:t>=</a:t>
            </a:r>
            <a:r>
              <a:rPr lang="th-TH" sz="2400" dirty="0">
                <a:solidFill>
                  <a:srgbClr val="1307AD"/>
                </a:solidFill>
              </a:rPr>
              <a:t> กำไรเมื่อเลือก</a:t>
            </a:r>
            <a:r>
              <a:rPr lang="en-US" sz="2400" dirty="0">
                <a:solidFill>
                  <a:srgbClr val="1307AD"/>
                </a:solidFill>
              </a:rPr>
              <a:t>A</a:t>
            </a:r>
            <a:r>
              <a:rPr lang="en-US" sz="2400" baseline="-25000" dirty="0">
                <a:solidFill>
                  <a:srgbClr val="1307AD"/>
                </a:solidFill>
              </a:rPr>
              <a:t>3</a:t>
            </a:r>
            <a:r>
              <a:rPr lang="en-US" sz="2400" dirty="0">
                <a:solidFill>
                  <a:srgbClr val="1307AD"/>
                </a:solidFill>
              </a:rPr>
              <a:t> – </a:t>
            </a:r>
            <a:r>
              <a:rPr lang="th-TH" sz="2400" dirty="0">
                <a:solidFill>
                  <a:srgbClr val="1307AD"/>
                </a:solidFill>
              </a:rPr>
              <a:t>กำไรเมื่อเลือก</a:t>
            </a:r>
            <a:r>
              <a:rPr lang="en-US" sz="2400" dirty="0">
                <a:solidFill>
                  <a:srgbClr val="1307AD"/>
                </a:solidFill>
              </a:rPr>
              <a:t>A</a:t>
            </a:r>
            <a:r>
              <a:rPr lang="en-US" sz="2400" baseline="-25000" dirty="0">
                <a:solidFill>
                  <a:srgbClr val="1307AD"/>
                </a:solidFill>
              </a:rPr>
              <a:t>4</a:t>
            </a:r>
          </a:p>
          <a:p>
            <a:r>
              <a:rPr lang="en-US" sz="2400" dirty="0">
                <a:solidFill>
                  <a:srgbClr val="1307AD"/>
                </a:solidFill>
              </a:rPr>
              <a:t>							= 10-(-15)  = 25  </a:t>
            </a:r>
            <a:r>
              <a:rPr lang="th-TH" sz="2400" dirty="0">
                <a:solidFill>
                  <a:srgbClr val="1307AD"/>
                </a:solidFill>
              </a:rPr>
              <a:t>ล้านบาท</a:t>
            </a:r>
            <a:r>
              <a:rPr lang="en-US" sz="2400" dirty="0">
                <a:solidFill>
                  <a:srgbClr val="1307AD"/>
                </a:solidFill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050" y="3294148"/>
            <a:ext cx="373692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2000" dirty="0"/>
              <a:t>ค่าเสียโอกาสในเหตุการณ์  </a:t>
            </a:r>
            <a:r>
              <a:rPr lang="en-US" sz="2000" dirty="0"/>
              <a:t>E2,E3</a:t>
            </a:r>
            <a:r>
              <a:rPr lang="th-TH" sz="2000" dirty="0"/>
              <a:t>  แสดงในตาราง</a:t>
            </a:r>
            <a:endParaRPr lang="en-US" sz="20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267673"/>
              </p:ext>
            </p:extLst>
          </p:nvPr>
        </p:nvGraphicFramePr>
        <p:xfrm>
          <a:off x="1149175" y="3798893"/>
          <a:ext cx="7069553" cy="235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4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77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46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18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05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endParaRPr lang="th-TH" dirty="0"/>
                    </a:p>
                    <a:p>
                      <a:r>
                        <a:rPr lang="th-TH" dirty="0"/>
                        <a:t>ทางเลือก</a:t>
                      </a:r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dirty="0"/>
                        <a:t>เหตุการณ์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</a:t>
                      </a:r>
                      <a:r>
                        <a:rPr lang="en-US" sz="2000" baseline="-25000" dirty="0"/>
                        <a:t>1 </a:t>
                      </a:r>
                      <a:r>
                        <a:rPr lang="en-US" sz="2000" baseline="0" dirty="0"/>
                        <a:t>:</a:t>
                      </a:r>
                      <a:r>
                        <a:rPr lang="th-TH" sz="2000" baseline="0" dirty="0"/>
                        <a:t> ตกต่ำ</a:t>
                      </a:r>
                      <a:endParaRPr lang="en-US" sz="2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E</a:t>
                      </a:r>
                      <a:r>
                        <a:rPr lang="en-US" sz="2000" baseline="-25000" dirty="0"/>
                        <a:t>2</a:t>
                      </a:r>
                      <a:r>
                        <a:rPr lang="en-US" sz="2000" baseline="0" dirty="0"/>
                        <a:t>:</a:t>
                      </a:r>
                      <a:r>
                        <a:rPr lang="th-TH" sz="2000" baseline="0" dirty="0"/>
                        <a:t> คงเดิม</a:t>
                      </a:r>
                      <a:endParaRPr lang="en-US" sz="2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E</a:t>
                      </a:r>
                      <a:r>
                        <a:rPr lang="th-TH" sz="2000" baseline="-25000" dirty="0"/>
                        <a:t>3</a:t>
                      </a:r>
                      <a:r>
                        <a:rPr lang="en-US" sz="2000" baseline="0" dirty="0"/>
                        <a:t>:</a:t>
                      </a:r>
                      <a:r>
                        <a:rPr lang="th-TH" sz="2000" baseline="0" dirty="0"/>
                        <a:t> ดีขึ้น</a:t>
                      </a:r>
                      <a:endParaRPr lang="en-US" sz="2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</a:t>
                      </a:r>
                      <a:r>
                        <a:rPr lang="en-US" baseline="-25000" dirty="0"/>
                        <a:t>1</a:t>
                      </a:r>
                      <a:r>
                        <a:rPr lang="en-US" sz="1800" baseline="0" dirty="0"/>
                        <a:t>:</a:t>
                      </a:r>
                      <a:r>
                        <a:rPr lang="th-TH" sz="1800" baseline="0" dirty="0"/>
                        <a:t> ปทุมวัน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+mn-lt"/>
                        </a:rPr>
                        <a:t>10(-30) = 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+mn-lt"/>
                        </a:rPr>
                        <a:t>95(-30) = 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+mn-lt"/>
                        </a:rPr>
                        <a:t>90(50) = 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</a:t>
                      </a:r>
                      <a:r>
                        <a:rPr lang="en-US" baseline="-25000" dirty="0"/>
                        <a:t>2</a:t>
                      </a:r>
                      <a:r>
                        <a:rPr lang="en-US" sz="1800" baseline="0" dirty="0"/>
                        <a:t>:</a:t>
                      </a:r>
                      <a:r>
                        <a:rPr lang="th-TH" sz="1800" baseline="0" dirty="0"/>
                        <a:t> บางรัก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+mn-lt"/>
                        </a:rPr>
                        <a:t>10(-20) =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+mn-lt"/>
                        </a:rPr>
                        <a:t>95(-15) = 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+mn-lt"/>
                        </a:rPr>
                        <a:t>90(90) =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</a:t>
                      </a:r>
                      <a:r>
                        <a:rPr lang="en-US" baseline="-25000" dirty="0"/>
                        <a:t>3</a:t>
                      </a:r>
                      <a:r>
                        <a:rPr lang="en-US" sz="1800" baseline="0" dirty="0"/>
                        <a:t>:</a:t>
                      </a:r>
                      <a:r>
                        <a:rPr lang="th-TH" sz="1800" baseline="0" dirty="0"/>
                        <a:t> จุตจักร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+mn-lt"/>
                        </a:rPr>
                        <a:t>10(10) =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+mn-lt"/>
                        </a:rPr>
                        <a:t>95(50) = 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+mn-lt"/>
                        </a:rPr>
                        <a:t>90(80) =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</a:t>
                      </a:r>
                      <a:r>
                        <a:rPr lang="en-US" baseline="-25000" dirty="0"/>
                        <a:t>4</a:t>
                      </a:r>
                      <a:r>
                        <a:rPr lang="en-US" sz="1800" baseline="0" dirty="0"/>
                        <a:t>:</a:t>
                      </a:r>
                      <a:r>
                        <a:rPr lang="th-TH" sz="1800" baseline="0" dirty="0"/>
                        <a:t> บางเขน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+mn-lt"/>
                        </a:rPr>
                        <a:t>10(-15) =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+mn-lt"/>
                        </a:rPr>
                        <a:t>95(95) =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+mn-lt"/>
                        </a:rPr>
                        <a:t>90(70) =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7302843" y="4966676"/>
            <a:ext cx="383059" cy="4077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6079" y="167930"/>
            <a:ext cx="3114286" cy="179047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5552303" y="5728744"/>
            <a:ext cx="383059" cy="4077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517557" y="5374449"/>
            <a:ext cx="383059" cy="4077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3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9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000897" y="494269"/>
            <a:ext cx="424346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2800" b="1" dirty="0"/>
              <a:t>3. การตัดสินใจภายใต้ความไม่แน่นอน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03190" y="1124465"/>
            <a:ext cx="9934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/>
              <a:t>             การตัดสินใจต้องเลือก</a:t>
            </a:r>
            <a:r>
              <a:rPr lang="en-US" sz="2400" dirty="0"/>
              <a:t> </a:t>
            </a:r>
            <a:r>
              <a:rPr lang="th-TH" sz="2400" dirty="0"/>
              <a:t>โดยไม่ทราบว่าเหตุการณ์ใดจะเกิดขึ้นภายหลัง และ</a:t>
            </a:r>
            <a:r>
              <a:rPr lang="th-TH" sz="2400" b="1" dirty="0">
                <a:solidFill>
                  <a:srgbClr val="FF0000"/>
                </a:solidFill>
              </a:rPr>
              <a:t>ไม่ทราบโอกาสหรือความน่าจะเป็นในการเกิด  </a:t>
            </a:r>
            <a:r>
              <a:rPr lang="th-TH" sz="2400" dirty="0"/>
              <a:t>เนื่องจากไม่มีข้อมูลเพียงพอ  หรืออาจเป็นปัญหาธุรกิจใหม่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2807642" y="1955462"/>
            <a:ext cx="64378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FF0000"/>
                </a:solidFill>
              </a:rPr>
              <a:t>เกณฑ์การตัดสินใจ มี</a:t>
            </a:r>
          </a:p>
          <a:p>
            <a:pPr marL="342900" indent="-342900">
              <a:buAutoNum type="arabicPeriod"/>
            </a:pPr>
            <a:r>
              <a:rPr lang="en-US" sz="2000" dirty="0"/>
              <a:t>Maximax  </a:t>
            </a:r>
          </a:p>
          <a:p>
            <a:pPr marL="342900" indent="-342900">
              <a:buAutoNum type="arabicPeriod"/>
            </a:pPr>
            <a:r>
              <a:rPr lang="en-US" sz="2000" dirty="0"/>
              <a:t>Maximin</a:t>
            </a:r>
          </a:p>
          <a:p>
            <a:pPr marL="342900" indent="-342900">
              <a:buAutoNum type="arabicPeriod"/>
            </a:pPr>
            <a:r>
              <a:rPr lang="en-US" sz="2000" dirty="0"/>
              <a:t>Minimax regret</a:t>
            </a:r>
          </a:p>
          <a:p>
            <a:pPr marL="342900" indent="-342900">
              <a:buAutoNum type="arabicPeriod"/>
            </a:pPr>
            <a:r>
              <a:rPr lang="en-US" sz="2000" dirty="0" err="1"/>
              <a:t>Hurwicz</a:t>
            </a:r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/>
              <a:t>Laplace</a:t>
            </a:r>
          </a:p>
          <a:p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803190" y="4051146"/>
            <a:ext cx="876874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>
                <a:solidFill>
                  <a:srgbClr val="FF0000"/>
                </a:solidFill>
              </a:rPr>
              <a:t>ตัวอย่าง </a:t>
            </a:r>
            <a:r>
              <a:rPr lang="th-TH" sz="2400" dirty="0"/>
              <a:t>   ร้านขายหนังสือแห่งหนึ่ง รับนิตยสาร” </a:t>
            </a:r>
            <a:r>
              <a:rPr lang="en-US" sz="2400" dirty="0"/>
              <a:t>1843</a:t>
            </a:r>
            <a:r>
              <a:rPr lang="th-TH" sz="2400" dirty="0"/>
              <a:t>” ซึ่งเป็นนิตยสารรายสัปดาห์มาขาย</a:t>
            </a:r>
          </a:p>
          <a:p>
            <a:r>
              <a:rPr lang="th-TH" sz="2400" dirty="0"/>
              <a:t>ถ้าขายไม่หมดในสัปดาห์จะคืนไม่ได้  ถ้าเจ้าของร้านคาดว่าจำนวนนิตยสาร</a:t>
            </a:r>
            <a:r>
              <a:rPr lang="en-US" sz="2400" dirty="0"/>
              <a:t> 1843</a:t>
            </a:r>
            <a:r>
              <a:rPr lang="th-TH" sz="2400" dirty="0"/>
              <a:t> ที่จะขายได้</a:t>
            </a:r>
          </a:p>
          <a:p>
            <a:r>
              <a:rPr lang="th-TH" sz="2400" dirty="0"/>
              <a:t>ในแต่ละสัปดาห์ จะเป็น </a:t>
            </a:r>
            <a:r>
              <a:rPr lang="en-US" sz="2400" dirty="0"/>
              <a:t>6 or 7 or 8</a:t>
            </a:r>
            <a:r>
              <a:rPr lang="th-TH" sz="2400" dirty="0"/>
              <a:t> เล่มต่อสัปดาห์</a:t>
            </a:r>
          </a:p>
          <a:p>
            <a:r>
              <a:rPr lang="th-TH" sz="2400" dirty="0"/>
              <a:t>โดยทางร้านต้องสั่งตอนต้นสัปดาห์  ราคาต้นทุนเล่มละ  </a:t>
            </a:r>
            <a:r>
              <a:rPr lang="en-US" sz="2400" dirty="0"/>
              <a:t>30 </a:t>
            </a:r>
            <a:r>
              <a:rPr lang="th-TH" sz="2400" dirty="0"/>
              <a:t>บาท ขายในราคา  </a:t>
            </a:r>
            <a:r>
              <a:rPr lang="en-US" sz="2400" dirty="0"/>
              <a:t>50</a:t>
            </a:r>
            <a:r>
              <a:rPr lang="th-TH" sz="2400" dirty="0"/>
              <a:t> บาท/เล่ม</a:t>
            </a:r>
          </a:p>
          <a:p>
            <a:r>
              <a:rPr lang="th-TH" sz="2400" dirty="0"/>
              <a:t>ถ้าทางร้ายมีนโยบายให้ลูกค้าพอใจ คือ ยอดขายขาดทุน โดยสั่งนิตยสาร ช่วงกลางสัปดาห์ ซึ่งราคาต้นทุน</a:t>
            </a:r>
          </a:p>
          <a:p>
            <a:r>
              <a:rPr lang="th-TH" sz="2400" dirty="0"/>
              <a:t>จะเป็น</a:t>
            </a:r>
            <a:r>
              <a:rPr lang="en-US" sz="2400" dirty="0"/>
              <a:t> 60</a:t>
            </a:r>
            <a:r>
              <a:rPr lang="th-TH" sz="2400" dirty="0"/>
              <a:t> บาท/เล่ม  อยากทราบว่าจำนวนที่ทางร้านสั่งซื้อในตอนต้นสัปดาห์ควรเป็นกี่เล่ม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3622" y="3639322"/>
            <a:ext cx="182880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18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4530" y="296562"/>
            <a:ext cx="64152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2400" dirty="0"/>
              <a:t>วิธีทำ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976052" y="926757"/>
            <a:ext cx="82205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>
                <a:solidFill>
                  <a:srgbClr val="FF0000"/>
                </a:solidFill>
              </a:rPr>
              <a:t>เ</a:t>
            </a:r>
            <a:r>
              <a:rPr lang="th-TH" sz="2400" b="1" dirty="0">
                <a:solidFill>
                  <a:srgbClr val="FF0000"/>
                </a:solidFill>
              </a:rPr>
              <a:t>หตุการณ์</a:t>
            </a:r>
            <a:r>
              <a:rPr lang="th-TH" sz="2400" dirty="0"/>
              <a:t> </a:t>
            </a:r>
            <a:r>
              <a:rPr lang="en-US" sz="2400" dirty="0"/>
              <a:t>:</a:t>
            </a:r>
            <a:r>
              <a:rPr lang="th-TH" sz="2400" dirty="0"/>
              <a:t>  จำนวนนิตยสาร </a:t>
            </a:r>
            <a:r>
              <a:rPr lang="en-US" sz="2400" dirty="0"/>
              <a:t>1843</a:t>
            </a:r>
            <a:r>
              <a:rPr lang="th-TH" sz="2400" dirty="0"/>
              <a:t> คาดว่าจะขายได้  </a:t>
            </a:r>
            <a:r>
              <a:rPr lang="en-US" sz="2400" dirty="0"/>
              <a:t>3</a:t>
            </a:r>
            <a:r>
              <a:rPr lang="th-TH" sz="2400" dirty="0"/>
              <a:t> เหตุการณ์ คือ </a:t>
            </a:r>
            <a:r>
              <a:rPr lang="en-US" sz="2400" dirty="0"/>
              <a:t>6  or 7  or 8</a:t>
            </a:r>
            <a:r>
              <a:rPr lang="th-TH" sz="2400" dirty="0"/>
              <a:t> เล่ม</a:t>
            </a:r>
          </a:p>
          <a:p>
            <a:r>
              <a:rPr lang="th-TH" sz="2400" b="1" dirty="0">
                <a:solidFill>
                  <a:srgbClr val="FF0000"/>
                </a:solidFill>
              </a:rPr>
              <a:t>ทางเลือก</a:t>
            </a:r>
            <a:r>
              <a:rPr lang="en-US" sz="2400" dirty="0"/>
              <a:t>:</a:t>
            </a:r>
            <a:r>
              <a:rPr lang="th-TH" sz="2400" dirty="0"/>
              <a:t>  จำนวนที่ควรสั่งต้นสัปดาห์ จะมี </a:t>
            </a:r>
            <a:r>
              <a:rPr lang="en-US" sz="2400" dirty="0"/>
              <a:t>3</a:t>
            </a:r>
            <a:r>
              <a:rPr lang="th-TH" sz="2400" dirty="0"/>
              <a:t> ทางเลือกคือ สั่งสัปดาห์ละ </a:t>
            </a:r>
            <a:r>
              <a:rPr lang="en-US" sz="2400" dirty="0"/>
              <a:t>6  or 7 or 8 </a:t>
            </a:r>
            <a:r>
              <a:rPr lang="th-TH" sz="2400" dirty="0"/>
              <a:t>เล่ม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77330" y="1926284"/>
            <a:ext cx="64475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/>
              <a:t>ถ้าสั่งมา</a:t>
            </a:r>
            <a:r>
              <a:rPr lang="en-US" sz="2400" dirty="0"/>
              <a:t> 8</a:t>
            </a:r>
            <a:r>
              <a:rPr lang="th-TH" sz="2400" dirty="0"/>
              <a:t> เล่ม แต่ความต้องการซื้อเป็น</a:t>
            </a:r>
            <a:r>
              <a:rPr lang="en-US" sz="2400" dirty="0"/>
              <a:t> 6</a:t>
            </a:r>
            <a:r>
              <a:rPr lang="th-TH" sz="2400" dirty="0"/>
              <a:t> เล่ม  กำไรจะเป็น</a:t>
            </a:r>
          </a:p>
          <a:p>
            <a:r>
              <a:rPr lang="th-TH" sz="2400" dirty="0"/>
              <a:t>	</a:t>
            </a:r>
            <a:r>
              <a:rPr lang="th-TH" sz="2400" b="1" dirty="0">
                <a:solidFill>
                  <a:srgbClr val="FF0000"/>
                </a:solidFill>
              </a:rPr>
              <a:t>กำไร	</a:t>
            </a:r>
            <a:r>
              <a:rPr lang="en-US" sz="2400" dirty="0">
                <a:solidFill>
                  <a:srgbClr val="FF0000"/>
                </a:solidFill>
              </a:rPr>
              <a:t>=</a:t>
            </a:r>
            <a:r>
              <a:rPr lang="th-TH" sz="2400" b="1" dirty="0">
                <a:solidFill>
                  <a:srgbClr val="FF0000"/>
                </a:solidFill>
              </a:rPr>
              <a:t> รายได้  - </a:t>
            </a:r>
            <a:r>
              <a:rPr lang="th-TH" sz="2400" b="1" dirty="0">
                <a:solidFill>
                  <a:srgbClr val="1307AD"/>
                </a:solidFill>
              </a:rPr>
              <a:t>ต้นทุน</a:t>
            </a:r>
          </a:p>
          <a:p>
            <a:r>
              <a:rPr lang="th-TH" sz="2400" dirty="0"/>
              <a:t>		</a:t>
            </a:r>
            <a:r>
              <a:rPr lang="en-US" sz="2400" dirty="0"/>
              <a:t>= (6x50) – </a:t>
            </a:r>
            <a:r>
              <a:rPr lang="en-US" sz="2400" dirty="0">
                <a:solidFill>
                  <a:srgbClr val="1307AD"/>
                </a:solidFill>
              </a:rPr>
              <a:t>(8x30) </a:t>
            </a:r>
            <a:r>
              <a:rPr lang="en-US" sz="2400" dirty="0"/>
              <a:t>= 300 – </a:t>
            </a:r>
            <a:r>
              <a:rPr lang="en-US" sz="2400" dirty="0">
                <a:solidFill>
                  <a:srgbClr val="1307AD"/>
                </a:solidFill>
              </a:rPr>
              <a:t>240</a:t>
            </a:r>
            <a:r>
              <a:rPr lang="en-US" sz="2400" dirty="0"/>
              <a:t>  = 60  </a:t>
            </a:r>
            <a:r>
              <a:rPr lang="th-TH" sz="2400" dirty="0"/>
              <a:t>บาท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77330" y="3126613"/>
            <a:ext cx="956383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/>
              <a:t>แต่ถ้าสั่งมา</a:t>
            </a:r>
            <a:r>
              <a:rPr lang="en-US" sz="2400" dirty="0"/>
              <a:t> 6</a:t>
            </a:r>
            <a:r>
              <a:rPr lang="th-TH" sz="2400" dirty="0"/>
              <a:t> เล่ม แต่ความต้องการซื้อเป็น</a:t>
            </a:r>
            <a:r>
              <a:rPr lang="en-US" sz="2400" dirty="0"/>
              <a:t> 7</a:t>
            </a:r>
            <a:r>
              <a:rPr lang="th-TH" sz="2400" dirty="0"/>
              <a:t> เล่ม  ต้นทุนเล่มละ </a:t>
            </a:r>
            <a:r>
              <a:rPr lang="en-US" sz="2400" dirty="0"/>
              <a:t>30</a:t>
            </a:r>
            <a:r>
              <a:rPr lang="th-TH" sz="2400" dirty="0"/>
              <a:t> บาท และต้องสั่งซื้อกลางสัปดาห์ อีก</a:t>
            </a:r>
            <a:r>
              <a:rPr lang="en-US" sz="2400" dirty="0"/>
              <a:t>1</a:t>
            </a:r>
            <a:r>
              <a:rPr lang="th-TH" sz="2400" dirty="0"/>
              <a:t> เล่ม</a:t>
            </a:r>
          </a:p>
          <a:p>
            <a:r>
              <a:rPr lang="th-TH" sz="2400" dirty="0"/>
              <a:t>ต้นทุน  เล่มละ</a:t>
            </a:r>
            <a:r>
              <a:rPr lang="en-US" sz="2400" dirty="0"/>
              <a:t> 60 </a:t>
            </a:r>
            <a:r>
              <a:rPr lang="th-TH" sz="2400" dirty="0"/>
              <a:t>บาท กำไรจะเป็น</a:t>
            </a:r>
          </a:p>
          <a:p>
            <a:r>
              <a:rPr lang="th-TH" sz="2400" dirty="0"/>
              <a:t>	</a:t>
            </a:r>
            <a:r>
              <a:rPr lang="th-TH" sz="2400" b="1" dirty="0">
                <a:solidFill>
                  <a:srgbClr val="FF0000"/>
                </a:solidFill>
              </a:rPr>
              <a:t>กำไร	</a:t>
            </a:r>
            <a:r>
              <a:rPr lang="en-US" sz="2400" dirty="0">
                <a:solidFill>
                  <a:srgbClr val="FF0000"/>
                </a:solidFill>
              </a:rPr>
              <a:t>=</a:t>
            </a:r>
            <a:r>
              <a:rPr lang="th-TH" sz="2400" b="1" dirty="0">
                <a:solidFill>
                  <a:srgbClr val="FF0000"/>
                </a:solidFill>
              </a:rPr>
              <a:t> รายได้  - </a:t>
            </a:r>
            <a:r>
              <a:rPr lang="th-TH" sz="2400" b="1" dirty="0">
                <a:solidFill>
                  <a:srgbClr val="1307AD"/>
                </a:solidFill>
              </a:rPr>
              <a:t>ต้นทุน</a:t>
            </a:r>
          </a:p>
          <a:p>
            <a:r>
              <a:rPr lang="th-TH" sz="2400" dirty="0"/>
              <a:t>		</a:t>
            </a:r>
            <a:r>
              <a:rPr lang="en-US" sz="2400" dirty="0"/>
              <a:t>= (7x50) – </a:t>
            </a:r>
            <a:r>
              <a:rPr lang="en-US" sz="2400" dirty="0">
                <a:solidFill>
                  <a:srgbClr val="1307AD"/>
                </a:solidFill>
              </a:rPr>
              <a:t>(6x30)+(1x60) </a:t>
            </a:r>
            <a:r>
              <a:rPr lang="en-US" sz="2400" dirty="0"/>
              <a:t>=  110  </a:t>
            </a:r>
            <a:r>
              <a:rPr lang="th-TH" sz="2400" dirty="0"/>
              <a:t>บาท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5141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814</TotalTime>
  <Words>2736</Words>
  <Application>Microsoft Office PowerPoint</Application>
  <PresentationFormat>Widescreen</PresentationFormat>
  <Paragraphs>476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Angsana New</vt:lpstr>
      <vt:lpstr>Arial</vt:lpstr>
      <vt:lpstr>Calibri</vt:lpstr>
      <vt:lpstr>Calibri Light</vt:lpstr>
      <vt:lpstr>Cambria Math</vt:lpstr>
      <vt:lpstr>Cordia New</vt:lpstr>
      <vt:lpstr>CordiaUPC</vt:lpstr>
      <vt:lpstr>GungsuhChe</vt:lpstr>
      <vt:lpstr>Symbol</vt:lpstr>
      <vt:lpstr>Times New Roman</vt:lpstr>
      <vt:lpstr>Tw Cen MT</vt:lpstr>
      <vt:lpstr>Droplet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ลักษณะของปัญหาที่ใช้กับการวิเคราะห์เชิงปริมาณ</dc:title>
  <dc:creator>ie</dc:creator>
  <cp:lastModifiedBy>Outlook Team</cp:lastModifiedBy>
  <cp:revision>68</cp:revision>
  <dcterms:created xsi:type="dcterms:W3CDTF">2017-01-11T08:42:29Z</dcterms:created>
  <dcterms:modified xsi:type="dcterms:W3CDTF">2017-01-15T09:28:11Z</dcterms:modified>
</cp:coreProperties>
</file>