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notesMasterIdLst>
    <p:notesMasterId r:id="rId38"/>
  </p:notesMasterIdLst>
  <p:sldIdLst>
    <p:sldId id="256" r:id="rId4"/>
    <p:sldId id="268" r:id="rId5"/>
    <p:sldId id="273" r:id="rId6"/>
    <p:sldId id="269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93" r:id="rId18"/>
    <p:sldId id="294" r:id="rId19"/>
    <p:sldId id="295" r:id="rId20"/>
    <p:sldId id="296" r:id="rId21"/>
    <p:sldId id="297" r:id="rId22"/>
    <p:sldId id="288" r:id="rId23"/>
    <p:sldId id="289" r:id="rId24"/>
    <p:sldId id="290" r:id="rId25"/>
    <p:sldId id="291" r:id="rId26"/>
    <p:sldId id="292" r:id="rId27"/>
    <p:sldId id="298" r:id="rId28"/>
    <p:sldId id="299" r:id="rId29"/>
    <p:sldId id="300" r:id="rId30"/>
    <p:sldId id="302" r:id="rId31"/>
    <p:sldId id="326" r:id="rId32"/>
    <p:sldId id="327" r:id="rId33"/>
    <p:sldId id="328" r:id="rId34"/>
    <p:sldId id="329" r:id="rId35"/>
    <p:sldId id="330" r:id="rId36"/>
    <p:sldId id="303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FF660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6059" autoAdjust="0"/>
  </p:normalViewPr>
  <p:slideViewPr>
    <p:cSldViewPr snapToGrid="0">
      <p:cViewPr varScale="1">
        <p:scale>
          <a:sx n="68" d="100"/>
          <a:sy n="68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48EDE-D9BB-4833-9F07-02E5AE9D596B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4CBD3-3686-4A04-87BC-64F7D17DD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692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th-TH" dirty="0">
                <a:latin typeface="TH Kodchasal" panose="02000506000000020004" pitchFamily="2" charset="-34"/>
                <a:cs typeface="TH Kodchasal" panose="02000506000000020004" pitchFamily="2" charset="-34"/>
              </a:rPr>
              <a:t>เป็นแหล่งที่มีความสามารถในการผลิต  ได้แก่ โรงงานหรือแหล่งวัตถุดิบ  คลังสินค้า</a:t>
            </a:r>
            <a:r>
              <a:rPr lang="th-TH" baseline="0" dirty="0">
                <a:latin typeface="TH Kodchasal" panose="02000506000000020004" pitchFamily="2" charset="-34"/>
                <a:cs typeface="TH Kodchasal" panose="02000506000000020004" pitchFamily="2" charset="-34"/>
              </a:rPr>
              <a:t> ฯลฯ</a:t>
            </a:r>
            <a:endParaRPr lang="en-US" baseline="0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marL="228600" indent="-228600">
              <a:buAutoNum type="arabicPeriod"/>
            </a:pPr>
            <a:r>
              <a:rPr lang="th-TH" baseline="0" dirty="0">
                <a:latin typeface="TH Kodchasal" panose="02000506000000020004" pitchFamily="2" charset="-34"/>
                <a:cs typeface="TH Kodchasal" panose="02000506000000020004" pitchFamily="2" charset="-34"/>
              </a:rPr>
              <a:t>แหล่งรับวัตถุดิบ หรือสินค้าต่อหน่วย จากต้นทาง</a:t>
            </a:r>
            <a:endParaRPr lang="en-US" baseline="0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marL="228600" indent="-228600">
              <a:buAutoNum type="arabicPeriod"/>
            </a:pPr>
            <a:r>
              <a:rPr lang="th-TH" baseline="0" dirty="0">
                <a:latin typeface="TH Kodchasal" panose="02000506000000020004" pitchFamily="2" charset="-34"/>
                <a:cs typeface="TH Kodchasal" panose="02000506000000020004" pitchFamily="2" charset="-34"/>
              </a:rPr>
              <a:t>ค่าใช้จ่ายในการขนส่งต่อหน่วย จากต้นทาง ไปยังปลายทาง จะแตกต่างกัน ขึ้นอยู่กับ ระยะทางและสภาพการณ์ขนส่ง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4CBD3-3686-4A04-87BC-64F7D17DD3F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506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4CBD3-3686-4A04-87BC-64F7D17DD3F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14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สร้างตารางแล้ว</a:t>
            </a:r>
            <a:r>
              <a:rPr lang="th-TH" baseline="0" dirty="0"/>
              <a:t> จะเห็นว่าปัญหาที่เกิดขึ้นคือ  ความต้องการของลูกค้า </a:t>
            </a:r>
            <a:r>
              <a:rPr lang="en-US" baseline="0" dirty="0"/>
              <a:t>2000</a:t>
            </a:r>
            <a:r>
              <a:rPr lang="th-TH" baseline="0" dirty="0"/>
              <a:t>  แต่ผลิตได้ จำนวน </a:t>
            </a:r>
            <a:r>
              <a:rPr lang="en-US" baseline="0" dirty="0"/>
              <a:t> 1900   </a:t>
            </a:r>
            <a:r>
              <a:rPr lang="th-TH" baseline="0" dirty="0"/>
              <a:t>เราผลิตไม่พอกับความต้องการ  ซึ่งต้องผลิตเพิ่มขึ้นอีก </a:t>
            </a:r>
            <a:r>
              <a:rPr lang="en-US" baseline="0" dirty="0"/>
              <a:t>100</a:t>
            </a:r>
            <a:r>
              <a:rPr lang="th-TH" baseline="0" dirty="0"/>
              <a:t> เพื่อให้พอกับความต้องการของลูกค้า เราจึงต้องสร้าง ช่อง</a:t>
            </a:r>
            <a:r>
              <a:rPr lang="en-US" baseline="0" dirty="0"/>
              <a:t> dummy</a:t>
            </a:r>
            <a:r>
              <a:rPr lang="th-TH" baseline="0"/>
              <a:t> หลอกขึ้นมา เพื่อให้สมดุล ระหว่าง</a:t>
            </a:r>
            <a:r>
              <a:rPr lang="en-US" baseline="0"/>
              <a:t> Demand &amp;Supply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4CBD3-3686-4A04-87BC-64F7D17DD3F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61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4CBD3-3686-4A04-87BC-64F7D17DD3F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388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th-TH" dirty="0"/>
              <a:t>หาค่าต่ำสุดครั้งที่</a:t>
            </a:r>
            <a:r>
              <a:rPr lang="th-TH" baseline="0" dirty="0"/>
              <a:t> </a:t>
            </a:r>
            <a:r>
              <a:rPr lang="en-US" baseline="0" dirty="0"/>
              <a:t>1 </a:t>
            </a:r>
            <a:r>
              <a:rPr lang="th-TH" baseline="0" dirty="0"/>
              <a:t>แถวนอนและแนวตั้ง </a:t>
            </a:r>
            <a:r>
              <a:rPr lang="en-US" baseline="0" dirty="0"/>
              <a:t>A (5 2 6 4 ) : 2-4 = 2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th-TH" dirty="0"/>
              <a:t>หาค่าต่ำสุดครั้งที่</a:t>
            </a:r>
            <a:r>
              <a:rPr lang="th-TH" baseline="0" dirty="0"/>
              <a:t> </a:t>
            </a:r>
            <a:r>
              <a:rPr lang="en-US" baseline="0" dirty="0"/>
              <a:t>2 </a:t>
            </a:r>
            <a:r>
              <a:rPr lang="th-TH" baseline="0" dirty="0"/>
              <a:t>แถวนอนและแนวตั้งที่เหลือ  </a:t>
            </a:r>
            <a:r>
              <a:rPr lang="en-US" baseline="0" dirty="0"/>
              <a:t>A B C</a:t>
            </a:r>
            <a:r>
              <a:rPr lang="th-TH" baseline="0" dirty="0"/>
              <a:t>ยังเท่าเดิม แต่มีผลแนวตั้ง จะเห็นค่าสูงสุด</a:t>
            </a:r>
            <a:r>
              <a:rPr lang="en-US" baseline="0" dirty="0"/>
              <a:t>2</a:t>
            </a:r>
            <a:r>
              <a:rPr lang="th-TH" baseline="0" dirty="0"/>
              <a:t>ค่า คือ </a:t>
            </a:r>
            <a:r>
              <a:rPr lang="en-US" baseline="0" dirty="0"/>
              <a:t>2  </a:t>
            </a:r>
            <a:r>
              <a:rPr lang="th-TH" baseline="0" dirty="0"/>
              <a:t>ดังนั้น ดูค่าขนส่งตัวไหนต่ำสุดเลือกตัวนั้น แต่ถ้าเท่ากันอีก ก็เลือกอันไหนก็ได้</a:t>
            </a:r>
            <a:endParaRPr lang="en-US" baseline="0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th-TH" baseline="0" dirty="0"/>
              <a:t>ครั้งที่ </a:t>
            </a:r>
            <a:r>
              <a:rPr lang="en-US" baseline="0" dirty="0"/>
              <a:t>3 </a:t>
            </a:r>
            <a:r>
              <a:rPr lang="th-TH" baseline="0" dirty="0"/>
              <a:t>เหลือ</a:t>
            </a:r>
            <a:r>
              <a:rPr lang="en-US" baseline="0" dirty="0"/>
              <a:t> B C  </a:t>
            </a:r>
            <a:r>
              <a:rPr lang="th-TH" baseline="0" dirty="0"/>
              <a:t>ค่าเท่าเดิม แต่แนวตั้ง หาใหม่</a:t>
            </a:r>
            <a:endParaRPr lang="en-US" baseline="0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th-TH" baseline="0" dirty="0"/>
              <a:t>ครั้งที่</a:t>
            </a:r>
            <a:r>
              <a:rPr lang="en-US" baseline="0" dirty="0"/>
              <a:t>4 </a:t>
            </a:r>
            <a:r>
              <a:rPr lang="th-TH" baseline="0" dirty="0"/>
              <a:t>ดูค่าความต่างทั้งแนวตั้งและแนวนอน ว่าช่องใดมีค่าต่ำสุด เลือกช่องใดก็ได้ ถ้ามีค่าเท่ากัน  ในนี้เลือก แถว</a:t>
            </a:r>
            <a:r>
              <a:rPr lang="en-US" baseline="0" dirty="0"/>
              <a:t>B2</a:t>
            </a:r>
            <a:r>
              <a:rPr lang="th-TH" baseline="0" dirty="0"/>
              <a:t> ใส่ </a:t>
            </a:r>
            <a:r>
              <a:rPr lang="en-US" baseline="0" dirty="0"/>
              <a:t>150</a:t>
            </a:r>
            <a:endParaRPr lang="th-TH" baseline="0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th-TH" baseline="0" dirty="0"/>
              <a:t>ค่าใช้จ่ายรวม </a:t>
            </a:r>
            <a:r>
              <a:rPr lang="en-US" baseline="0" dirty="0"/>
              <a:t>= 5750  </a:t>
            </a:r>
            <a:r>
              <a:rPr lang="th-TH" baseline="0" dirty="0"/>
              <a:t> ลดลง </a:t>
            </a:r>
            <a:r>
              <a:rPr lang="en-US" baseline="0"/>
              <a:t>5950 – 5750 = 200  </a:t>
            </a:r>
            <a:r>
              <a:rPr lang="th-TH" baseline="0"/>
              <a:t>บาท</a:t>
            </a:r>
            <a:endParaRPr lang="en-US" baseline="0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dirty="0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4CBD3-3686-4A04-87BC-64F7D17DD3F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338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4CBD3-3686-4A04-87BC-64F7D17DD3F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00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4CBD3-3686-4A04-87BC-64F7D17DD3F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6190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4CBD3-3686-4A04-87BC-64F7D17DD3F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3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4CBD3-3686-4A04-87BC-64F7D17DD3F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13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2B62C-1808-445B-908A-335EB201B0DD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B04E-E676-4793-86DC-BDD0B998D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609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2B62C-1808-445B-908A-335EB201B0DD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B04E-E676-4793-86DC-BDD0B998D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86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2B62C-1808-445B-908A-335EB201B0DD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B04E-E676-4793-86DC-BDD0B998D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74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50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78851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1800" b="0">
                <a:latin typeface="Times New Roman" panose="02020603050405020304" pitchFamily="18" charset="0"/>
                <a:cs typeface="Angsana New" panose="02020603050405020304" pitchFamily="18" charset="-34"/>
              </a:endParaRPr>
            </a:p>
          </p:txBody>
        </p:sp>
        <p:sp>
          <p:nvSpPr>
            <p:cNvPr id="78852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en-US" altLang="en-US" sz="1800" b="0">
                <a:latin typeface="Times New Roman" panose="02020603050405020304" pitchFamily="18" charset="0"/>
                <a:cs typeface="Angsana New" panose="02020603050405020304" pitchFamily="18" charset="-34"/>
              </a:endParaRPr>
            </a:p>
          </p:txBody>
        </p:sp>
        <p:grpSp>
          <p:nvGrpSpPr>
            <p:cNvPr id="78853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78854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lang="en-US" altLang="en-US" sz="1800" b="0">
                  <a:latin typeface="Times New Roman" panose="02020603050405020304" pitchFamily="18" charset="0"/>
                  <a:cs typeface="Angsana New" panose="02020603050405020304" pitchFamily="18" charset="-34"/>
                </a:endParaRPr>
              </a:p>
            </p:txBody>
          </p:sp>
          <p:sp>
            <p:nvSpPr>
              <p:cNvPr id="78855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lang="en-US" altLang="en-US" sz="1800" b="0">
                  <a:latin typeface="Times New Roman" panose="02020603050405020304" pitchFamily="18" charset="0"/>
                  <a:cs typeface="Angsana New" panose="02020603050405020304" pitchFamily="18" charset="-34"/>
                </a:endParaRPr>
              </a:p>
            </p:txBody>
          </p:sp>
          <p:sp>
            <p:nvSpPr>
              <p:cNvPr id="78856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lang="en-US" altLang="en-US" sz="1800" b="0">
                  <a:latin typeface="Times New Roman" panose="02020603050405020304" pitchFamily="18" charset="0"/>
                  <a:cs typeface="Angsana New" panose="02020603050405020304" pitchFamily="18" charset="-34"/>
                </a:endParaRPr>
              </a:p>
            </p:txBody>
          </p:sp>
          <p:sp>
            <p:nvSpPr>
              <p:cNvPr id="78857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lang="en-US" altLang="en-US" sz="1800" b="0">
                  <a:latin typeface="Times New Roman" panose="02020603050405020304" pitchFamily="18" charset="0"/>
                  <a:cs typeface="Angsana New" panose="02020603050405020304" pitchFamily="18" charset="-34"/>
                </a:endParaRPr>
              </a:p>
            </p:txBody>
          </p:sp>
          <p:sp>
            <p:nvSpPr>
              <p:cNvPr id="78858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lang="en-US" altLang="en-US" sz="1800" b="0">
                  <a:latin typeface="Times New Roman" panose="02020603050405020304" pitchFamily="18" charset="0"/>
                  <a:cs typeface="Angsana New" panose="02020603050405020304" pitchFamily="18" charset="-34"/>
                </a:endParaRPr>
              </a:p>
            </p:txBody>
          </p:sp>
          <p:sp>
            <p:nvSpPr>
              <p:cNvPr id="78859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lang="en-US" altLang="en-US" sz="1800" b="0">
                  <a:latin typeface="Times New Roman" panose="02020603050405020304" pitchFamily="18" charset="0"/>
                  <a:cs typeface="Angsana New" panose="02020603050405020304" pitchFamily="18" charset="-34"/>
                </a:endParaRPr>
              </a:p>
            </p:txBody>
          </p:sp>
          <p:sp>
            <p:nvSpPr>
              <p:cNvPr id="78860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lang="en-US" altLang="en-US" sz="1800" b="0">
                  <a:latin typeface="Times New Roman" panose="02020603050405020304" pitchFamily="18" charset="0"/>
                  <a:cs typeface="Angsana New" panose="02020603050405020304" pitchFamily="18" charset="-34"/>
                </a:endParaRPr>
              </a:p>
            </p:txBody>
          </p:sp>
          <p:sp>
            <p:nvSpPr>
              <p:cNvPr id="78861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lang="en-US" altLang="en-US" sz="1800" b="0">
                  <a:latin typeface="Times New Roman" panose="02020603050405020304" pitchFamily="18" charset="0"/>
                  <a:cs typeface="Angsana New" panose="02020603050405020304" pitchFamily="18" charset="-34"/>
                </a:endParaRPr>
              </a:p>
            </p:txBody>
          </p:sp>
          <p:sp>
            <p:nvSpPr>
              <p:cNvPr id="78862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lang="en-US" altLang="en-US" sz="1800" b="0">
                  <a:latin typeface="Times New Roman" panose="02020603050405020304" pitchFamily="18" charset="0"/>
                  <a:cs typeface="Angsana New" panose="02020603050405020304" pitchFamily="18" charset="-34"/>
                </a:endParaRPr>
              </a:p>
            </p:txBody>
          </p:sp>
          <p:sp>
            <p:nvSpPr>
              <p:cNvPr id="78863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lang="en-US" altLang="en-US" sz="1800" b="0">
                  <a:latin typeface="Times New Roman" panose="02020603050405020304" pitchFamily="18" charset="0"/>
                  <a:cs typeface="Angsana New" panose="02020603050405020304" pitchFamily="18" charset="-34"/>
                </a:endParaRPr>
              </a:p>
            </p:txBody>
          </p:sp>
        </p:grpSp>
      </p:grpSp>
      <p:sp>
        <p:nvSpPr>
          <p:cNvPr id="78864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th-TH" altLang="en-US"/>
          </a:p>
        </p:txBody>
      </p:sp>
      <p:sp>
        <p:nvSpPr>
          <p:cNvPr id="78865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/>
          </a:p>
        </p:txBody>
      </p:sp>
      <p:sp>
        <p:nvSpPr>
          <p:cNvPr id="78866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43C0C07-14A0-4688-B0B7-17A5DA6E430B}" type="slidenum">
              <a:rPr lang="en-US" altLang="en-US"/>
              <a:pPr/>
              <a:t>‹#›</a:t>
            </a:fld>
            <a:endParaRPr lang="th-TH" altLang="en-US"/>
          </a:p>
        </p:txBody>
      </p:sp>
      <p:sp>
        <p:nvSpPr>
          <p:cNvPr id="7886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962400" y="1828800"/>
            <a:ext cx="80264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th-TH" altLang="en-US" noProof="0"/>
              <a:t>Click to edit Master title style</a:t>
            </a:r>
          </a:p>
        </p:txBody>
      </p:sp>
      <p:sp>
        <p:nvSpPr>
          <p:cNvPr id="7886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4267200"/>
            <a:ext cx="80264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400"/>
            </a:lvl1pPr>
          </a:lstStyle>
          <a:p>
            <a:pPr lvl="0"/>
            <a:r>
              <a:rPr lang="th-TH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33880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45F18AF-5EEB-41C0-9C6C-76D732B4DA68}" type="slidenum">
              <a:rPr lang="en-US" altLang="en-US"/>
              <a:pPr/>
              <a:t>‹#›</a:t>
            </a:fld>
            <a:endParaRPr lang="th-TH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194597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11245D-AFEA-4787-88A2-ECA9F182FC11}" type="slidenum">
              <a:rPr lang="en-US" altLang="en-US"/>
              <a:pPr/>
              <a:t>‹#›</a:t>
            </a:fld>
            <a:endParaRPr lang="th-TH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186049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4B00C4-CEE6-4B27-87F1-8FB1821DBB7F}" type="slidenum">
              <a:rPr lang="en-US" altLang="en-US"/>
              <a:pPr/>
              <a:t>‹#›</a:t>
            </a:fld>
            <a:endParaRPr lang="th-TH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962109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FFE811-01EA-4C89-9DE6-3A68788018D2}" type="slidenum">
              <a:rPr lang="en-US" altLang="en-US"/>
              <a:pPr/>
              <a:t>‹#›</a:t>
            </a:fld>
            <a:endParaRPr lang="th-TH" alt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6499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8E67B63-C4EF-40BD-966D-38E5AEFCA54C}" type="slidenum">
              <a:rPr lang="en-US" altLang="en-US"/>
              <a:pPr/>
              <a:t>‹#›</a:t>
            </a:fld>
            <a:endParaRPr lang="th-TH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575541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768BF01-F67C-43D9-AA9F-081D3EEC7A5C}" type="slidenum">
              <a:rPr lang="en-US" altLang="en-US"/>
              <a:pPr/>
              <a:t>‹#›</a:t>
            </a:fld>
            <a:endParaRPr lang="th-TH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161301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3672A4-0548-4327-8967-30996736DC1B}" type="slidenum">
              <a:rPr lang="en-US" altLang="en-US"/>
              <a:pPr/>
              <a:t>‹#›</a:t>
            </a:fld>
            <a:endParaRPr lang="th-TH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430677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2B62C-1808-445B-908A-335EB201B0DD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B04E-E676-4793-86DC-BDD0B998D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883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AB4C554-D40F-4F8C-9E73-CB19BB9B01F7}" type="slidenum">
              <a:rPr lang="en-US" altLang="en-US"/>
              <a:pPr/>
              <a:t>‹#›</a:t>
            </a:fld>
            <a:endParaRPr lang="th-TH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9707647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75F661-BA53-427A-AA86-50E133A0E97E}" type="slidenum">
              <a:rPr lang="en-US" altLang="en-US"/>
              <a:pPr/>
              <a:t>‹#›</a:t>
            </a:fld>
            <a:endParaRPr lang="th-TH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7439797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457200"/>
            <a:ext cx="27432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80264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7B5E6A9-832D-4E96-B312-AF39DC595315}" type="slidenum">
              <a:rPr lang="en-US" altLang="en-US"/>
              <a:pPr/>
              <a:t>‹#›</a:t>
            </a:fld>
            <a:endParaRPr lang="th-TH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2180205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981200"/>
            <a:ext cx="10972800" cy="3886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th-TH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CF6006C6-6978-4C04-8075-E32965EB20BC}" type="slidenum">
              <a:rPr lang="en-US" altLang="en-US"/>
              <a:pPr/>
              <a:t>‹#›</a:t>
            </a:fld>
            <a:endParaRPr lang="th-TH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6036942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th-TH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EBE480D2-1103-4DEF-962C-E6EBB46BA439}" type="slidenum">
              <a:rPr lang="en-US" altLang="en-US"/>
              <a:pPr/>
              <a:t>‹#›</a:t>
            </a:fld>
            <a:endParaRPr lang="th-TH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5336689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7/8/2018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8534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6937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998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6782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105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2B62C-1808-445B-908A-335EB201B0DD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B04E-E676-4793-86DC-BDD0B998D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430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075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1054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4061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5733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758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8360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6334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133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4528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55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2B62C-1808-445B-908A-335EB201B0DD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B04E-E676-4793-86DC-BDD0B998D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4678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8739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737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2B62C-1808-445B-908A-335EB201B0DD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B04E-E676-4793-86DC-BDD0B998D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86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2B62C-1808-445B-908A-335EB201B0DD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B04E-E676-4793-86DC-BDD0B998D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86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2B62C-1808-445B-908A-335EB201B0DD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B04E-E676-4793-86DC-BDD0B998D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339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2B62C-1808-445B-908A-335EB201B0DD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B04E-E676-4793-86DC-BDD0B998D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91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2B62C-1808-445B-908A-335EB201B0DD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B04E-E676-4793-86DC-BDD0B998D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39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2B62C-1808-445B-908A-335EB201B0DD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1B04E-E676-4793-86DC-BDD0B998D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2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+mn-lt"/>
                <a:cs typeface="+mn-cs"/>
              </a:defRPr>
            </a:lvl1pPr>
          </a:lstStyle>
          <a:p>
            <a:endParaRPr lang="th-TH" alt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 Black" panose="020B0A04020102020204" pitchFamily="34" charset="0"/>
                <a:cs typeface="+mn-cs"/>
              </a:defRPr>
            </a:lvl1pPr>
          </a:lstStyle>
          <a:p>
            <a:fld id="{05706431-5BBD-436D-830E-0351421D9F58}" type="slidenum">
              <a:rPr lang="en-US" altLang="en-US"/>
              <a:pPr/>
              <a:t>‹#›</a:t>
            </a:fld>
            <a:endParaRPr lang="th-TH" altLang="en-US"/>
          </a:p>
        </p:txBody>
      </p:sp>
      <p:grpSp>
        <p:nvGrpSpPr>
          <p:cNvPr id="77828" name="Group 4"/>
          <p:cNvGrpSpPr>
            <a:grpSpLocks/>
          </p:cNvGrpSpPr>
          <p:nvPr/>
        </p:nvGrpSpPr>
        <p:grpSpPr bwMode="auto">
          <a:xfrm>
            <a:off x="0" y="0"/>
            <a:ext cx="12192000" cy="546100"/>
            <a:chOff x="0" y="0"/>
            <a:chExt cx="5760" cy="344"/>
          </a:xfrm>
        </p:grpSpPr>
        <p:sp>
          <p:nvSpPr>
            <p:cNvPr id="7782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1800" b="0">
                <a:latin typeface="Times New Roman" panose="02020603050405020304" pitchFamily="18" charset="0"/>
                <a:cs typeface="Angsana New" panose="02020603050405020304" pitchFamily="18" charset="-34"/>
              </a:endParaRPr>
            </a:p>
          </p:txBody>
        </p:sp>
        <p:sp>
          <p:nvSpPr>
            <p:cNvPr id="77830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en-US" altLang="en-US" sz="1800" b="0">
                <a:latin typeface="Times New Roman" panose="02020603050405020304" pitchFamily="18" charset="0"/>
                <a:cs typeface="Angsana New" panose="02020603050405020304" pitchFamily="18" charset="-34"/>
              </a:endParaRPr>
            </a:p>
          </p:txBody>
        </p:sp>
        <p:sp>
          <p:nvSpPr>
            <p:cNvPr id="77831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en-US" altLang="en-US" sz="1800" b="0">
                <a:solidFill>
                  <a:schemeClr val="hlink"/>
                </a:solidFill>
                <a:latin typeface="Arial" panose="020B0604020202020204" pitchFamily="34" charset="0"/>
                <a:cs typeface="Angsana New" panose="02020603050405020304" pitchFamily="18" charset="-34"/>
              </a:endParaRPr>
            </a:p>
          </p:txBody>
        </p:sp>
        <p:sp>
          <p:nvSpPr>
            <p:cNvPr id="77832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en-US" altLang="en-US" sz="1800" b="0">
                <a:solidFill>
                  <a:schemeClr val="hlink"/>
                </a:solidFill>
                <a:latin typeface="Arial" panose="020B0604020202020204" pitchFamily="34" charset="0"/>
                <a:cs typeface="Angsana New" panose="02020603050405020304" pitchFamily="18" charset="-34"/>
              </a:endParaRPr>
            </a:p>
          </p:txBody>
        </p:sp>
        <p:sp>
          <p:nvSpPr>
            <p:cNvPr id="77833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en-US" altLang="en-US" sz="1800" b="0">
                <a:solidFill>
                  <a:schemeClr val="accent2"/>
                </a:solidFill>
                <a:latin typeface="Arial" panose="020B0604020202020204" pitchFamily="34" charset="0"/>
                <a:cs typeface="Angsana New" panose="02020603050405020304" pitchFamily="18" charset="-34"/>
              </a:endParaRPr>
            </a:p>
          </p:txBody>
        </p:sp>
        <p:sp>
          <p:nvSpPr>
            <p:cNvPr id="77834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en-US" altLang="en-US" sz="1800" b="0">
                <a:solidFill>
                  <a:schemeClr val="hlink"/>
                </a:solidFill>
                <a:latin typeface="Arial" panose="020B0604020202020204" pitchFamily="34" charset="0"/>
                <a:cs typeface="Angsana New" panose="02020603050405020304" pitchFamily="18" charset="-34"/>
              </a:endParaRPr>
            </a:p>
          </p:txBody>
        </p:sp>
        <p:sp>
          <p:nvSpPr>
            <p:cNvPr id="77835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en-US" altLang="en-US" sz="1800" b="0">
                <a:latin typeface="Times New Roman" panose="02020603050405020304" pitchFamily="18" charset="0"/>
                <a:cs typeface="Angsana New" panose="02020603050405020304" pitchFamily="18" charset="-34"/>
              </a:endParaRPr>
            </a:p>
          </p:txBody>
        </p:sp>
        <p:sp>
          <p:nvSpPr>
            <p:cNvPr id="77836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en-US" altLang="en-US" sz="1800" b="0">
                <a:solidFill>
                  <a:schemeClr val="accent2"/>
                </a:solidFill>
                <a:latin typeface="Arial" panose="020B0604020202020204" pitchFamily="34" charset="0"/>
                <a:cs typeface="Angsana New" panose="02020603050405020304" pitchFamily="18" charset="-34"/>
              </a:endParaRPr>
            </a:p>
          </p:txBody>
        </p:sp>
        <p:sp>
          <p:nvSpPr>
            <p:cNvPr id="77837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en-US" altLang="en-US" sz="1800" b="0">
                <a:solidFill>
                  <a:schemeClr val="accent2"/>
                </a:solidFill>
                <a:latin typeface="Arial" panose="020B0604020202020204" pitchFamily="34" charset="0"/>
                <a:cs typeface="Angsana New" panose="02020603050405020304" pitchFamily="18" charset="-34"/>
              </a:endParaRPr>
            </a:p>
          </p:txBody>
        </p:sp>
      </p:grpSp>
      <p:sp>
        <p:nvSpPr>
          <p:cNvPr id="7783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7200"/>
            <a:ext cx="10972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/>
              <a:t>Click to edit Master title style</a:t>
            </a:r>
          </a:p>
        </p:txBody>
      </p:sp>
      <p:sp>
        <p:nvSpPr>
          <p:cNvPr id="7783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/>
              <a:t>Click to edit Master text styles</a:t>
            </a:r>
          </a:p>
          <a:p>
            <a:pPr lvl="1"/>
            <a:r>
              <a:rPr lang="th-TH" altLang="en-US"/>
              <a:t>Second level</a:t>
            </a:r>
          </a:p>
          <a:p>
            <a:pPr lvl="2"/>
            <a:r>
              <a:rPr lang="th-TH" altLang="en-US"/>
              <a:t>Third level</a:t>
            </a:r>
          </a:p>
          <a:p>
            <a:pPr lvl="3"/>
            <a:r>
              <a:rPr lang="th-TH" altLang="en-US"/>
              <a:t>Fourth level</a:t>
            </a:r>
          </a:p>
          <a:p>
            <a:pPr lvl="4"/>
            <a:r>
              <a:rPr lang="th-TH" altLang="en-US"/>
              <a:t>Fifth level</a:t>
            </a:r>
          </a:p>
        </p:txBody>
      </p:sp>
      <p:sp>
        <p:nvSpPr>
          <p:cNvPr id="7784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+mn-lt"/>
                <a:cs typeface="+mn-cs"/>
              </a:defRPr>
            </a:lvl1pPr>
          </a:lstStyle>
          <a:p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568662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ngsana New" panose="02020603050405020304" pitchFamily="18" charset="-34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ngsana New" panose="02020603050405020304" pitchFamily="18" charset="-34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ngsana New" panose="02020603050405020304" pitchFamily="18" charset="-34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ngsana New" panose="02020603050405020304" pitchFamily="18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ngsana New" panose="02020603050405020304" pitchFamily="18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ngsana New" panose="02020603050405020304" pitchFamily="18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ngsana New" panose="02020603050405020304" pitchFamily="18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ngsana New" panose="02020603050405020304" pitchFamily="18" charset="-34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4000">
              <a:schemeClr val="accent3">
                <a:lumMod val="50000"/>
              </a:schemeClr>
            </a:gs>
            <a:gs pos="100000">
              <a:schemeClr val="bg1">
                <a:lumMod val="95000"/>
                <a:lumOff val="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9736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4.png"/><Relationship Id="rId7" Type="http://schemas.openxmlformats.org/officeDocument/2006/relationships/image" Target="../media/image8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7.png"/><Relationship Id="rId5" Type="http://schemas.openxmlformats.org/officeDocument/2006/relationships/image" Target="../media/image60.png"/><Relationship Id="rId4" Type="http://schemas.openxmlformats.org/officeDocument/2006/relationships/image" Target="../media/image50.png"/><Relationship Id="rId9" Type="http://schemas.openxmlformats.org/officeDocument/2006/relationships/image" Target="../media/image10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12.png"/><Relationship Id="rId7" Type="http://schemas.openxmlformats.org/officeDocument/2006/relationships/image" Target="../media/image16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5.png"/><Relationship Id="rId5" Type="http://schemas.openxmlformats.org/officeDocument/2006/relationships/image" Target="../media/image140.png"/><Relationship Id="rId4" Type="http://schemas.openxmlformats.org/officeDocument/2006/relationships/image" Target="../media/image13.png"/><Relationship Id="rId9" Type="http://schemas.openxmlformats.org/officeDocument/2006/relationships/image" Target="../media/image18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183" y="2451749"/>
            <a:ext cx="5861222" cy="26083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th-TH" sz="8800" b="1" dirty="0"/>
              <a:t>ปัญหาการขนส่ง</a:t>
            </a:r>
            <a:r>
              <a:rPr lang="th-TH" dirty="0"/>
              <a:t/>
            </a:r>
            <a:br>
              <a:rPr lang="th-TH" dirty="0"/>
            </a:br>
            <a:r>
              <a:rPr lang="en-US" dirty="0">
                <a:solidFill>
                  <a:srgbClr val="FFC000"/>
                </a:solidFill>
              </a:rPr>
              <a:t>Transportation  Problem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308349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th-TH" sz="3200" dirty="0">
                <a:solidFill>
                  <a:srgbClr val="002060"/>
                </a:solidFill>
              </a:rPr>
              <a:t>บรรยาย โดย    ผู้ช่วยศาสตราจารย์สุเนตร มูลทา</a:t>
            </a:r>
          </a:p>
          <a:p>
            <a:pPr algn="r"/>
            <a:r>
              <a:rPr lang="th-TH" sz="3200" dirty="0">
                <a:solidFill>
                  <a:srgbClr val="002060"/>
                </a:solidFill>
              </a:rPr>
              <a:t>คณะวิศวกรรมศาสตร์  สถาบันเทคโนโลยีปทุมวัน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113"/>
            <a:ext cx="3105150" cy="17145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95416" y="4559640"/>
            <a:ext cx="1143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334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2131"/>
            <a:ext cx="10515600" cy="623415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latin typeface="Monotype Corsiva" panose="03010101010201010101" pitchFamily="66" charset="0"/>
              </a:rPr>
              <a:t>Transportation  </a:t>
            </a:r>
            <a:r>
              <a:rPr lang="en-US" sz="2800" dirty="0" err="1">
                <a:latin typeface="Monotype Corsiva" panose="03010101010201010101" pitchFamily="66" charset="0"/>
              </a:rPr>
              <a:t>Prpblem</a:t>
            </a:r>
            <a:r>
              <a:rPr lang="en-US" sz="2800" dirty="0">
                <a:latin typeface="Monotype Corsiva" panose="03010101010201010101" pitchFamily="66" charset="0"/>
              </a:rPr>
              <a:t/>
            </a:r>
            <a:br>
              <a:rPr lang="en-US" sz="2800" dirty="0">
                <a:latin typeface="Monotype Corsiva" panose="03010101010201010101" pitchFamily="66" charset="0"/>
              </a:rPr>
            </a:br>
            <a:endParaRPr lang="en-US" sz="2800" dirty="0">
              <a:latin typeface="Monotype Corsiva" panose="03010101010201010101" pitchFamily="66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2591650"/>
            <a:ext cx="7021158" cy="39270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167" y="-74142"/>
            <a:ext cx="1487905" cy="6621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7838" y="526227"/>
            <a:ext cx="1073596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199" y="806546"/>
            <a:ext cx="6346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000CC"/>
                </a:solidFill>
              </a:rPr>
              <a:t>เริ่ม</a:t>
            </a:r>
            <a:r>
              <a:rPr lang="th-TH" sz="3200" b="1">
                <a:solidFill>
                  <a:srgbClr val="0000CC"/>
                </a:solidFill>
              </a:rPr>
              <a:t>แก้ปัญหา   </a:t>
            </a:r>
            <a:r>
              <a:rPr lang="en-US" sz="3200" b="1">
                <a:solidFill>
                  <a:srgbClr val="0000CC"/>
                </a:solidFill>
              </a:rPr>
              <a:t>Northwest Corner Rule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22655" y="1391321"/>
            <a:ext cx="8726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dirty="0"/>
              <a:t>ไม่สนใจ เรื่องค่าใช้จ่าย จะมากหรือน้อย  จะจัดโดยใครสั่งก่อน จะส่งสินค้าให้ก่อน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dirty="0"/>
              <a:t>เริ่มต้นที่มุม(</a:t>
            </a:r>
            <a:r>
              <a:rPr lang="en-US" sz="2400" dirty="0"/>
              <a:t>Corner</a:t>
            </a:r>
            <a:r>
              <a:rPr lang="th-TH" sz="2400" dirty="0"/>
              <a:t>) ส่งสินค้าเรียงมา</a:t>
            </a:r>
            <a:r>
              <a:rPr lang="th-TH" sz="2400" dirty="0" err="1"/>
              <a:t>เรื่อยๆ</a:t>
            </a:r>
            <a:r>
              <a:rPr lang="th-TH" sz="2400" dirty="0"/>
              <a:t> จนหมด </a:t>
            </a:r>
            <a:r>
              <a:rPr lang="en-US" sz="2400" dirty="0"/>
              <a:t>Stock</a:t>
            </a:r>
            <a:r>
              <a:rPr lang="th-TH" sz="2400" dirty="0"/>
              <a:t> </a:t>
            </a:r>
            <a:r>
              <a:rPr lang="en-US" sz="2400" dirty="0"/>
              <a:t>A </a:t>
            </a:r>
            <a:r>
              <a:rPr lang="th-TH" sz="2400" dirty="0"/>
              <a:t>ก่อน แล้วค่อยเลื่อนลงมา</a:t>
            </a:r>
          </a:p>
          <a:p>
            <a:r>
              <a:rPr lang="en-US" sz="2400"/>
              <a:t>B </a:t>
            </a:r>
            <a:r>
              <a:rPr lang="en-US" sz="2400">
                <a:sym typeface="Wingdings" panose="05000000000000000000" pitchFamily="2" charset="2"/>
              </a:rPr>
              <a:t>C</a:t>
            </a:r>
            <a:r>
              <a:rPr lang="th-TH" sz="2400">
                <a:sym typeface="Wingdings" panose="05000000000000000000" pitchFamily="2" charset="2"/>
              </a:rPr>
              <a:t> ตามลำดับ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455817" y="3448594"/>
            <a:ext cx="679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300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74868" y="3448594"/>
            <a:ext cx="679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74868" y="4093529"/>
            <a:ext cx="679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450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89803" y="4093529"/>
            <a:ext cx="679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350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89802" y="4753029"/>
            <a:ext cx="679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150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56365" y="4753028"/>
            <a:ext cx="679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450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91198" y="5405050"/>
            <a:ext cx="679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99979" y="3540927"/>
            <a:ext cx="679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200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7053943" y="3331029"/>
            <a:ext cx="673697" cy="46095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7399979" y="3540927"/>
            <a:ext cx="568364" cy="36933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2560320" y="5866715"/>
            <a:ext cx="783771" cy="547148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384130" y="4223598"/>
            <a:ext cx="679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350</a:t>
            </a:r>
          </a:p>
        </p:txBody>
      </p:sp>
      <p:sp>
        <p:nvSpPr>
          <p:cNvPr id="25" name="Oval 24"/>
          <p:cNvSpPr/>
          <p:nvPr/>
        </p:nvSpPr>
        <p:spPr>
          <a:xfrm>
            <a:off x="3600994" y="5866715"/>
            <a:ext cx="773910" cy="526498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7053943" y="4093529"/>
            <a:ext cx="472952" cy="31473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7472402" y="4250896"/>
            <a:ext cx="495941" cy="287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390791" y="4852311"/>
            <a:ext cx="679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450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7053943" y="4702068"/>
            <a:ext cx="630218" cy="3693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4760385" y="5866715"/>
            <a:ext cx="776089" cy="526498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7347727" y="4826185"/>
            <a:ext cx="621030" cy="3623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5756365" y="5917474"/>
            <a:ext cx="905692" cy="431074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7053943" y="5381897"/>
            <a:ext cx="630218" cy="3265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8153272" y="2650790"/>
            <a:ext cx="380987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chemeClr val="bg1"/>
                </a:solidFill>
              </a:rPr>
              <a:t>ตรวจเชคดูว่า สินค้าหมดหรือคงเหลือ หรือไม่  ครบถ้วนทั้งในแนวตั้งและนอน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153272" y="3910259"/>
            <a:ext cx="39709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rgbClr val="0000CC"/>
                </a:solidFill>
              </a:rPr>
              <a:t>สรุปค่าใช้จ่ายในการขนส่งรวม</a:t>
            </a:r>
          </a:p>
          <a:p>
            <a:r>
              <a:rPr lang="th-TH" sz="2000" dirty="0"/>
              <a:t>(</a:t>
            </a:r>
            <a:r>
              <a:rPr lang="en-US" dirty="0">
                <a:solidFill>
                  <a:srgbClr val="FF0000"/>
                </a:solidFill>
              </a:rPr>
              <a:t>300 x 5</a:t>
            </a:r>
            <a:r>
              <a:rPr lang="en-US" dirty="0"/>
              <a:t>)+(</a:t>
            </a:r>
            <a:r>
              <a:rPr lang="en-US" dirty="0">
                <a:solidFill>
                  <a:srgbClr val="FF0000"/>
                </a:solidFill>
              </a:rPr>
              <a:t>200 x 2</a:t>
            </a:r>
            <a:r>
              <a:rPr lang="en-US" dirty="0"/>
              <a:t>)+(</a:t>
            </a:r>
            <a:r>
              <a:rPr lang="en-US" dirty="0">
                <a:solidFill>
                  <a:srgbClr val="FF0000"/>
                </a:solidFill>
              </a:rPr>
              <a:t>450 x 3</a:t>
            </a:r>
            <a:r>
              <a:rPr lang="en-US" dirty="0"/>
              <a:t>)+(</a:t>
            </a:r>
            <a:r>
              <a:rPr lang="en-US" dirty="0">
                <a:solidFill>
                  <a:srgbClr val="FF0000"/>
                </a:solidFill>
              </a:rPr>
              <a:t>350 x 5</a:t>
            </a:r>
            <a:r>
              <a:rPr lang="en-US" dirty="0"/>
              <a:t>)+  (</a:t>
            </a:r>
            <a:r>
              <a:rPr lang="en-US" dirty="0">
                <a:solidFill>
                  <a:srgbClr val="FF0000"/>
                </a:solidFill>
              </a:rPr>
              <a:t>150 x 6</a:t>
            </a:r>
            <a:r>
              <a:rPr lang="en-US" dirty="0"/>
              <a:t>)+(</a:t>
            </a:r>
            <a:r>
              <a:rPr lang="en-US" dirty="0">
                <a:solidFill>
                  <a:srgbClr val="FF0000"/>
                </a:solidFill>
              </a:rPr>
              <a:t>450 x 5</a:t>
            </a:r>
            <a:r>
              <a:rPr lang="en-US" dirty="0"/>
              <a:t>)+(</a:t>
            </a:r>
            <a:r>
              <a:rPr lang="en-US" dirty="0">
                <a:solidFill>
                  <a:srgbClr val="FF0000"/>
                </a:solidFill>
              </a:rPr>
              <a:t>100 x 0</a:t>
            </a:r>
            <a:r>
              <a:rPr lang="en-US" dirty="0"/>
              <a:t>)</a:t>
            </a:r>
          </a:p>
          <a:p>
            <a:r>
              <a:rPr lang="en-US" dirty="0"/>
              <a:t>= </a:t>
            </a:r>
            <a:r>
              <a:rPr lang="en-US" sz="2400" b="1" dirty="0"/>
              <a:t>8,150  </a:t>
            </a:r>
            <a:r>
              <a:rPr lang="th-TH" sz="2400" b="1"/>
              <a:t>บาท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4798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3" grpId="0" animBg="1"/>
      <p:bldP spid="24" grpId="0"/>
      <p:bldP spid="25" grpId="0" animBg="1"/>
      <p:bldP spid="36" grpId="0"/>
      <p:bldP spid="39" grpId="0" animBg="1"/>
      <p:bldP spid="42" grpId="0" animBg="1"/>
      <p:bldP spid="45" grpId="0" animBg="1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2131"/>
            <a:ext cx="10515600" cy="623415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latin typeface="Monotype Corsiva" panose="03010101010201010101" pitchFamily="66" charset="0"/>
              </a:rPr>
              <a:t>Transportation  </a:t>
            </a:r>
            <a:r>
              <a:rPr lang="en-US" sz="2800" dirty="0" err="1">
                <a:latin typeface="Monotype Corsiva" panose="03010101010201010101" pitchFamily="66" charset="0"/>
              </a:rPr>
              <a:t>Prpblem</a:t>
            </a:r>
            <a:r>
              <a:rPr lang="en-US" sz="2800" dirty="0">
                <a:latin typeface="Monotype Corsiva" panose="03010101010201010101" pitchFamily="66" charset="0"/>
              </a:rPr>
              <a:t/>
            </a:r>
            <a:br>
              <a:rPr lang="en-US" sz="2800" dirty="0">
                <a:latin typeface="Monotype Corsiva" panose="03010101010201010101" pitchFamily="66" charset="0"/>
              </a:rPr>
            </a:br>
            <a:endParaRPr lang="en-US" sz="2800" dirty="0">
              <a:latin typeface="Monotype Corsiva" panose="030101010102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019" y="922107"/>
            <a:ext cx="10515600" cy="5743388"/>
          </a:xfrm>
        </p:spPr>
        <p:txBody>
          <a:bodyPr>
            <a:normAutofit/>
          </a:bodyPr>
          <a:lstStyle/>
          <a:p>
            <a:r>
              <a:rPr lang="th-TH" b="1" dirty="0">
                <a:solidFill>
                  <a:srgbClr val="0000CC"/>
                </a:solidFill>
              </a:rPr>
              <a:t>วิธีที่ </a:t>
            </a:r>
            <a:r>
              <a:rPr lang="en-US" b="1" dirty="0">
                <a:solidFill>
                  <a:srgbClr val="0000CC"/>
                </a:solidFill>
              </a:rPr>
              <a:t>2</a:t>
            </a:r>
            <a:r>
              <a:rPr lang="th-TH" b="1" dirty="0">
                <a:solidFill>
                  <a:srgbClr val="0000CC"/>
                </a:solidFill>
              </a:rPr>
              <a:t>  </a:t>
            </a:r>
            <a:r>
              <a:rPr lang="en-US" b="1" dirty="0">
                <a:solidFill>
                  <a:srgbClr val="0000CC"/>
                </a:solidFill>
              </a:rPr>
              <a:t>North to South  Method</a:t>
            </a:r>
          </a:p>
          <a:p>
            <a:pPr marL="0" indent="0">
              <a:buNone/>
            </a:pPr>
            <a:r>
              <a:rPr lang="th-TH" sz="2400" dirty="0">
                <a:solidFill>
                  <a:srgbClr val="0000CC"/>
                </a:solidFill>
              </a:rPr>
              <a:t> 	</a:t>
            </a:r>
            <a:r>
              <a:rPr lang="th-TH" sz="2400" dirty="0"/>
              <a:t>จะพิจารณาค่าใช้จ่ายต่ำสุดมาก่อน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167" y="-74142"/>
            <a:ext cx="1487905" cy="6621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7838" y="526227"/>
            <a:ext cx="1073596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251" y="2518066"/>
            <a:ext cx="6485823" cy="36276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80131" y="1073948"/>
            <a:ext cx="4445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ดูค่าใช้จ่ายต่ำสุดในแต่ละแถวก่อน  เช่น แถว  </a:t>
            </a:r>
            <a:r>
              <a:rPr lang="en-US" dirty="0"/>
              <a:t>A : 2,  4,  5,  6</a:t>
            </a:r>
          </a:p>
          <a:p>
            <a:r>
              <a:rPr lang="th-TH" dirty="0"/>
              <a:t>นั่นคือ </a:t>
            </a:r>
            <a:r>
              <a:rPr lang="en-US" dirty="0"/>
              <a:t>2</a:t>
            </a:r>
            <a:r>
              <a:rPr lang="th-TH" dirty="0"/>
              <a:t> แล้วก็เลือกเติมตัวเลขลงไป นั้น คือ </a:t>
            </a:r>
            <a:r>
              <a:rPr lang="en-US" dirty="0"/>
              <a:t> </a:t>
            </a:r>
            <a:r>
              <a:rPr lang="en-US" b="1" dirty="0"/>
              <a:t>500 </a:t>
            </a:r>
            <a:r>
              <a:rPr lang="th-TH" b="1" dirty="0"/>
              <a:t>หมด</a:t>
            </a:r>
            <a:r>
              <a:rPr lang="en-US" b="1" dirty="0"/>
              <a:t> stock </a:t>
            </a:r>
            <a:r>
              <a:rPr lang="th-TH" b="1" dirty="0"/>
              <a:t>แล้วเลื่อนลงไป </a:t>
            </a:r>
            <a:r>
              <a:rPr lang="en-US" b="1" dirty="0"/>
              <a:t>B</a:t>
            </a:r>
            <a:r>
              <a:rPr lang="th-TH" b="1" dirty="0"/>
              <a:t>ต่อไป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77886" y="3265714"/>
            <a:ext cx="600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500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852160" y="3265714"/>
            <a:ext cx="457200" cy="3135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677886" y="5590903"/>
            <a:ext cx="692331" cy="5094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24051" y="5792578"/>
            <a:ext cx="600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150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98080" y="2053410"/>
            <a:ext cx="4340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แถว</a:t>
            </a:r>
            <a:r>
              <a:rPr lang="en-US" dirty="0"/>
              <a:t> </a:t>
            </a:r>
            <a:r>
              <a:rPr lang="en-US" b="1" dirty="0"/>
              <a:t>B</a:t>
            </a:r>
            <a:r>
              <a:rPr lang="en-US" dirty="0"/>
              <a:t> </a:t>
            </a:r>
            <a:r>
              <a:rPr lang="th-TH" dirty="0"/>
              <a:t>ค่าต่ำสุด คือ </a:t>
            </a:r>
            <a:r>
              <a:rPr lang="en-US" dirty="0"/>
              <a:t>2 </a:t>
            </a:r>
            <a:r>
              <a:rPr lang="th-TH" dirty="0"/>
              <a:t>ที่แถว </a:t>
            </a:r>
            <a:r>
              <a:rPr lang="en-US" b="1" dirty="0"/>
              <a:t>B</a:t>
            </a:r>
            <a:r>
              <a:rPr lang="en-US" dirty="0"/>
              <a:t>4  </a:t>
            </a:r>
            <a:r>
              <a:rPr lang="th-TH" dirty="0"/>
              <a:t>ใส่ตัวเลข </a:t>
            </a:r>
            <a:r>
              <a:rPr lang="en-US" b="1" dirty="0"/>
              <a:t>550</a:t>
            </a:r>
            <a:r>
              <a:rPr lang="en-US" dirty="0"/>
              <a:t>  stock </a:t>
            </a:r>
            <a:r>
              <a:rPr lang="th-TH" dirty="0"/>
              <a:t>ยังเหลือ </a:t>
            </a:r>
            <a:r>
              <a:rPr lang="en-US" dirty="0"/>
              <a:t> </a:t>
            </a:r>
            <a:r>
              <a:rPr lang="en-US" b="1" dirty="0"/>
              <a:t>250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02628" y="3793801"/>
            <a:ext cx="757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550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5852160" y="3793801"/>
            <a:ext cx="548640" cy="334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798480" y="5590903"/>
            <a:ext cx="521604" cy="472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498080" y="2730756"/>
            <a:ext cx="4164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มองดูในแถวว่า ค่าต่ำสุดรองลงมา คือ </a:t>
            </a:r>
            <a:r>
              <a:rPr lang="en-US" b="1" dirty="0"/>
              <a:t>3</a:t>
            </a:r>
            <a:r>
              <a:rPr lang="en-US" dirty="0"/>
              <a:t> </a:t>
            </a:r>
            <a:r>
              <a:rPr lang="th-TH" dirty="0"/>
              <a:t>ที่แถว </a:t>
            </a:r>
            <a:r>
              <a:rPr lang="en-US" b="1" dirty="0"/>
              <a:t>B2</a:t>
            </a:r>
            <a:r>
              <a:rPr lang="th-TH" dirty="0"/>
              <a:t>  ใส่</a:t>
            </a:r>
            <a:r>
              <a:rPr lang="en-US" dirty="0"/>
              <a:t> </a:t>
            </a:r>
            <a:r>
              <a:rPr lang="en-US" b="1" dirty="0"/>
              <a:t>150</a:t>
            </a:r>
            <a:r>
              <a:rPr lang="en-US" dirty="0"/>
              <a:t> </a:t>
            </a:r>
            <a:r>
              <a:rPr lang="th-TH" dirty="0"/>
              <a:t>และเหลือ</a:t>
            </a:r>
            <a:r>
              <a:rPr lang="en-US" dirty="0"/>
              <a:t> </a:t>
            </a:r>
            <a:r>
              <a:rPr lang="th-TH" dirty="0"/>
              <a:t>ใน</a:t>
            </a:r>
            <a:r>
              <a:rPr lang="en-US" dirty="0"/>
              <a:t> stock</a:t>
            </a:r>
            <a:r>
              <a:rPr lang="th-TH" dirty="0"/>
              <a:t>อีก</a:t>
            </a:r>
            <a:r>
              <a:rPr lang="en-US" b="1" dirty="0"/>
              <a:t>100</a:t>
            </a:r>
            <a:r>
              <a:rPr lang="en-US" dirty="0"/>
              <a:t>  </a:t>
            </a:r>
            <a:r>
              <a:rPr lang="th-TH"/>
              <a:t>เลือกใส่ช่อง </a:t>
            </a:r>
            <a:r>
              <a:rPr lang="en-US" b="1"/>
              <a:t>4</a:t>
            </a:r>
            <a:r>
              <a:rPr lang="en-US"/>
              <a:t> </a:t>
            </a:r>
            <a:r>
              <a:rPr lang="th-TH"/>
              <a:t>หมด  </a:t>
            </a:r>
            <a:r>
              <a:rPr lang="en-US"/>
              <a:t>stock 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710469" y="3793801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150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30545" y="4024121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58526" y="379380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100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1814455" y="5537873"/>
            <a:ext cx="553325" cy="487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978502" y="5827390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200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985819" y="4048685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250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5879880" y="4013873"/>
            <a:ext cx="605596" cy="318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6444599" y="4048685"/>
            <a:ext cx="444726" cy="3077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485017" y="3496782"/>
            <a:ext cx="404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แถว </a:t>
            </a:r>
            <a:r>
              <a:rPr lang="en-US" b="1" dirty="0"/>
              <a:t>C</a:t>
            </a:r>
            <a:r>
              <a:rPr lang="en-US" dirty="0"/>
              <a:t> </a:t>
            </a:r>
            <a:r>
              <a:rPr lang="th-TH" dirty="0"/>
              <a:t>มีค่าต่ำสุด คือ </a:t>
            </a:r>
            <a:r>
              <a:rPr lang="en-US" dirty="0"/>
              <a:t>3</a:t>
            </a:r>
            <a:r>
              <a:rPr lang="th-TH" dirty="0"/>
              <a:t> ใส่ </a:t>
            </a:r>
            <a:r>
              <a:rPr lang="en-US" b="1" dirty="0"/>
              <a:t>200</a:t>
            </a:r>
            <a:r>
              <a:rPr lang="en-US" dirty="0"/>
              <a:t> </a:t>
            </a:r>
            <a:r>
              <a:rPr lang="th-TH" dirty="0"/>
              <a:t>และ ช่อง</a:t>
            </a:r>
            <a:r>
              <a:rPr lang="en-US" dirty="0"/>
              <a:t> c3 </a:t>
            </a:r>
            <a:r>
              <a:rPr lang="th-TH"/>
              <a:t>ใส่</a:t>
            </a:r>
            <a:r>
              <a:rPr lang="en-US"/>
              <a:t> </a:t>
            </a:r>
            <a:r>
              <a:rPr lang="en-US" b="1"/>
              <a:t>400 </a:t>
            </a:r>
            <a:r>
              <a:rPr lang="th-TH"/>
              <a:t>หมด</a:t>
            </a:r>
            <a:r>
              <a:rPr lang="en-US"/>
              <a:t> stock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658526" y="4452649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200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132938" y="4560111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400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5852160" y="4452649"/>
            <a:ext cx="457200" cy="3744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2091117" y="5827390"/>
            <a:ext cx="346165" cy="3683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781167" y="4452649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400</a:t>
            </a:r>
          </a:p>
        </p:txBody>
      </p:sp>
      <p:cxnSp>
        <p:nvCxnSpPr>
          <p:cNvPr id="48" name="Straight Connector 47"/>
          <p:cNvCxnSpPr/>
          <p:nvPr/>
        </p:nvCxnSpPr>
        <p:spPr>
          <a:xfrm flipV="1">
            <a:off x="6215209" y="4560111"/>
            <a:ext cx="311735" cy="3077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3754257" y="5669045"/>
            <a:ext cx="596621" cy="3792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020696" y="5826365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452050" y="4190779"/>
            <a:ext cx="4157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แถว </a:t>
            </a:r>
            <a:r>
              <a:rPr lang="en-US" b="1" dirty="0"/>
              <a:t>S/D</a:t>
            </a:r>
            <a:r>
              <a:rPr lang="en-US" dirty="0"/>
              <a:t> </a:t>
            </a:r>
            <a:r>
              <a:rPr lang="th-TH" dirty="0"/>
              <a:t>ที่เหลือ </a:t>
            </a:r>
            <a:r>
              <a:rPr lang="en-US" b="1" dirty="0"/>
              <a:t>100</a:t>
            </a:r>
            <a:r>
              <a:rPr lang="en-US" dirty="0"/>
              <a:t> </a:t>
            </a:r>
            <a:r>
              <a:rPr lang="th-TH" dirty="0"/>
              <a:t>นำมาใส่ช่อง</a:t>
            </a:r>
            <a:r>
              <a:rPr lang="en-US" dirty="0"/>
              <a:t> </a:t>
            </a:r>
            <a:r>
              <a:rPr lang="en-US" b="1" dirty="0"/>
              <a:t>c3</a:t>
            </a:r>
            <a:r>
              <a:rPr lang="en-US" dirty="0"/>
              <a:t> </a:t>
            </a:r>
            <a:r>
              <a:rPr lang="th-TH" dirty="0"/>
              <a:t>หมด </a:t>
            </a:r>
            <a:r>
              <a:rPr lang="en-US" dirty="0"/>
              <a:t> stock</a:t>
            </a:r>
            <a:r>
              <a:rPr lang="th-TH" dirty="0"/>
              <a:t> พอดี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3754257" y="503563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100</a:t>
            </a:r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5879880" y="5035638"/>
            <a:ext cx="491196" cy="369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7401626" y="4724807"/>
            <a:ext cx="3969356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solidFill>
                  <a:srgbClr val="FF0000"/>
                </a:solidFill>
              </a:rPr>
              <a:t>สรุปค่าใช้จ่ายรวม</a:t>
            </a:r>
          </a:p>
          <a:p>
            <a:r>
              <a:rPr lang="en-US" dirty="0">
                <a:solidFill>
                  <a:srgbClr val="0000CC"/>
                </a:solidFill>
              </a:rPr>
              <a:t>500x2</a:t>
            </a:r>
            <a:r>
              <a:rPr lang="en-US" dirty="0"/>
              <a:t> + </a:t>
            </a:r>
            <a:r>
              <a:rPr lang="en-US" dirty="0">
                <a:solidFill>
                  <a:srgbClr val="0000CC"/>
                </a:solidFill>
              </a:rPr>
              <a:t>100x4</a:t>
            </a:r>
            <a:r>
              <a:rPr lang="en-US" dirty="0"/>
              <a:t> + </a:t>
            </a:r>
            <a:r>
              <a:rPr lang="en-US" dirty="0">
                <a:solidFill>
                  <a:srgbClr val="0000CC"/>
                </a:solidFill>
              </a:rPr>
              <a:t>150x3</a:t>
            </a:r>
            <a:r>
              <a:rPr lang="en-US" dirty="0"/>
              <a:t> +</a:t>
            </a:r>
            <a:r>
              <a:rPr lang="en-US" dirty="0">
                <a:solidFill>
                  <a:srgbClr val="0000CC"/>
                </a:solidFill>
              </a:rPr>
              <a:t>550x2</a:t>
            </a:r>
            <a:r>
              <a:rPr lang="en-US" dirty="0"/>
              <a:t> +</a:t>
            </a:r>
            <a:r>
              <a:rPr lang="en-US" dirty="0">
                <a:solidFill>
                  <a:srgbClr val="0000CC"/>
                </a:solidFill>
              </a:rPr>
              <a:t>200x3</a:t>
            </a:r>
            <a:r>
              <a:rPr lang="en-US" dirty="0"/>
              <a:t> +</a:t>
            </a:r>
          </a:p>
          <a:p>
            <a:r>
              <a:rPr lang="en-US" dirty="0">
                <a:solidFill>
                  <a:srgbClr val="0000CC"/>
                </a:solidFill>
              </a:rPr>
              <a:t>400x6</a:t>
            </a:r>
            <a:r>
              <a:rPr lang="en-US" dirty="0"/>
              <a:t> + </a:t>
            </a:r>
            <a:r>
              <a:rPr lang="en-US" dirty="0">
                <a:solidFill>
                  <a:srgbClr val="0000CC"/>
                </a:solidFill>
              </a:rPr>
              <a:t>100 x 0</a:t>
            </a:r>
          </a:p>
          <a:p>
            <a:r>
              <a:rPr lang="en-US" dirty="0"/>
              <a:t>= </a:t>
            </a:r>
            <a:r>
              <a:rPr lang="en-US" sz="2000" b="1" dirty="0">
                <a:solidFill>
                  <a:srgbClr val="FF0000"/>
                </a:solidFill>
              </a:rPr>
              <a:t>5950</a:t>
            </a:r>
            <a:r>
              <a:rPr lang="en-US" dirty="0"/>
              <a:t>  </a:t>
            </a:r>
            <a:r>
              <a:rPr lang="th-TH" dirty="0"/>
              <a:t>บาท</a:t>
            </a:r>
          </a:p>
          <a:p>
            <a:r>
              <a:rPr lang="th-TH"/>
              <a:t>ค่าใช้จ่ายลดลง </a:t>
            </a:r>
            <a:r>
              <a:rPr lang="en-US"/>
              <a:t>: 8150 – 5950 = 2000  </a:t>
            </a:r>
            <a:r>
              <a:rPr lang="th-TH"/>
              <a:t>บาท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7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  <p:bldP spid="14" grpId="0"/>
      <p:bldP spid="15" grpId="0"/>
      <p:bldP spid="23" grpId="0"/>
      <p:bldP spid="26" grpId="0"/>
      <p:bldP spid="27" grpId="0"/>
      <p:bldP spid="28" grpId="0"/>
      <p:bldP spid="31" grpId="0"/>
      <p:bldP spid="32" grpId="0"/>
      <p:bldP spid="39" grpId="0"/>
      <p:bldP spid="40" grpId="0"/>
      <p:bldP spid="41" grpId="0"/>
      <p:bldP spid="46" grpId="0"/>
      <p:bldP spid="51" grpId="0"/>
      <p:bldP spid="52" grpId="0"/>
      <p:bldP spid="53" grpId="0"/>
      <p:bldP spid="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2131"/>
            <a:ext cx="10515600" cy="623415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latin typeface="Monotype Corsiva" panose="03010101010201010101" pitchFamily="66" charset="0"/>
              </a:rPr>
              <a:t>Transportation  </a:t>
            </a:r>
            <a:r>
              <a:rPr lang="en-US" sz="2800" dirty="0" err="1">
                <a:latin typeface="Monotype Corsiva" panose="03010101010201010101" pitchFamily="66" charset="0"/>
              </a:rPr>
              <a:t>Prpblem</a:t>
            </a:r>
            <a:r>
              <a:rPr lang="en-US" sz="2800" dirty="0">
                <a:latin typeface="Monotype Corsiva" panose="03010101010201010101" pitchFamily="66" charset="0"/>
              </a:rPr>
              <a:t/>
            </a:r>
            <a:br>
              <a:rPr lang="en-US" sz="2800" dirty="0">
                <a:latin typeface="Monotype Corsiva" panose="03010101010201010101" pitchFamily="66" charset="0"/>
              </a:rPr>
            </a:br>
            <a:endParaRPr lang="en-US" sz="2800" dirty="0">
              <a:latin typeface="Monotype Corsiva" panose="030101010102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019" y="922107"/>
            <a:ext cx="10515600" cy="5743388"/>
          </a:xfrm>
        </p:spPr>
        <p:txBody>
          <a:bodyPr>
            <a:normAutofit/>
          </a:bodyPr>
          <a:lstStyle/>
          <a:p>
            <a:r>
              <a:rPr lang="th-TH" b="1" dirty="0">
                <a:solidFill>
                  <a:srgbClr val="FF0000"/>
                </a:solidFill>
              </a:rPr>
              <a:t>วิธี </a:t>
            </a:r>
            <a:r>
              <a:rPr lang="en-US" dirty="0" err="1">
                <a:solidFill>
                  <a:srgbClr val="0000CC"/>
                </a:solidFill>
              </a:rPr>
              <a:t>Vagel’s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Approxination</a:t>
            </a:r>
            <a:r>
              <a:rPr lang="en-US" dirty="0">
                <a:solidFill>
                  <a:srgbClr val="0000CC"/>
                </a:solidFill>
              </a:rPr>
              <a:t> Method ( VAM)</a:t>
            </a:r>
            <a:endParaRPr lang="th-TH" dirty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th-TH" sz="2400" b="1" dirty="0">
                <a:solidFill>
                  <a:srgbClr val="FF0000"/>
                </a:solidFill>
              </a:rPr>
              <a:t>	</a:t>
            </a:r>
            <a:r>
              <a:rPr lang="th-TH" sz="2400" dirty="0"/>
              <a:t>ในการจัดสรร  จะเลือกค่าต่ำสุด ทุกช่องก่อน  โดยหาค่าแตกต่างระหว่างค่าตำสุดกับรองต่ำสุด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167" y="-74142"/>
            <a:ext cx="1487905" cy="6621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7838" y="526227"/>
            <a:ext cx="1073596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028555"/>
            <a:ext cx="5724029" cy="32015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62229" y="2481943"/>
            <a:ext cx="76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4-2  = 2</a:t>
            </a:r>
          </a:p>
        </p:txBody>
      </p:sp>
      <p:cxnSp>
        <p:nvCxnSpPr>
          <p:cNvPr id="9" name="Straight Connector 8"/>
          <p:cNvCxnSpPr>
            <a:endCxn id="6" idx="3"/>
          </p:cNvCxnSpPr>
          <p:nvPr/>
        </p:nvCxnSpPr>
        <p:spPr>
          <a:xfrm>
            <a:off x="5643154" y="3629343"/>
            <a:ext cx="9190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62228" y="2975861"/>
            <a:ext cx="757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3-2  = 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62228" y="3507209"/>
            <a:ext cx="766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4-3  =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64251" y="5180569"/>
            <a:ext cx="766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3-0  = 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69014" y="5180568"/>
            <a:ext cx="766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2-0  = 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31987" y="5177879"/>
            <a:ext cx="766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5-0  </a:t>
            </a:r>
            <a:r>
              <a:rPr lang="en-US" sz="1600" b="1" dirty="0">
                <a:solidFill>
                  <a:srgbClr val="FF0000"/>
                </a:solidFill>
              </a:rPr>
              <a:t>= 5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87964" y="5187823"/>
            <a:ext cx="766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2-0  = 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297604" y="5230131"/>
            <a:ext cx="175263" cy="26546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419703" y="2131781"/>
            <a:ext cx="4663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/>
              <a:t>ครั้งที่ </a:t>
            </a:r>
            <a:r>
              <a:rPr lang="en-US" b="1" dirty="0"/>
              <a:t>1</a:t>
            </a:r>
            <a:r>
              <a:rPr lang="th-TH" b="1" dirty="0"/>
              <a:t> </a:t>
            </a:r>
            <a:r>
              <a:rPr lang="th-TH" dirty="0"/>
              <a:t>ค่าสูงสุด คือ </a:t>
            </a:r>
            <a:r>
              <a:rPr lang="en-US" b="1" dirty="0">
                <a:solidFill>
                  <a:srgbClr val="FF0000"/>
                </a:solidFill>
              </a:rPr>
              <a:t>5</a:t>
            </a:r>
            <a:r>
              <a:rPr lang="en-US" dirty="0"/>
              <a:t> </a:t>
            </a:r>
            <a:r>
              <a:rPr lang="th-TH" dirty="0"/>
              <a:t>(คอลัม </a:t>
            </a:r>
            <a:r>
              <a:rPr lang="en-US" dirty="0"/>
              <a:t>3</a:t>
            </a:r>
            <a:r>
              <a:rPr lang="th-TH" dirty="0"/>
              <a:t>) ค่าต่ำสุดคือ </a:t>
            </a:r>
            <a:r>
              <a:rPr lang="en-US" dirty="0"/>
              <a:t>0 </a:t>
            </a:r>
            <a:r>
              <a:rPr lang="th-TH" dirty="0"/>
              <a:t>แล้วใส่ตัวเลข </a:t>
            </a:r>
            <a:r>
              <a:rPr lang="en-US" dirty="0">
                <a:solidFill>
                  <a:srgbClr val="FF0000"/>
                </a:solidFill>
              </a:rPr>
              <a:t>100</a:t>
            </a:r>
          </a:p>
          <a:p>
            <a:r>
              <a:rPr lang="th-TH" dirty="0"/>
              <a:t>หมด</a:t>
            </a:r>
            <a:r>
              <a:rPr lang="en-US" dirty="0"/>
              <a:t> stock </a:t>
            </a:r>
            <a:r>
              <a:rPr lang="th-TH" dirty="0"/>
              <a:t>แล้วลากเส้นทับไว้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937143" y="4206241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100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2064251" y="4490923"/>
            <a:ext cx="4497977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386892" y="4858870"/>
            <a:ext cx="4010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400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4162753" y="4823896"/>
            <a:ext cx="310114" cy="2215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419703" y="2975860"/>
            <a:ext cx="45328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00B050"/>
                </a:solidFill>
              </a:rPr>
              <a:t>ครั้งที่ </a:t>
            </a:r>
            <a:r>
              <a:rPr lang="en-US" b="1" dirty="0">
                <a:solidFill>
                  <a:srgbClr val="00B050"/>
                </a:solidFill>
              </a:rPr>
              <a:t>2</a:t>
            </a:r>
            <a:r>
              <a:rPr lang="th-TH" b="1" dirty="0"/>
              <a:t> </a:t>
            </a:r>
            <a:r>
              <a:rPr lang="th-TH" dirty="0"/>
              <a:t>ค่าสูงสุด คือ </a:t>
            </a:r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en-US" dirty="0"/>
              <a:t> </a:t>
            </a:r>
            <a:r>
              <a:rPr lang="th-TH" dirty="0"/>
              <a:t>มี / ค่า ให้เลือกค่าที่มีค่าขนส่งต่ำสุด ใน</a:t>
            </a:r>
            <a:r>
              <a:rPr lang="th-TH" dirty="0" err="1"/>
              <a:t>ที่นี้</a:t>
            </a:r>
            <a:r>
              <a:rPr lang="th-TH" dirty="0"/>
              <a:t>เลือก แถวบน ที่ช่อง </a:t>
            </a:r>
            <a:r>
              <a:rPr lang="en-US" dirty="0"/>
              <a:t>2  </a:t>
            </a:r>
            <a:r>
              <a:rPr lang="th-TH" dirty="0"/>
              <a:t>แล้วใส่ตัวเลข </a:t>
            </a:r>
            <a:r>
              <a:rPr lang="en-US" dirty="0">
                <a:solidFill>
                  <a:srgbClr val="FF0000"/>
                </a:solidFill>
              </a:rPr>
              <a:t>500 </a:t>
            </a:r>
            <a:r>
              <a:rPr lang="th-TH"/>
              <a:t>หมด</a:t>
            </a:r>
            <a:r>
              <a:rPr lang="en-US"/>
              <a:t> stock </a:t>
            </a:r>
            <a:r>
              <a:rPr lang="th-TH"/>
              <a:t>แล้วลากเส้นทับไว้</a:t>
            </a:r>
            <a:endParaRPr lang="en-US"/>
          </a:p>
          <a:p>
            <a:r>
              <a:rPr lang="th-TH">
                <a:solidFill>
                  <a:srgbClr val="00B050"/>
                </a:solidFill>
              </a:rPr>
              <a:t> </a:t>
            </a:r>
            <a:r>
              <a:rPr lang="en-US">
                <a:solidFill>
                  <a:srgbClr val="00B050"/>
                </a:solidFill>
              </a:rPr>
              <a:t>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53838" y="2593963"/>
            <a:ext cx="7660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</a:rPr>
              <a:t>4-2  = </a:t>
            </a:r>
            <a:r>
              <a:rPr lang="en-US" sz="1400" b="1" dirty="0">
                <a:solidFill>
                  <a:srgbClr val="FF0000"/>
                </a:solidFill>
              </a:rPr>
              <a:t>2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70619" y="3111553"/>
            <a:ext cx="757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</a:rPr>
              <a:t>3-2  = 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70619" y="3663299"/>
            <a:ext cx="766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</a:rPr>
              <a:t>4-3  = 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059483" y="5390121"/>
            <a:ext cx="766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</a:rPr>
              <a:t>4-3  = 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964246" y="5390120"/>
            <a:ext cx="766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</a:rPr>
              <a:t>3-2  = 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27219" y="5387431"/>
            <a:ext cx="766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</a:rPr>
              <a:t>6-5  = 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83196" y="5397375"/>
            <a:ext cx="766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</a:rPr>
              <a:t>4-2  = </a:t>
            </a:r>
            <a:r>
              <a:rPr lang="en-US" sz="1400" b="1" dirty="0">
                <a:solidFill>
                  <a:srgbClr val="FF0000"/>
                </a:solidFill>
              </a:rPr>
              <a:t>2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62533" y="2679691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500</a:t>
            </a: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3261536" y="4792246"/>
            <a:ext cx="352950" cy="2996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405921" y="4921023"/>
            <a:ext cx="4010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150</a:t>
            </a:r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2059483" y="2862156"/>
            <a:ext cx="4494355" cy="15388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565851" y="3235377"/>
            <a:ext cx="757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6600"/>
                </a:solidFill>
              </a:rPr>
              <a:t>3-2  = 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565851" y="3815699"/>
            <a:ext cx="766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6600"/>
                </a:solidFill>
              </a:rPr>
              <a:t>4-3  =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054715" y="5542521"/>
            <a:ext cx="766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6600"/>
                </a:solidFill>
              </a:rPr>
              <a:t>4-3  = 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959478" y="5542520"/>
            <a:ext cx="766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6600"/>
                </a:solidFill>
              </a:rPr>
              <a:t>4-3  = 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822451" y="5539831"/>
            <a:ext cx="766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6600"/>
                </a:solidFill>
              </a:rPr>
              <a:t>6-5  = 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78428" y="5549775"/>
            <a:ext cx="766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6600"/>
                </a:solidFill>
              </a:rPr>
              <a:t>5-2  = </a:t>
            </a:r>
            <a:r>
              <a:rPr lang="en-US" sz="1400" b="1" dirty="0"/>
              <a:t>3</a:t>
            </a:r>
            <a:endParaRPr lang="en-US" sz="12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7414935" y="4092698"/>
            <a:ext cx="4386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6600"/>
                </a:solidFill>
              </a:rPr>
              <a:t>ครั้งที่ </a:t>
            </a:r>
            <a:r>
              <a:rPr lang="en-US" b="1" dirty="0">
                <a:solidFill>
                  <a:srgbClr val="FF6600"/>
                </a:solidFill>
              </a:rPr>
              <a:t>3</a:t>
            </a:r>
            <a:r>
              <a:rPr lang="th-TH" b="1" dirty="0">
                <a:solidFill>
                  <a:srgbClr val="FF6600"/>
                </a:solidFill>
              </a:rPr>
              <a:t>  </a:t>
            </a:r>
            <a:r>
              <a:rPr lang="th-TH" dirty="0"/>
              <a:t>ค่าสูงสุด คือ </a:t>
            </a:r>
            <a:r>
              <a:rPr lang="en-US" b="1" dirty="0">
                <a:solidFill>
                  <a:srgbClr val="FF0000"/>
                </a:solidFill>
              </a:rPr>
              <a:t>3</a:t>
            </a:r>
            <a:r>
              <a:rPr lang="en-US" dirty="0"/>
              <a:t> </a:t>
            </a:r>
            <a:r>
              <a:rPr lang="th-TH" dirty="0"/>
              <a:t>(คอลัม</a:t>
            </a:r>
            <a:r>
              <a:rPr lang="en-US" dirty="0"/>
              <a:t>4</a:t>
            </a:r>
            <a:r>
              <a:rPr lang="th-TH" dirty="0"/>
              <a:t>) ค่าต่ำสุดคือ </a:t>
            </a:r>
            <a:r>
              <a:rPr lang="en-US"/>
              <a:t>2 </a:t>
            </a:r>
            <a:r>
              <a:rPr lang="th-TH"/>
              <a:t>แล้วใส่ตัวเลข </a:t>
            </a:r>
            <a:r>
              <a:rPr lang="en-US">
                <a:solidFill>
                  <a:srgbClr val="FF0000"/>
                </a:solidFill>
              </a:rPr>
              <a:t>550  </a:t>
            </a:r>
            <a:r>
              <a:rPr lang="th-TH"/>
              <a:t>หมด</a:t>
            </a:r>
            <a:r>
              <a:rPr lang="en-US"/>
              <a:t> stock </a:t>
            </a:r>
            <a:r>
              <a:rPr lang="th-TH"/>
              <a:t>แล้วลากเส้นทับไว้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803631" y="3213849"/>
            <a:ext cx="646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6600"/>
                </a:solidFill>
              </a:rPr>
              <a:t>550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5111904" y="2593963"/>
            <a:ext cx="0" cy="2583916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405816" y="4875136"/>
            <a:ext cx="4709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solidFill>
                  <a:srgbClr val="FF0066"/>
                </a:solidFill>
              </a:rPr>
              <a:t>ครั้งที่</a:t>
            </a:r>
            <a:r>
              <a:rPr lang="en-US" b="1" dirty="0">
                <a:solidFill>
                  <a:srgbClr val="FF0066"/>
                </a:solidFill>
              </a:rPr>
              <a:t> </a:t>
            </a:r>
            <a:r>
              <a:rPr lang="en-US" b="1">
                <a:solidFill>
                  <a:srgbClr val="FF0066"/>
                </a:solidFill>
              </a:rPr>
              <a:t>4</a:t>
            </a:r>
            <a:r>
              <a:rPr lang="th-TH" b="1">
                <a:solidFill>
                  <a:srgbClr val="FF0066"/>
                </a:solidFill>
              </a:rPr>
              <a:t> ดู</a:t>
            </a:r>
            <a:r>
              <a:rPr lang="th-TH"/>
              <a:t>ว่า</a:t>
            </a:r>
            <a:r>
              <a:rPr lang="th-TH" dirty="0"/>
              <a:t>ช่องใดมีค่าต่ำสุด เลือกช่องใดก็ได้ ถ้ามีค่าเท่ากัน  ในนี้เลือก</a:t>
            </a:r>
            <a:endParaRPr lang="en-US"/>
          </a:p>
          <a:p>
            <a:r>
              <a:rPr lang="th-TH"/>
              <a:t> แถว</a:t>
            </a:r>
            <a:r>
              <a:rPr lang="en-US">
                <a:solidFill>
                  <a:srgbClr val="FF0066"/>
                </a:solidFill>
              </a:rPr>
              <a:t>B2</a:t>
            </a:r>
            <a:r>
              <a:rPr lang="th-TH"/>
              <a:t>ใส่ </a:t>
            </a:r>
            <a:r>
              <a:rPr lang="en-US" b="1">
                <a:solidFill>
                  <a:srgbClr val="FF0066"/>
                </a:solidFill>
              </a:rPr>
              <a:t>150</a:t>
            </a:r>
            <a:r>
              <a:rPr lang="en-US"/>
              <a:t> </a:t>
            </a:r>
            <a:r>
              <a:rPr lang="th-TH"/>
              <a:t>หมด</a:t>
            </a:r>
            <a:r>
              <a:rPr lang="en-US"/>
              <a:t> stock </a:t>
            </a:r>
            <a:r>
              <a:rPr lang="th-TH"/>
              <a:t>แล้วลากเส้นทับไว้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3157765" y="318921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66"/>
                </a:solidFill>
              </a:rPr>
              <a:t>150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2064251" y="3398515"/>
            <a:ext cx="4336549" cy="0"/>
          </a:xfrm>
          <a:prstGeom prst="line">
            <a:avLst/>
          </a:prstGeom>
          <a:ln w="9525" cap="flat" cmpd="sng" algn="ctr">
            <a:solidFill>
              <a:srgbClr val="FF006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endCxn id="35" idx="1"/>
          </p:cNvCxnSpPr>
          <p:nvPr/>
        </p:nvCxnSpPr>
        <p:spPr>
          <a:xfrm>
            <a:off x="3405921" y="2593963"/>
            <a:ext cx="0" cy="2457865"/>
          </a:xfrm>
          <a:prstGeom prst="line">
            <a:avLst/>
          </a:prstGeom>
          <a:ln w="9525" cap="flat" cmpd="sng" algn="ctr">
            <a:solidFill>
              <a:srgbClr val="FF006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7414935" y="5633074"/>
            <a:ext cx="4193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/>
              <a:t>ที่เหลือ ค่าต่ำสุดคือ </a:t>
            </a:r>
            <a:r>
              <a:rPr lang="en-US" dirty="0">
                <a:solidFill>
                  <a:srgbClr val="0000CC"/>
                </a:solidFill>
              </a:rPr>
              <a:t>C1</a:t>
            </a:r>
            <a:r>
              <a:rPr lang="en-US" dirty="0"/>
              <a:t> </a:t>
            </a:r>
            <a:r>
              <a:rPr lang="th-TH" dirty="0"/>
              <a:t>ใส่ </a:t>
            </a:r>
            <a:r>
              <a:rPr lang="en-US" b="1" dirty="0">
                <a:solidFill>
                  <a:srgbClr val="0000CC"/>
                </a:solidFill>
              </a:rPr>
              <a:t>300</a:t>
            </a:r>
            <a:r>
              <a:rPr lang="en-US" dirty="0"/>
              <a:t> </a:t>
            </a:r>
            <a:r>
              <a:rPr lang="th-TH" dirty="0"/>
              <a:t>และช่อง </a:t>
            </a:r>
            <a:r>
              <a:rPr lang="en-US" dirty="0">
                <a:solidFill>
                  <a:srgbClr val="0000CC"/>
                </a:solidFill>
              </a:rPr>
              <a:t>C3</a:t>
            </a:r>
            <a:r>
              <a:rPr lang="en-US" dirty="0"/>
              <a:t> </a:t>
            </a:r>
            <a:r>
              <a:rPr lang="th-TH" dirty="0"/>
              <a:t>ใส่ </a:t>
            </a:r>
            <a:r>
              <a:rPr lang="en-US" b="1" dirty="0">
                <a:solidFill>
                  <a:srgbClr val="0000CC"/>
                </a:solidFill>
              </a:rPr>
              <a:t>300</a:t>
            </a:r>
            <a:r>
              <a:rPr lang="th-TH"/>
              <a:t> ที่เหลือ</a:t>
            </a:r>
          </a:p>
          <a:p>
            <a:r>
              <a:rPr lang="th-TH" dirty="0"/>
              <a:t> ครบพอดี</a:t>
            </a:r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2126817" y="371963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300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923725" y="3744239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300</a:t>
            </a: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10" y="6048163"/>
            <a:ext cx="1487905" cy="662154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1923222" y="6273213"/>
            <a:ext cx="9278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0000CC"/>
                </a:solidFill>
              </a:rPr>
              <a:t>สรุปค่าใช้จ่ายรวม  </a:t>
            </a:r>
            <a:r>
              <a:rPr lang="en-US" sz="2400" b="1" dirty="0">
                <a:solidFill>
                  <a:srgbClr val="0000CC"/>
                </a:solidFill>
              </a:rPr>
              <a:t>500x2 +150x3 + 550x2 +300x3 + 300x6  +100x0  = 5750  </a:t>
            </a:r>
            <a:r>
              <a:rPr lang="th-TH" sz="2400" b="1" dirty="0">
                <a:solidFill>
                  <a:srgbClr val="0000CC"/>
                </a:solidFill>
              </a:rPr>
              <a:t>บาท</a:t>
            </a:r>
            <a:endParaRPr lang="en-US" sz="2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76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/>
      <p:bldP spid="18" grpId="0"/>
      <p:bldP spid="21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5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60" grpId="0"/>
      <p:bldP spid="61" grpId="0"/>
      <p:bldP spid="66" grpId="0"/>
      <p:bldP spid="67" grpId="0"/>
      <p:bldP spid="68" grpId="0"/>
      <p:bldP spid="7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2131"/>
            <a:ext cx="10515600" cy="623415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latin typeface="Monotype Corsiva" panose="03010101010201010101" pitchFamily="66" charset="0"/>
              </a:rPr>
              <a:t>Transportation  </a:t>
            </a:r>
            <a:r>
              <a:rPr lang="en-US" sz="2800" dirty="0" err="1">
                <a:latin typeface="Monotype Corsiva" panose="03010101010201010101" pitchFamily="66" charset="0"/>
              </a:rPr>
              <a:t>Prpblem</a:t>
            </a:r>
            <a:r>
              <a:rPr lang="en-US" sz="2800" dirty="0">
                <a:latin typeface="Monotype Corsiva" panose="03010101010201010101" pitchFamily="66" charset="0"/>
              </a:rPr>
              <a:t/>
            </a:r>
            <a:br>
              <a:rPr lang="en-US" sz="2800" dirty="0">
                <a:latin typeface="Monotype Corsiva" panose="03010101010201010101" pitchFamily="66" charset="0"/>
              </a:rPr>
            </a:br>
            <a:endParaRPr lang="en-US" sz="2800" dirty="0">
              <a:latin typeface="Monotype Corsiva" panose="030101010102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019" y="922107"/>
            <a:ext cx="10515600" cy="57433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err="1">
                <a:solidFill>
                  <a:srgbClr val="0000CC"/>
                </a:solidFill>
              </a:rPr>
              <a:t>Steping</a:t>
            </a:r>
            <a:r>
              <a:rPr lang="en-US" sz="3200" b="1" dirty="0">
                <a:solidFill>
                  <a:srgbClr val="0000CC"/>
                </a:solidFill>
              </a:rPr>
              <a:t> Stone Method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          </a:t>
            </a:r>
            <a:r>
              <a:rPr lang="th-TH" sz="2400" b="1" dirty="0">
                <a:solidFill>
                  <a:srgbClr val="FF0000"/>
                </a:solidFill>
              </a:rPr>
              <a:t>การหาคำตอบเพื่อลดค่าขนส่งต่ำสุด เป็น</a:t>
            </a:r>
            <a:r>
              <a:rPr lang="th-TH" sz="2400" dirty="0">
                <a:solidFill>
                  <a:srgbClr val="0000CC"/>
                </a:solidFill>
              </a:rPr>
              <a:t>ขั้นตอนการปรับปรุงค่าใช้จ่าย ด้วยวิธี </a:t>
            </a:r>
            <a:r>
              <a:rPr lang="en-US" sz="2400" dirty="0" err="1">
                <a:solidFill>
                  <a:srgbClr val="0000CC"/>
                </a:solidFill>
              </a:rPr>
              <a:t>Steping</a:t>
            </a:r>
            <a:r>
              <a:rPr lang="en-US" sz="2400" dirty="0">
                <a:solidFill>
                  <a:srgbClr val="0000CC"/>
                </a:solidFill>
              </a:rPr>
              <a:t> Stone</a:t>
            </a:r>
            <a:r>
              <a:rPr lang="th-TH" sz="2400" dirty="0">
                <a:solidFill>
                  <a:srgbClr val="0000CC"/>
                </a:solidFill>
              </a:rPr>
              <a:t>  โดยเลือกวิธีใด วิธีหนึ่ง จากข้างต้น  เพื่อหาค่าใช้จ่ายต่ำที่สุด</a:t>
            </a:r>
            <a:endParaRPr lang="en-US" sz="2400" dirty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	</a:t>
            </a:r>
            <a:r>
              <a:rPr lang="th-TH" sz="2400" dirty="0">
                <a:solidFill>
                  <a:srgbClr val="0000CC"/>
                </a:solidFill>
              </a:rPr>
              <a:t>ถ้าเราเลือกวิธีหาคำตอบเบื้องต้น ที่มีค่าใช้จ่ายสูง  เราจะต้องหาหลายรอบ</a:t>
            </a:r>
            <a:endParaRPr lang="en-US" sz="2400" dirty="0">
              <a:solidFill>
                <a:srgbClr val="0000CC"/>
              </a:solidFill>
            </a:endParaRPr>
          </a:p>
          <a:p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167" y="-74142"/>
            <a:ext cx="1487905" cy="6621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7838" y="526227"/>
            <a:ext cx="1073596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89701" y="2821917"/>
            <a:ext cx="1090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/>
              <a:t>หลักการ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039244" y="3311061"/>
            <a:ext cx="73145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th-TH" sz="2400" dirty="0"/>
              <a:t>เลือกช่องที่ไม่ได้ใช้งานมาประเมิน</a:t>
            </a:r>
          </a:p>
          <a:p>
            <a:pPr marL="285750" indent="-285750">
              <a:buFontTx/>
              <a:buChar char="-"/>
            </a:pPr>
            <a:r>
              <a:rPr lang="th-TH" sz="2400" dirty="0"/>
              <a:t>เริ่มต้น จากช่อง ว่าง แล้วลากผ่านช่องที่ได้ทำการจัดสรร หรือใช้งาน  และทวนกลับมายังจุดเริ่มต้น</a:t>
            </a:r>
          </a:p>
          <a:p>
            <a:pPr marL="285750" indent="-285750">
              <a:buFontTx/>
              <a:buChar char="-"/>
            </a:pPr>
            <a:r>
              <a:rPr lang="th-TH" sz="2400" dirty="0"/>
              <a:t>จุดเริ่มต้น จะเป็นเครื่องหมาย </a:t>
            </a:r>
            <a:r>
              <a:rPr lang="en-US" sz="2400" dirty="0"/>
              <a:t>“+”  </a:t>
            </a:r>
            <a:r>
              <a:rPr lang="th-TH" sz="2400" dirty="0"/>
              <a:t>สลับกับ </a:t>
            </a:r>
            <a:r>
              <a:rPr lang="en-US" sz="2400" dirty="0"/>
              <a:t>“-” </a:t>
            </a:r>
            <a:r>
              <a:rPr lang="th-TH" sz="2400" dirty="0"/>
              <a:t>ตามเส้นทางที่ลากผ่าน</a:t>
            </a:r>
          </a:p>
          <a:p>
            <a:pPr marL="285750" indent="-285750">
              <a:buFontTx/>
              <a:buChar char="-"/>
            </a:pPr>
            <a:r>
              <a:rPr lang="th-TH" sz="2400" dirty="0"/>
              <a:t>ถ้าค่าที่คำนวณได้ เป็น </a:t>
            </a:r>
            <a:r>
              <a:rPr lang="en-US" sz="2400" dirty="0"/>
              <a:t>“+”</a:t>
            </a:r>
            <a:r>
              <a:rPr lang="th-TH" sz="2400" dirty="0"/>
              <a:t> ทุกช่องทาง  ถือว่า เป็นช่องทางที่ ค่าขนส่งต่ำที่สุดแล้ว</a:t>
            </a:r>
          </a:p>
          <a:p>
            <a:pPr marL="285750" indent="-285750">
              <a:buFontTx/>
              <a:buChar char="-"/>
            </a:pPr>
            <a:r>
              <a:rPr lang="th-TH" sz="2400" dirty="0"/>
              <a:t>แต่ถ้า </a:t>
            </a:r>
            <a:r>
              <a:rPr lang="en-US" sz="2400" dirty="0"/>
              <a:t>“-”</a:t>
            </a:r>
            <a:r>
              <a:rPr lang="th-TH" sz="2400" dirty="0"/>
              <a:t> จะต้องทำการปรับปรุง ไป</a:t>
            </a:r>
            <a:r>
              <a:rPr lang="th-TH" sz="2400" dirty="0" err="1"/>
              <a:t>เรื่อยๆ</a:t>
            </a:r>
            <a:r>
              <a:rPr lang="th-TH" sz="2400" dirty="0"/>
              <a:t>  หลาย</a:t>
            </a:r>
            <a:r>
              <a:rPr lang="th-TH" sz="2400" dirty="0" err="1"/>
              <a:t>ๆร</a:t>
            </a:r>
            <a:r>
              <a:rPr lang="th-TH" sz="2400" dirty="0"/>
              <a:t>อบจนกว่า จะได้ค่า</a:t>
            </a:r>
            <a:r>
              <a:rPr lang="en-US" sz="2400" dirty="0"/>
              <a:t> “+” </a:t>
            </a:r>
            <a:r>
              <a:rPr lang="th-TH" sz="2400" dirty="0"/>
              <a:t>ทั้งหมด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93632"/>
            <a:ext cx="3471863" cy="347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2131"/>
            <a:ext cx="10515600" cy="623415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latin typeface="Monotype Corsiva" panose="03010101010201010101" pitchFamily="66" charset="0"/>
              </a:rPr>
              <a:t>Transportation  </a:t>
            </a:r>
            <a:r>
              <a:rPr lang="en-US" sz="2800" dirty="0" err="1">
                <a:latin typeface="Monotype Corsiva" panose="03010101010201010101" pitchFamily="66" charset="0"/>
              </a:rPr>
              <a:t>Prpblem</a:t>
            </a:r>
            <a:r>
              <a:rPr lang="en-US" sz="2800" dirty="0">
                <a:latin typeface="Monotype Corsiva" panose="03010101010201010101" pitchFamily="66" charset="0"/>
              </a:rPr>
              <a:t/>
            </a:r>
            <a:br>
              <a:rPr lang="en-US" sz="2800" dirty="0">
                <a:latin typeface="Monotype Corsiva" panose="03010101010201010101" pitchFamily="66" charset="0"/>
              </a:rPr>
            </a:br>
            <a:endParaRPr lang="en-US" sz="2800" dirty="0">
              <a:latin typeface="Monotype Corsiva" panose="030101010102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019" y="922107"/>
            <a:ext cx="10515600" cy="5743388"/>
          </a:xfrm>
        </p:spPr>
        <p:txBody>
          <a:bodyPr>
            <a:normAutofit/>
          </a:bodyPr>
          <a:lstStyle/>
          <a:p>
            <a:r>
              <a:rPr lang="th-TH" b="1">
                <a:solidFill>
                  <a:srgbClr val="FF0000"/>
                </a:solidFill>
              </a:rPr>
              <a:t>ตัวอย่าง</a:t>
            </a:r>
            <a:r>
              <a:rPr lang="th-TH" b="1" dirty="0">
                <a:solidFill>
                  <a:srgbClr val="FF0000"/>
                </a:solidFill>
              </a:rPr>
              <a:t>ผลลัพธ์ </a:t>
            </a:r>
            <a:r>
              <a:rPr lang="th-TH" b="1">
                <a:solidFill>
                  <a:srgbClr val="FF0000"/>
                </a:solidFill>
              </a:rPr>
              <a:t>จาก </a:t>
            </a:r>
            <a:r>
              <a:rPr lang="en-US" b="1">
                <a:solidFill>
                  <a:srgbClr val="0000CC"/>
                </a:solidFill>
              </a:rPr>
              <a:t>Northwest Corner Method</a:t>
            </a:r>
            <a:endParaRPr lang="en-US" b="1" dirty="0">
              <a:solidFill>
                <a:srgbClr val="0000CC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167" y="-74142"/>
            <a:ext cx="1487905" cy="6621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7838" y="526227"/>
            <a:ext cx="1073596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27987" y="1577237"/>
            <a:ext cx="7021158" cy="3927089"/>
            <a:chOff x="728019" y="1577237"/>
            <a:chExt cx="7021158" cy="3927089"/>
          </a:xfrm>
        </p:grpSpPr>
        <p:pic>
          <p:nvPicPr>
            <p:cNvPr id="6" name="Content Placeholder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8019" y="1577237"/>
              <a:ext cx="7021158" cy="392708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455817" y="2377006"/>
              <a:ext cx="6792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300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74868" y="2377006"/>
              <a:ext cx="6792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200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74868" y="3021941"/>
              <a:ext cx="6792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450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89803" y="3021941"/>
              <a:ext cx="6792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350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89802" y="3681441"/>
              <a:ext cx="6792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150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56365" y="3681440"/>
              <a:ext cx="6792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450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91198" y="4333462"/>
              <a:ext cx="6792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100</a:t>
              </a:r>
            </a:p>
          </p:txBody>
        </p:sp>
      </p:grpSp>
      <p:sp>
        <p:nvSpPr>
          <p:cNvPr id="15" name="Explosion: 8 Points 14"/>
          <p:cNvSpPr/>
          <p:nvPr/>
        </p:nvSpPr>
        <p:spPr>
          <a:xfrm>
            <a:off x="4493887" y="2520272"/>
            <a:ext cx="227193" cy="261614"/>
          </a:xfrm>
          <a:prstGeom prst="irregularSeal1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8272463" y="1577237"/>
            <a:ext cx="1485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CC"/>
                </a:solidFill>
              </a:rPr>
              <a:t>1. </a:t>
            </a:r>
            <a:r>
              <a:rPr lang="th-TH" sz="2000" b="1">
                <a:solidFill>
                  <a:srgbClr val="0000CC"/>
                </a:solidFill>
              </a:rPr>
              <a:t>ช่องทาง </a:t>
            </a:r>
            <a:r>
              <a:rPr lang="en-US" sz="2000" b="1">
                <a:solidFill>
                  <a:srgbClr val="0000CC"/>
                </a:solidFill>
              </a:rPr>
              <a:t>A3</a:t>
            </a:r>
            <a:endParaRPr lang="en-US" sz="2000" b="1" dirty="0">
              <a:solidFill>
                <a:srgbClr val="0000CC"/>
              </a:solidFill>
            </a:endParaRPr>
          </a:p>
        </p:txBody>
      </p:sp>
      <p:sp>
        <p:nvSpPr>
          <p:cNvPr id="23" name="Explosion: 8 Points 22"/>
          <p:cNvSpPr/>
          <p:nvPr/>
        </p:nvSpPr>
        <p:spPr>
          <a:xfrm>
            <a:off x="5591166" y="2530017"/>
            <a:ext cx="227193" cy="261614"/>
          </a:xfrm>
          <a:prstGeom prst="irregularSeal1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xplosion: 8 Points 23"/>
          <p:cNvSpPr/>
          <p:nvPr/>
        </p:nvSpPr>
        <p:spPr>
          <a:xfrm>
            <a:off x="2418489" y="3184013"/>
            <a:ext cx="227193" cy="261614"/>
          </a:xfrm>
          <a:prstGeom prst="irregularSeal1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xplosion: 8 Points 24"/>
          <p:cNvSpPr/>
          <p:nvPr/>
        </p:nvSpPr>
        <p:spPr>
          <a:xfrm>
            <a:off x="5593176" y="3145495"/>
            <a:ext cx="227193" cy="261614"/>
          </a:xfrm>
          <a:prstGeom prst="irregularSeal1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xplosion: 8 Points 25"/>
          <p:cNvSpPr/>
          <p:nvPr/>
        </p:nvSpPr>
        <p:spPr>
          <a:xfrm>
            <a:off x="3487277" y="3724908"/>
            <a:ext cx="227193" cy="261614"/>
          </a:xfrm>
          <a:prstGeom prst="irregularSeal1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xplosion: 8 Points 26"/>
          <p:cNvSpPr/>
          <p:nvPr/>
        </p:nvSpPr>
        <p:spPr>
          <a:xfrm>
            <a:off x="2418489" y="3724908"/>
            <a:ext cx="227193" cy="261614"/>
          </a:xfrm>
          <a:prstGeom prst="irregularSeal1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8272463" y="1927398"/>
            <a:ext cx="1485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CC"/>
                </a:solidFill>
              </a:rPr>
              <a:t>2. </a:t>
            </a:r>
            <a:r>
              <a:rPr lang="th-TH" sz="2000" b="1">
                <a:solidFill>
                  <a:srgbClr val="0000CC"/>
                </a:solidFill>
              </a:rPr>
              <a:t>ช่องทาง </a:t>
            </a:r>
            <a:r>
              <a:rPr lang="en-US" sz="2000" b="1">
                <a:solidFill>
                  <a:srgbClr val="0000CC"/>
                </a:solidFill>
              </a:rPr>
              <a:t>A4</a:t>
            </a:r>
            <a:endParaRPr lang="en-US" sz="2000" b="1" dirty="0">
              <a:solidFill>
                <a:srgbClr val="0000CC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96271" y="2272567"/>
            <a:ext cx="1485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CC"/>
                </a:solidFill>
              </a:rPr>
              <a:t>3. </a:t>
            </a:r>
            <a:r>
              <a:rPr lang="th-TH" sz="2000" b="1">
                <a:solidFill>
                  <a:srgbClr val="0000CC"/>
                </a:solidFill>
              </a:rPr>
              <a:t>ช่องทาง </a:t>
            </a:r>
            <a:r>
              <a:rPr lang="en-US" sz="2000" b="1">
                <a:solidFill>
                  <a:srgbClr val="0000CC"/>
                </a:solidFill>
              </a:rPr>
              <a:t>B1</a:t>
            </a:r>
            <a:endParaRPr lang="en-US" sz="2000" b="1" dirty="0">
              <a:solidFill>
                <a:srgbClr val="0000CC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296271" y="2622728"/>
            <a:ext cx="1485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CC"/>
                </a:solidFill>
              </a:rPr>
              <a:t>4. </a:t>
            </a:r>
            <a:r>
              <a:rPr lang="th-TH" sz="2000" b="1">
                <a:solidFill>
                  <a:srgbClr val="0000CC"/>
                </a:solidFill>
              </a:rPr>
              <a:t>ช่องทาง </a:t>
            </a:r>
            <a:r>
              <a:rPr lang="en-US" sz="2000" b="1">
                <a:solidFill>
                  <a:srgbClr val="0000CC"/>
                </a:solidFill>
              </a:rPr>
              <a:t>B4</a:t>
            </a:r>
            <a:endParaRPr lang="en-US" sz="2000" b="1" dirty="0">
              <a:solidFill>
                <a:srgbClr val="0000CC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320079" y="2982181"/>
            <a:ext cx="1485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CC"/>
                </a:solidFill>
              </a:rPr>
              <a:t>5. </a:t>
            </a:r>
            <a:r>
              <a:rPr lang="th-TH" sz="2000" b="1">
                <a:solidFill>
                  <a:srgbClr val="0000CC"/>
                </a:solidFill>
              </a:rPr>
              <a:t>ช่องทาง </a:t>
            </a:r>
            <a:r>
              <a:rPr lang="en-US" sz="2000" b="1">
                <a:solidFill>
                  <a:srgbClr val="0000CC"/>
                </a:solidFill>
              </a:rPr>
              <a:t>C1</a:t>
            </a:r>
            <a:endParaRPr lang="en-US" sz="2000" b="1" dirty="0">
              <a:solidFill>
                <a:srgbClr val="0000CC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320079" y="3332342"/>
            <a:ext cx="1485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CC"/>
                </a:solidFill>
              </a:rPr>
              <a:t>6. </a:t>
            </a:r>
            <a:r>
              <a:rPr lang="th-TH" sz="2000" b="1">
                <a:solidFill>
                  <a:srgbClr val="0000CC"/>
                </a:solidFill>
              </a:rPr>
              <a:t>ช่องทาง </a:t>
            </a:r>
            <a:r>
              <a:rPr lang="en-US" sz="2000" b="1">
                <a:solidFill>
                  <a:srgbClr val="0000CC"/>
                </a:solidFill>
              </a:rPr>
              <a:t>C2</a:t>
            </a:r>
            <a:endParaRPr lang="en-US" sz="20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63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2131"/>
            <a:ext cx="10515600" cy="623415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latin typeface="Monotype Corsiva" panose="03010101010201010101" pitchFamily="66" charset="0"/>
              </a:rPr>
              <a:t>Transportation  </a:t>
            </a:r>
            <a:r>
              <a:rPr lang="en-US" sz="2800" dirty="0" err="1">
                <a:latin typeface="Monotype Corsiva" panose="03010101010201010101" pitchFamily="66" charset="0"/>
              </a:rPr>
              <a:t>Prpblem</a:t>
            </a:r>
            <a:r>
              <a:rPr lang="en-US" sz="2800" dirty="0">
                <a:latin typeface="Monotype Corsiva" panose="03010101010201010101" pitchFamily="66" charset="0"/>
              </a:rPr>
              <a:t/>
            </a:r>
            <a:br>
              <a:rPr lang="en-US" sz="2800" dirty="0">
                <a:latin typeface="Monotype Corsiva" panose="03010101010201010101" pitchFamily="66" charset="0"/>
              </a:rPr>
            </a:br>
            <a:endParaRPr lang="en-US" sz="2800" dirty="0">
              <a:latin typeface="Monotype Corsiva" panose="030101010102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019" y="922107"/>
            <a:ext cx="10515600" cy="5743388"/>
          </a:xfrm>
        </p:spPr>
        <p:txBody>
          <a:bodyPr>
            <a:normAutofit/>
          </a:bodyPr>
          <a:lstStyle/>
          <a:p>
            <a:r>
              <a:rPr lang="th-TH" b="1">
                <a:solidFill>
                  <a:srgbClr val="FF0000"/>
                </a:solidFill>
              </a:rPr>
              <a:t>ตัวอย่าง</a:t>
            </a:r>
            <a:r>
              <a:rPr lang="th-TH" b="1" dirty="0">
                <a:solidFill>
                  <a:srgbClr val="FF0000"/>
                </a:solidFill>
              </a:rPr>
              <a:t>ผลลัพธ์ </a:t>
            </a:r>
            <a:r>
              <a:rPr lang="th-TH" b="1">
                <a:solidFill>
                  <a:srgbClr val="FF0000"/>
                </a:solidFill>
              </a:rPr>
              <a:t>จาก </a:t>
            </a:r>
            <a:r>
              <a:rPr lang="en-US" b="1">
                <a:solidFill>
                  <a:srgbClr val="0000CC"/>
                </a:solidFill>
              </a:rPr>
              <a:t>Northwest Corner Method</a:t>
            </a:r>
            <a:endParaRPr lang="en-US" b="1" dirty="0">
              <a:solidFill>
                <a:srgbClr val="0000CC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167" y="-74142"/>
            <a:ext cx="1487905" cy="6621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7838" y="526227"/>
            <a:ext cx="1073596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27987" y="1577237"/>
            <a:ext cx="7021158" cy="3927089"/>
            <a:chOff x="728019" y="1577237"/>
            <a:chExt cx="7021158" cy="3927089"/>
          </a:xfrm>
        </p:grpSpPr>
        <p:pic>
          <p:nvPicPr>
            <p:cNvPr id="6" name="Content Placeholder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8019" y="1577237"/>
              <a:ext cx="7021158" cy="392708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455817" y="2377006"/>
              <a:ext cx="6792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300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74868" y="2377006"/>
              <a:ext cx="6792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200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74868" y="3021941"/>
              <a:ext cx="6792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450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89803" y="3021941"/>
              <a:ext cx="6792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350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89802" y="3681441"/>
              <a:ext cx="6792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56365" y="3681440"/>
              <a:ext cx="6792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450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91198" y="4333462"/>
              <a:ext cx="6792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100</a:t>
              </a:r>
            </a:p>
          </p:txBody>
        </p:sp>
      </p:grpSp>
      <p:sp>
        <p:nvSpPr>
          <p:cNvPr id="15" name="Explosion: 8 Points 14"/>
          <p:cNvSpPr/>
          <p:nvPr/>
        </p:nvSpPr>
        <p:spPr>
          <a:xfrm>
            <a:off x="4493887" y="2520272"/>
            <a:ext cx="227193" cy="261614"/>
          </a:xfrm>
          <a:prstGeom prst="irregularSeal1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72463" y="1577237"/>
            <a:ext cx="2443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2400" b="1" noProof="0">
                <a:solidFill>
                  <a:srgbClr val="0000CC"/>
                </a:solidFill>
                <a:latin typeface="Calibri" panose="020F0502020204030204"/>
              </a:rPr>
              <a:t>เริ่มช่องแรก </a:t>
            </a:r>
            <a:r>
              <a:rPr kumimoji="0" lang="th-TH" sz="2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cs typeface="Cordia New" panose="020B0304020202020204" pitchFamily="34" charset="-34"/>
              </a:rPr>
              <a:t>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</a:rPr>
              <a:t>A3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3529013" y="2651079"/>
            <a:ext cx="1069079" cy="16776"/>
          </a:xfrm>
          <a:prstGeom prst="straightConnector1">
            <a:avLst/>
          </a:prstGeom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482471" y="2676150"/>
            <a:ext cx="17967" cy="681413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529013" y="3322985"/>
            <a:ext cx="1139273" cy="0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4721080" y="2676150"/>
            <a:ext cx="8324" cy="681413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 flipH="1">
            <a:off x="4460819" y="2146940"/>
            <a:ext cx="337305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</a:rPr>
              <a:t>+</a:t>
            </a:r>
          </a:p>
        </p:txBody>
      </p:sp>
      <p:sp>
        <p:nvSpPr>
          <p:cNvPr id="39" name="TextBox 38"/>
          <p:cNvSpPr txBox="1"/>
          <p:nvPr/>
        </p:nvSpPr>
        <p:spPr>
          <a:xfrm flipH="1">
            <a:off x="3280236" y="2112097"/>
            <a:ext cx="337305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</a:rPr>
              <a:t>-</a:t>
            </a:r>
          </a:p>
        </p:txBody>
      </p:sp>
      <p:sp>
        <p:nvSpPr>
          <p:cNvPr id="40" name="TextBox 39"/>
          <p:cNvSpPr txBox="1"/>
          <p:nvPr/>
        </p:nvSpPr>
        <p:spPr>
          <a:xfrm flipH="1">
            <a:off x="3268024" y="3157481"/>
            <a:ext cx="337305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</a:rPr>
              <a:t>+</a:t>
            </a:r>
          </a:p>
        </p:txBody>
      </p:sp>
      <p:sp>
        <p:nvSpPr>
          <p:cNvPr id="41" name="TextBox 40"/>
          <p:cNvSpPr txBox="1"/>
          <p:nvPr/>
        </p:nvSpPr>
        <p:spPr>
          <a:xfrm flipH="1">
            <a:off x="4528208" y="3113310"/>
            <a:ext cx="337305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</a:rPr>
              <a:t>-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749177" y="1271588"/>
            <a:ext cx="38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/>
              <a:t>นำต้นทุนค่าใช้จ่ายต่อหน่วยมาพิจารณา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272463" y="2031159"/>
            <a:ext cx="2786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+6 -2 +3 -5 	=  2  </a:t>
            </a:r>
            <a:r>
              <a:rPr lang="en-US" dirty="0">
                <a:sym typeface="Wingdings" panose="05000000000000000000" pitchFamily="2" charset="2"/>
              </a:rPr>
              <a:t>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38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39" grpId="0"/>
      <p:bldP spid="40" grpId="0"/>
      <p:bldP spid="41" grpId="0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2131"/>
            <a:ext cx="10515600" cy="623415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latin typeface="Monotype Corsiva" panose="03010101010201010101" pitchFamily="66" charset="0"/>
              </a:rPr>
              <a:t>Transportation  </a:t>
            </a:r>
            <a:r>
              <a:rPr lang="en-US" sz="2800" dirty="0" err="1">
                <a:latin typeface="Monotype Corsiva" panose="03010101010201010101" pitchFamily="66" charset="0"/>
              </a:rPr>
              <a:t>Prpblem</a:t>
            </a:r>
            <a:r>
              <a:rPr lang="en-US" sz="2800" dirty="0">
                <a:latin typeface="Monotype Corsiva" panose="03010101010201010101" pitchFamily="66" charset="0"/>
              </a:rPr>
              <a:t/>
            </a:r>
            <a:br>
              <a:rPr lang="en-US" sz="2800" dirty="0">
                <a:latin typeface="Monotype Corsiva" panose="03010101010201010101" pitchFamily="66" charset="0"/>
              </a:rPr>
            </a:br>
            <a:endParaRPr lang="en-US" sz="2800" dirty="0">
              <a:latin typeface="Monotype Corsiva" panose="030101010102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019" y="922107"/>
            <a:ext cx="10515600" cy="5743388"/>
          </a:xfrm>
        </p:spPr>
        <p:txBody>
          <a:bodyPr>
            <a:normAutofit/>
          </a:bodyPr>
          <a:lstStyle/>
          <a:p>
            <a:r>
              <a:rPr lang="th-TH" b="1" dirty="0">
                <a:solidFill>
                  <a:srgbClr val="FF0000"/>
                </a:solidFill>
              </a:rPr>
              <a:t>ตัวอย่างผลลัพธ์ จาก </a:t>
            </a:r>
            <a:r>
              <a:rPr lang="en-US" b="1" dirty="0">
                <a:solidFill>
                  <a:srgbClr val="0000CC"/>
                </a:solidFill>
              </a:rPr>
              <a:t>Northwest Corner Method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167" y="-74142"/>
            <a:ext cx="1487905" cy="6621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7838" y="526227"/>
            <a:ext cx="1073596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27987" y="1577237"/>
            <a:ext cx="7021158" cy="3927089"/>
            <a:chOff x="728019" y="1577237"/>
            <a:chExt cx="7021158" cy="3927089"/>
          </a:xfrm>
        </p:grpSpPr>
        <p:pic>
          <p:nvPicPr>
            <p:cNvPr id="6" name="Content Placeholder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8019" y="1577237"/>
              <a:ext cx="7021158" cy="392708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455817" y="2377006"/>
              <a:ext cx="6792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300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74868" y="2377006"/>
              <a:ext cx="6792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200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74868" y="3021941"/>
              <a:ext cx="6792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450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89803" y="3021941"/>
              <a:ext cx="6792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350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89802" y="3681441"/>
              <a:ext cx="6792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56365" y="3681440"/>
              <a:ext cx="6792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450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91198" y="4333462"/>
              <a:ext cx="6792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100</a:t>
              </a:r>
            </a:p>
          </p:txBody>
        </p:sp>
      </p:grpSp>
      <p:sp>
        <p:nvSpPr>
          <p:cNvPr id="15" name="Explosion: 8 Points 14"/>
          <p:cNvSpPr/>
          <p:nvPr/>
        </p:nvSpPr>
        <p:spPr>
          <a:xfrm>
            <a:off x="5591166" y="2520271"/>
            <a:ext cx="227193" cy="261614"/>
          </a:xfrm>
          <a:prstGeom prst="irregularSeal1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72463" y="1577237"/>
            <a:ext cx="2443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เริ่มช่องแรก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749177" y="1271588"/>
            <a:ext cx="38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นำต้นทุนค่าใช้จ่ายต่อหน่วยมาพิจารณา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272463" y="2031159"/>
            <a:ext cx="3203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solidFill>
                  <a:srgbClr val="0000CC"/>
                </a:solidFill>
              </a:rPr>
              <a:t>A3 :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+6 -2 +3 -5 	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=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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72463" y="2329065"/>
            <a:ext cx="3203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solidFill>
                  <a:srgbClr val="0000CC"/>
                </a:solidFill>
              </a:rPr>
              <a:t>A4 :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+4 -2 +3 -5+6 -5       =  1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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Arrow Connector 17"/>
          <p:cNvCxnSpPr>
            <a:stCxn id="15" idx="3"/>
          </p:cNvCxnSpPr>
          <p:nvPr/>
        </p:nvCxnSpPr>
        <p:spPr>
          <a:xfrm flipH="1">
            <a:off x="3714471" y="2681236"/>
            <a:ext cx="2103888" cy="17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658372" y="2692215"/>
            <a:ext cx="0" cy="5876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714470" y="3252773"/>
            <a:ext cx="11575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766415" y="3279868"/>
            <a:ext cx="0" cy="7492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729405" y="4014513"/>
            <a:ext cx="116656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2" idx="2"/>
          </p:cNvCxnSpPr>
          <p:nvPr/>
        </p:nvCxnSpPr>
        <p:spPr>
          <a:xfrm flipH="1" flipV="1">
            <a:off x="5895967" y="2761251"/>
            <a:ext cx="1" cy="1381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780759" y="233560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</a:rPr>
              <a:t>+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202771" y="2493206"/>
            <a:ext cx="279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</a:rPr>
              <a:t>-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203423" y="304580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</a:rPr>
              <a:t>+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239729" y="379380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</a:rPr>
              <a:t>+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392776" y="3654471"/>
            <a:ext cx="279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</a:rPr>
              <a:t>-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387488" y="2851161"/>
            <a:ext cx="279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006271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2131"/>
            <a:ext cx="10515600" cy="623415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latin typeface="Monotype Corsiva" panose="03010101010201010101" pitchFamily="66" charset="0"/>
              </a:rPr>
              <a:t>Transportation  </a:t>
            </a:r>
            <a:r>
              <a:rPr lang="en-US" sz="2800" dirty="0" err="1">
                <a:latin typeface="Monotype Corsiva" panose="03010101010201010101" pitchFamily="66" charset="0"/>
              </a:rPr>
              <a:t>Prpblem</a:t>
            </a:r>
            <a:r>
              <a:rPr lang="en-US" sz="2800" dirty="0">
                <a:latin typeface="Monotype Corsiva" panose="03010101010201010101" pitchFamily="66" charset="0"/>
              </a:rPr>
              <a:t/>
            </a:r>
            <a:br>
              <a:rPr lang="en-US" sz="2800" dirty="0">
                <a:latin typeface="Monotype Corsiva" panose="03010101010201010101" pitchFamily="66" charset="0"/>
              </a:rPr>
            </a:br>
            <a:endParaRPr lang="en-US" sz="2800" dirty="0">
              <a:latin typeface="Monotype Corsiva" panose="030101010102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019" y="922107"/>
            <a:ext cx="10515600" cy="5743388"/>
          </a:xfrm>
        </p:spPr>
        <p:txBody>
          <a:bodyPr>
            <a:normAutofit/>
          </a:bodyPr>
          <a:lstStyle/>
          <a:p>
            <a:r>
              <a:rPr lang="th-TH" b="1" dirty="0">
                <a:solidFill>
                  <a:srgbClr val="FF0000"/>
                </a:solidFill>
              </a:rPr>
              <a:t>ตัวอย่างผลลัพธ์ จาก </a:t>
            </a:r>
            <a:r>
              <a:rPr lang="en-US" b="1" dirty="0">
                <a:solidFill>
                  <a:srgbClr val="0000CC"/>
                </a:solidFill>
              </a:rPr>
              <a:t>Northwest Corner Method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167" y="-74142"/>
            <a:ext cx="1487905" cy="6621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7838" y="526227"/>
            <a:ext cx="1073596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27987" y="1577237"/>
            <a:ext cx="7021158" cy="3927089"/>
            <a:chOff x="728019" y="1577237"/>
            <a:chExt cx="7021158" cy="3927089"/>
          </a:xfrm>
        </p:grpSpPr>
        <p:pic>
          <p:nvPicPr>
            <p:cNvPr id="6" name="Content Placeholder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8019" y="1577237"/>
              <a:ext cx="7021158" cy="392708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455817" y="2377006"/>
              <a:ext cx="6792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300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74868" y="2377006"/>
              <a:ext cx="6792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200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74868" y="3021941"/>
              <a:ext cx="6792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450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89803" y="3021941"/>
              <a:ext cx="6792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350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89802" y="3681441"/>
              <a:ext cx="6792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56365" y="3681440"/>
              <a:ext cx="6792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450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91198" y="4333462"/>
              <a:ext cx="6792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100</a:t>
              </a:r>
            </a:p>
          </p:txBody>
        </p:sp>
      </p:grpSp>
      <p:sp>
        <p:nvSpPr>
          <p:cNvPr id="15" name="Explosion: 8 Points 14"/>
          <p:cNvSpPr/>
          <p:nvPr/>
        </p:nvSpPr>
        <p:spPr>
          <a:xfrm>
            <a:off x="2390586" y="3157641"/>
            <a:ext cx="227193" cy="261614"/>
          </a:xfrm>
          <a:prstGeom prst="irregularSeal1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72463" y="1577237"/>
            <a:ext cx="2443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เริ่มช่องแรก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749177" y="1271588"/>
            <a:ext cx="38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นำต้นทุนค่าใช้จ่ายต่อหน่วยมาพิจารณา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272463" y="2031159"/>
            <a:ext cx="3203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A3 :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+6 -2 +3 -5 	         =  2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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72463" y="2329065"/>
            <a:ext cx="3203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A4 :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+4 -2 +3 -5+6 -5       =  1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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69289" y="237700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101601" y="2467564"/>
            <a:ext cx="279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179209" y="303604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898944" y="3123433"/>
            <a:ext cx="279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390586" y="2698396"/>
            <a:ext cx="0" cy="5543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44" idx="3"/>
          </p:cNvCxnSpPr>
          <p:nvPr/>
        </p:nvCxnSpPr>
        <p:spPr>
          <a:xfrm flipV="1">
            <a:off x="2380845" y="2698396"/>
            <a:ext cx="133362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741378" y="2708478"/>
            <a:ext cx="3123" cy="5442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2693086" y="3252773"/>
            <a:ext cx="9942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8281983" y="2640767"/>
            <a:ext cx="3203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B1 :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+4 -5 +2 -3 	         = -2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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566083" y="1586757"/>
            <a:ext cx="7021158" cy="3927089"/>
            <a:chOff x="728019" y="1577237"/>
            <a:chExt cx="7021158" cy="3927089"/>
          </a:xfrm>
        </p:grpSpPr>
        <p:pic>
          <p:nvPicPr>
            <p:cNvPr id="51" name="Content Placeholder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8019" y="1577237"/>
              <a:ext cx="7021158" cy="3927089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2455817" y="2377006"/>
              <a:ext cx="6792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300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74868" y="2377006"/>
              <a:ext cx="6792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200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574868" y="3021941"/>
              <a:ext cx="6792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450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589803" y="3021941"/>
              <a:ext cx="6792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350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589802" y="3681441"/>
              <a:ext cx="6792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150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756365" y="3681440"/>
              <a:ext cx="6792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450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791198" y="4333462"/>
              <a:ext cx="6792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100</a:t>
              </a:r>
            </a:p>
          </p:txBody>
        </p:sp>
      </p:grpSp>
      <p:sp>
        <p:nvSpPr>
          <p:cNvPr id="35" name="Explosion: 8 Points 34"/>
          <p:cNvSpPr/>
          <p:nvPr/>
        </p:nvSpPr>
        <p:spPr>
          <a:xfrm>
            <a:off x="5799829" y="3065418"/>
            <a:ext cx="261942" cy="300308"/>
          </a:xfrm>
          <a:prstGeom prst="irregularSeal1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776908" y="2806919"/>
            <a:ext cx="319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318982" y="3737126"/>
            <a:ext cx="319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299197" y="2889663"/>
            <a:ext cx="319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150880" y="3769213"/>
            <a:ext cx="319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cxnSp>
        <p:nvCxnSpPr>
          <p:cNvPr id="38" name="Straight Arrow Connector 37"/>
          <p:cNvCxnSpPr>
            <a:stCxn id="35" idx="2"/>
          </p:cNvCxnSpPr>
          <p:nvPr/>
        </p:nvCxnSpPr>
        <p:spPr>
          <a:xfrm flipH="1">
            <a:off x="4767500" y="3365726"/>
            <a:ext cx="11352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55" idx="2"/>
          </p:cNvCxnSpPr>
          <p:nvPr/>
        </p:nvCxnSpPr>
        <p:spPr>
          <a:xfrm flipH="1">
            <a:off x="4767500" y="3493126"/>
            <a:ext cx="2" cy="4607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4800010" y="3953879"/>
            <a:ext cx="12063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endCxn id="35" idx="3"/>
          </p:cNvCxnSpPr>
          <p:nvPr/>
        </p:nvCxnSpPr>
        <p:spPr>
          <a:xfrm flipV="1">
            <a:off x="6061771" y="3250191"/>
            <a:ext cx="0" cy="7036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8291788" y="3006953"/>
            <a:ext cx="3203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B4 :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+2 -5 +6 -5 	</a:t>
            </a:r>
            <a:r>
              <a:rPr lang="en-US" dirty="0">
                <a:solidFill>
                  <a:prstClr val="black"/>
                </a:solidFill>
              </a:rPr>
              <a:t>         =  0  </a:t>
            </a:r>
            <a:r>
              <a:rPr lang="en-US" dirty="0">
                <a:solidFill>
                  <a:prstClr val="black"/>
                </a:solidFill>
                <a:sym typeface="Wingdings" panose="05000000000000000000" pitchFamily="2" charset="2"/>
              </a:rPr>
              <a:t>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38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  <p:bldP spid="59" grpId="0"/>
      <p:bldP spid="60" grpId="0"/>
      <p:bldP spid="61" grpId="0"/>
      <p:bldP spid="6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2131"/>
            <a:ext cx="10515600" cy="623415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latin typeface="Monotype Corsiva" panose="03010101010201010101" pitchFamily="66" charset="0"/>
              </a:rPr>
              <a:t>Transportation  </a:t>
            </a:r>
            <a:r>
              <a:rPr lang="en-US" sz="2800" dirty="0" err="1">
                <a:latin typeface="Monotype Corsiva" panose="03010101010201010101" pitchFamily="66" charset="0"/>
              </a:rPr>
              <a:t>Prpblem</a:t>
            </a:r>
            <a:r>
              <a:rPr lang="en-US" sz="2800" dirty="0">
                <a:latin typeface="Monotype Corsiva" panose="03010101010201010101" pitchFamily="66" charset="0"/>
              </a:rPr>
              <a:t/>
            </a:r>
            <a:br>
              <a:rPr lang="en-US" sz="2800" dirty="0">
                <a:latin typeface="Monotype Corsiva" panose="03010101010201010101" pitchFamily="66" charset="0"/>
              </a:rPr>
            </a:br>
            <a:endParaRPr lang="en-US" sz="2800" dirty="0">
              <a:latin typeface="Monotype Corsiva" panose="030101010102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019" y="922107"/>
            <a:ext cx="10515600" cy="5743388"/>
          </a:xfrm>
        </p:spPr>
        <p:txBody>
          <a:bodyPr>
            <a:normAutofit/>
          </a:bodyPr>
          <a:lstStyle/>
          <a:p>
            <a:r>
              <a:rPr lang="th-TH" b="1" dirty="0">
                <a:solidFill>
                  <a:srgbClr val="FF0000"/>
                </a:solidFill>
              </a:rPr>
              <a:t>ตัวอย่างผลลัพธ์ จาก </a:t>
            </a:r>
            <a:r>
              <a:rPr lang="en-US" b="1" dirty="0">
                <a:solidFill>
                  <a:srgbClr val="0000CC"/>
                </a:solidFill>
              </a:rPr>
              <a:t>Northwest Corner Method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167" y="-74142"/>
            <a:ext cx="1487905" cy="6621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7838" y="526227"/>
            <a:ext cx="1073596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27987" y="1577237"/>
            <a:ext cx="7021158" cy="3927089"/>
            <a:chOff x="728019" y="1577237"/>
            <a:chExt cx="7021158" cy="3927089"/>
          </a:xfrm>
        </p:grpSpPr>
        <p:pic>
          <p:nvPicPr>
            <p:cNvPr id="6" name="Content Placeholder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8019" y="1577237"/>
              <a:ext cx="7021158" cy="392708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455817" y="2377006"/>
              <a:ext cx="6792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300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74868" y="2377006"/>
              <a:ext cx="6792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200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74868" y="3021941"/>
              <a:ext cx="6792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450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89803" y="3021941"/>
              <a:ext cx="6792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350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89802" y="3681441"/>
              <a:ext cx="6792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56365" y="3681440"/>
              <a:ext cx="6792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450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91198" y="4333462"/>
              <a:ext cx="6792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100</a:t>
              </a:r>
            </a:p>
          </p:txBody>
        </p:sp>
      </p:grpSp>
      <p:sp>
        <p:nvSpPr>
          <p:cNvPr id="15" name="Explosion: 8 Points 14"/>
          <p:cNvSpPr/>
          <p:nvPr/>
        </p:nvSpPr>
        <p:spPr>
          <a:xfrm>
            <a:off x="2390586" y="3157641"/>
            <a:ext cx="227193" cy="261614"/>
          </a:xfrm>
          <a:prstGeom prst="irregularSeal1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72463" y="1577237"/>
            <a:ext cx="2443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เริ่มช่องแรก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749177" y="1271588"/>
            <a:ext cx="38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นำต้นทุนค่าใช้จ่ายต่อหน่วยมาพิจารณา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272463" y="2031159"/>
            <a:ext cx="3203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A3 :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+6 -2 +3 -5 	         =  2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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72463" y="2329065"/>
            <a:ext cx="3203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A4 :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+4 -2 +3 -5+6 -5       =  1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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69289" y="237700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101601" y="2467564"/>
            <a:ext cx="279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179209" y="303604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898944" y="3123433"/>
            <a:ext cx="279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390586" y="2698396"/>
            <a:ext cx="0" cy="5543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44" idx="3"/>
          </p:cNvCxnSpPr>
          <p:nvPr/>
        </p:nvCxnSpPr>
        <p:spPr>
          <a:xfrm flipV="1">
            <a:off x="2380845" y="2698396"/>
            <a:ext cx="133362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741378" y="2708478"/>
            <a:ext cx="3123" cy="5442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2693086" y="3252773"/>
            <a:ext cx="9942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8281983" y="2640767"/>
            <a:ext cx="3203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B1 :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+4 -5 +2 -3 	         = -2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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566083" y="1586757"/>
            <a:ext cx="7021158" cy="3927089"/>
            <a:chOff x="728019" y="1577237"/>
            <a:chExt cx="7021158" cy="3927089"/>
          </a:xfrm>
        </p:grpSpPr>
        <p:pic>
          <p:nvPicPr>
            <p:cNvPr id="51" name="Content Placeholder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8019" y="1577237"/>
              <a:ext cx="7021158" cy="3927089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2455817" y="2377006"/>
              <a:ext cx="6792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300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74868" y="2377006"/>
              <a:ext cx="6792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200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574868" y="3021941"/>
              <a:ext cx="6792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450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589803" y="3021941"/>
              <a:ext cx="6792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350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589802" y="3681441"/>
              <a:ext cx="6792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150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756365" y="3681440"/>
              <a:ext cx="6792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450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791198" y="4333462"/>
              <a:ext cx="6792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100</a:t>
              </a:r>
            </a:p>
          </p:txBody>
        </p:sp>
      </p:grpSp>
      <p:sp>
        <p:nvSpPr>
          <p:cNvPr id="35" name="Explosion: 8 Points 34"/>
          <p:cNvSpPr/>
          <p:nvPr/>
        </p:nvSpPr>
        <p:spPr>
          <a:xfrm>
            <a:off x="2483458" y="3764436"/>
            <a:ext cx="261942" cy="300308"/>
          </a:xfrm>
          <a:prstGeom prst="irregularSeal1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90476" y="2463636"/>
            <a:ext cx="319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134335" y="3737126"/>
            <a:ext cx="319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974872" y="3228136"/>
            <a:ext cx="319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149747" y="2439779"/>
            <a:ext cx="319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291788" y="3006953"/>
            <a:ext cx="3203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B4 :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+2 -5 +6 -5 	         =  0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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998511" y="3103782"/>
            <a:ext cx="319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070761" y="3752880"/>
            <a:ext cx="319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614429" y="2708478"/>
            <a:ext cx="0" cy="1213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633515" y="2708478"/>
            <a:ext cx="111905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741378" y="2708478"/>
            <a:ext cx="11188" cy="4831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730207" y="3315135"/>
            <a:ext cx="10809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767500" y="3315135"/>
            <a:ext cx="0" cy="5971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2745400" y="3937546"/>
            <a:ext cx="20221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8281983" y="3338727"/>
            <a:ext cx="3203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C1 :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+3 -5 +2 -3+5 -6       =  -4 </a:t>
            </a:r>
            <a:r>
              <a:rPr lang="en-US" dirty="0">
                <a:solidFill>
                  <a:prstClr val="black"/>
                </a:solidFill>
                <a:sym typeface="Wingdings" panose="05000000000000000000" pitchFamily="2" charset="2"/>
              </a:rPr>
              <a:t>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976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2131"/>
            <a:ext cx="10515600" cy="623415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latin typeface="Monotype Corsiva" panose="03010101010201010101" pitchFamily="66" charset="0"/>
              </a:rPr>
              <a:t>Transportation  </a:t>
            </a:r>
            <a:r>
              <a:rPr lang="en-US" sz="2800" dirty="0" err="1">
                <a:latin typeface="Monotype Corsiva" panose="03010101010201010101" pitchFamily="66" charset="0"/>
              </a:rPr>
              <a:t>Prpblem</a:t>
            </a:r>
            <a:r>
              <a:rPr lang="en-US" sz="2800" dirty="0">
                <a:latin typeface="Monotype Corsiva" panose="03010101010201010101" pitchFamily="66" charset="0"/>
              </a:rPr>
              <a:t/>
            </a:r>
            <a:br>
              <a:rPr lang="en-US" sz="2800" dirty="0">
                <a:latin typeface="Monotype Corsiva" panose="03010101010201010101" pitchFamily="66" charset="0"/>
              </a:rPr>
            </a:br>
            <a:endParaRPr lang="en-US" sz="2800" dirty="0">
              <a:latin typeface="Monotype Corsiva" panose="030101010102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019" y="922107"/>
            <a:ext cx="10515600" cy="5743388"/>
          </a:xfrm>
        </p:spPr>
        <p:txBody>
          <a:bodyPr>
            <a:normAutofit/>
          </a:bodyPr>
          <a:lstStyle/>
          <a:p>
            <a:r>
              <a:rPr lang="th-TH" b="1" dirty="0">
                <a:solidFill>
                  <a:srgbClr val="FF0000"/>
                </a:solidFill>
              </a:rPr>
              <a:t>ตัวอย่างผลลัพธ์ จาก </a:t>
            </a:r>
            <a:r>
              <a:rPr lang="en-US" b="1" dirty="0">
                <a:solidFill>
                  <a:srgbClr val="0000CC"/>
                </a:solidFill>
              </a:rPr>
              <a:t>Northwest Corner Method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167" y="-74142"/>
            <a:ext cx="1487905" cy="6621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7838" y="526227"/>
            <a:ext cx="1073596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27987" y="1577237"/>
            <a:ext cx="7021158" cy="3927089"/>
            <a:chOff x="728019" y="1577237"/>
            <a:chExt cx="7021158" cy="3927089"/>
          </a:xfrm>
        </p:grpSpPr>
        <p:pic>
          <p:nvPicPr>
            <p:cNvPr id="6" name="Content Placeholder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8019" y="1577237"/>
              <a:ext cx="7021158" cy="392708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455817" y="2377006"/>
              <a:ext cx="6792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300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74868" y="2377006"/>
              <a:ext cx="6792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200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74868" y="3021941"/>
              <a:ext cx="6792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450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89803" y="3021941"/>
              <a:ext cx="6792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350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89802" y="3681441"/>
              <a:ext cx="6792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56365" y="3681440"/>
              <a:ext cx="6792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450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91198" y="4333462"/>
              <a:ext cx="6792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100</a:t>
              </a:r>
            </a:p>
          </p:txBody>
        </p:sp>
      </p:grpSp>
      <p:sp>
        <p:nvSpPr>
          <p:cNvPr id="15" name="Explosion: 8 Points 14"/>
          <p:cNvSpPr/>
          <p:nvPr/>
        </p:nvSpPr>
        <p:spPr>
          <a:xfrm>
            <a:off x="2390586" y="3157641"/>
            <a:ext cx="227193" cy="261614"/>
          </a:xfrm>
          <a:prstGeom prst="irregularSeal1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72463" y="1577237"/>
            <a:ext cx="2443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เริ่มช่องแรก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749177" y="1271588"/>
            <a:ext cx="38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นำต้นทุนค่าใช้จ่ายต่อหน่วยมาพิจารณา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272463" y="2031159"/>
            <a:ext cx="3203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A3 :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+6 -2 +3 -5 	         =  2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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72463" y="2329065"/>
            <a:ext cx="3203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A4 :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+4 -2 +3 -5+6 -5       =  1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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69289" y="237700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101601" y="2467564"/>
            <a:ext cx="279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179209" y="303604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898944" y="3123433"/>
            <a:ext cx="279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390586" y="2698396"/>
            <a:ext cx="0" cy="5543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44" idx="3"/>
          </p:cNvCxnSpPr>
          <p:nvPr/>
        </p:nvCxnSpPr>
        <p:spPr>
          <a:xfrm flipV="1">
            <a:off x="2380845" y="2698396"/>
            <a:ext cx="133362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741378" y="2708478"/>
            <a:ext cx="3123" cy="5442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2693086" y="3252773"/>
            <a:ext cx="9942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8281983" y="2640767"/>
            <a:ext cx="3203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B1 :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+4 -5 +2 -3 	         = -2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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566083" y="1586757"/>
            <a:ext cx="7021158" cy="3927089"/>
            <a:chOff x="728019" y="1577237"/>
            <a:chExt cx="7021158" cy="3927089"/>
          </a:xfrm>
        </p:grpSpPr>
        <p:pic>
          <p:nvPicPr>
            <p:cNvPr id="51" name="Content Placeholder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8019" y="1577237"/>
              <a:ext cx="7021158" cy="3927089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2455817" y="2377006"/>
              <a:ext cx="6792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300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74868" y="2377006"/>
              <a:ext cx="6792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200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574868" y="3021941"/>
              <a:ext cx="6792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450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589803" y="3021941"/>
              <a:ext cx="6792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350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589802" y="3681441"/>
              <a:ext cx="6792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150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756365" y="3681440"/>
              <a:ext cx="6792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450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791198" y="4333462"/>
              <a:ext cx="6792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100</a:t>
              </a:r>
            </a:p>
          </p:txBody>
        </p:sp>
      </p:grpSp>
      <p:sp>
        <p:nvSpPr>
          <p:cNvPr id="35" name="Explosion: 8 Points 34"/>
          <p:cNvSpPr/>
          <p:nvPr/>
        </p:nvSpPr>
        <p:spPr>
          <a:xfrm>
            <a:off x="3496890" y="3737126"/>
            <a:ext cx="261942" cy="300308"/>
          </a:xfrm>
          <a:prstGeom prst="irregularSeal1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214172" y="3737126"/>
            <a:ext cx="319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285945" y="3125618"/>
            <a:ext cx="319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291788" y="3006953"/>
            <a:ext cx="3203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B4 :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+2 -5 +6 -5 	         =  0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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998511" y="3103782"/>
            <a:ext cx="319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070761" y="3752880"/>
            <a:ext cx="319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281983" y="3338727"/>
            <a:ext cx="3203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C1 :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+3 -5 +2 -3+5 -6       =  -4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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3605037" y="3419255"/>
            <a:ext cx="0" cy="4930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0" idx="3"/>
          </p:cNvCxnSpPr>
          <p:nvPr/>
        </p:nvCxnSpPr>
        <p:spPr>
          <a:xfrm>
            <a:off x="3605037" y="3310284"/>
            <a:ext cx="13934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767500" y="3310284"/>
            <a:ext cx="0" cy="601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3781167" y="3937546"/>
            <a:ext cx="9863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8329884" y="3673714"/>
            <a:ext cx="3203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C2: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+4 -3 +5 -6 	         =  0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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Explosion: 8 Points 38"/>
          <p:cNvSpPr/>
          <p:nvPr/>
        </p:nvSpPr>
        <p:spPr>
          <a:xfrm>
            <a:off x="7970590" y="3318655"/>
            <a:ext cx="346737" cy="427035"/>
          </a:xfrm>
          <a:prstGeom prst="irregularSeal1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8272463" y="4573814"/>
            <a:ext cx="3371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/>
              <a:t>นำ</a:t>
            </a:r>
            <a:r>
              <a:rPr lang="en-US" sz="2000" dirty="0"/>
              <a:t> C1</a:t>
            </a:r>
            <a:r>
              <a:rPr lang="th-TH" sz="2000" dirty="0"/>
              <a:t> มาปรับปรุง เพราะค่าต่ำสุด และดูจำนวนสินค้าในเส้นทาง</a:t>
            </a:r>
            <a:r>
              <a:rPr lang="en-US" sz="2000" dirty="0"/>
              <a:t>C1</a:t>
            </a:r>
            <a:r>
              <a:rPr lang="th-TH" sz="2000" dirty="0"/>
              <a:t> มีจำนวนน้อยสุด นั่นคือ </a:t>
            </a:r>
            <a:r>
              <a:rPr lang="en-US" sz="2000" dirty="0"/>
              <a:t>150</a:t>
            </a:r>
            <a:r>
              <a:rPr lang="th-TH" sz="2000" dirty="0"/>
              <a:t> นำไป </a:t>
            </a:r>
            <a:r>
              <a:rPr lang="en-US" sz="2000" dirty="0"/>
              <a:t>+,-</a:t>
            </a:r>
            <a:r>
              <a:rPr lang="th-TH" sz="2000"/>
              <a:t> ตามเส้นทางที่ลากผ่านของ</a:t>
            </a:r>
            <a:r>
              <a:rPr lang="en-US" sz="2000"/>
              <a:t> C1</a:t>
            </a:r>
            <a:endParaRPr lang="en-US" sz="2000" dirty="0"/>
          </a:p>
        </p:txBody>
      </p:sp>
      <p:grpSp>
        <p:nvGrpSpPr>
          <p:cNvPr id="64" name="Group 63"/>
          <p:cNvGrpSpPr/>
          <p:nvPr/>
        </p:nvGrpSpPr>
        <p:grpSpPr>
          <a:xfrm>
            <a:off x="561316" y="1581989"/>
            <a:ext cx="7021158" cy="3927089"/>
            <a:chOff x="728019" y="1577237"/>
            <a:chExt cx="7021158" cy="3927089"/>
          </a:xfrm>
        </p:grpSpPr>
        <p:pic>
          <p:nvPicPr>
            <p:cNvPr id="68" name="Content Placeholder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8019" y="1577237"/>
              <a:ext cx="7021158" cy="3927089"/>
            </a:xfrm>
            <a:prstGeom prst="rect">
              <a:avLst/>
            </a:prstGeom>
          </p:spPr>
        </p:pic>
        <p:sp>
          <p:nvSpPr>
            <p:cNvPr id="69" name="TextBox 68"/>
            <p:cNvSpPr txBox="1"/>
            <p:nvPr/>
          </p:nvSpPr>
          <p:spPr>
            <a:xfrm>
              <a:off x="2455817" y="2377006"/>
              <a:ext cx="6792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300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574868" y="2377006"/>
              <a:ext cx="6792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200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574868" y="3021941"/>
              <a:ext cx="6792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450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589803" y="3021941"/>
              <a:ext cx="6792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350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589802" y="3681441"/>
              <a:ext cx="6792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150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756365" y="3681440"/>
              <a:ext cx="6792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450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791198" y="4333462"/>
              <a:ext cx="6792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100</a:t>
              </a: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2170095" y="3694251"/>
            <a:ext cx="328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094408" y="2408566"/>
            <a:ext cx="328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196911" y="2438307"/>
            <a:ext cx="328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192497" y="3036043"/>
            <a:ext cx="328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239720" y="3081503"/>
            <a:ext cx="328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291773" y="3737126"/>
            <a:ext cx="328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2517763" y="2777898"/>
            <a:ext cx="0" cy="1080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2517763" y="2777898"/>
            <a:ext cx="11100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3605037" y="2777898"/>
            <a:ext cx="0" cy="4428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3627861" y="3252773"/>
            <a:ext cx="11348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4729404" y="3262293"/>
            <a:ext cx="0" cy="5960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H="1" flipV="1">
            <a:off x="2517763" y="3858380"/>
            <a:ext cx="2211641" cy="28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4361088" y="3748635"/>
            <a:ext cx="878922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150-150=0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2112564" y="2543802"/>
            <a:ext cx="1074542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300-150=150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3267717" y="2510961"/>
            <a:ext cx="1074542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200+150=350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3205804" y="3177411"/>
            <a:ext cx="1074542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450-150=300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4303238" y="3158702"/>
            <a:ext cx="1074542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350+150=500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2122369" y="3852101"/>
            <a:ext cx="1074542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0+150=150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7749177" y="5900317"/>
            <a:ext cx="4179349" cy="400110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none" rtlCol="0">
            <a:spAutoFit/>
          </a:bodyPr>
          <a:lstStyle/>
          <a:p>
            <a:r>
              <a:rPr lang="th-TH" sz="2000"/>
              <a:t>นำข้อมูลที่ได้ไปปรับปรุงตัวเลขใหม่ เฉพาะ</a:t>
            </a:r>
            <a:r>
              <a:rPr lang="en-US" sz="2000"/>
              <a:t> C1</a:t>
            </a:r>
            <a:r>
              <a:rPr lang="th-TH" sz="2000"/>
              <a:t>ที่เปลี่ยนไป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1226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  <p:bldP spid="77" grpId="0"/>
      <p:bldP spid="78" grpId="0"/>
      <p:bldP spid="80" grpId="0"/>
      <p:bldP spid="81" grpId="0"/>
      <p:bldP spid="82" grpId="0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2131"/>
            <a:ext cx="10515600" cy="623415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latin typeface="Monotype Corsiva" panose="03010101010201010101" pitchFamily="66" charset="0"/>
              </a:rPr>
              <a:t>Transportation  </a:t>
            </a:r>
            <a:r>
              <a:rPr lang="en-US" sz="2800" dirty="0" err="1">
                <a:latin typeface="Monotype Corsiva" panose="03010101010201010101" pitchFamily="66" charset="0"/>
              </a:rPr>
              <a:t>Prpblem</a:t>
            </a:r>
            <a:r>
              <a:rPr lang="en-US" sz="2800" dirty="0">
                <a:latin typeface="Monotype Corsiva" panose="03010101010201010101" pitchFamily="66" charset="0"/>
              </a:rPr>
              <a:t/>
            </a:r>
            <a:br>
              <a:rPr lang="en-US" sz="2800" dirty="0">
                <a:latin typeface="Monotype Corsiva" panose="03010101010201010101" pitchFamily="66" charset="0"/>
              </a:rPr>
            </a:br>
            <a:endParaRPr lang="en-US" sz="2800" dirty="0">
              <a:latin typeface="Monotype Corsiva" panose="030101010102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019" y="1103358"/>
            <a:ext cx="10515600" cy="4351338"/>
          </a:xfrm>
        </p:spPr>
        <p:txBody>
          <a:bodyPr>
            <a:normAutofit/>
          </a:bodyPr>
          <a:lstStyle/>
          <a:p>
            <a:r>
              <a:rPr lang="th-TH" sz="2400" dirty="0">
                <a:latin typeface="TH Kodchasal" panose="02000506000000020004" pitchFamily="2" charset="-34"/>
              </a:rPr>
              <a:t>เป็นปัญหาที่เกี่ยวกับการจัดสรรสินค้า จากแหล่งต้นทาง (</a:t>
            </a:r>
            <a:r>
              <a:rPr lang="en-US" sz="2400" dirty="0">
                <a:latin typeface="TH Kodchasal" panose="02000506000000020004" pitchFamily="2" charset="-34"/>
              </a:rPr>
              <a:t>Source</a:t>
            </a:r>
            <a:r>
              <a:rPr lang="th-TH" sz="2400" dirty="0">
                <a:latin typeface="TH Kodchasal" panose="02000506000000020004" pitchFamily="2" charset="-34"/>
              </a:rPr>
              <a:t>)ได้แก่ โรงงาน  โกดัง คลังสินค้า เป็นต้น) ไปยังแหล่งปลายทาง (</a:t>
            </a:r>
            <a:r>
              <a:rPr lang="en-US" sz="2400" dirty="0">
                <a:latin typeface="TH Kodchasal" panose="02000506000000020004" pitchFamily="2" charset="-34"/>
              </a:rPr>
              <a:t> Destination</a:t>
            </a:r>
            <a:r>
              <a:rPr lang="th-TH" sz="2400" dirty="0">
                <a:latin typeface="TH Kodchasal" panose="02000506000000020004" pitchFamily="2" charset="-34"/>
              </a:rPr>
              <a:t>)</a:t>
            </a:r>
            <a:r>
              <a:rPr lang="en-US" sz="2400" dirty="0">
                <a:latin typeface="TH Kodchasal" panose="02000506000000020004" pitchFamily="2" charset="-34"/>
              </a:rPr>
              <a:t> </a:t>
            </a:r>
            <a:r>
              <a:rPr lang="th-TH" sz="2400" dirty="0">
                <a:latin typeface="TH Kodchasal" panose="02000506000000020004" pitchFamily="2" charset="-34"/>
              </a:rPr>
              <a:t> ได้แก่ ร้านค้า  ลูกค้า  โดยเสียค่าใช้จ่ายขนส่งรวมต่ำที่สุด</a:t>
            </a:r>
            <a:endParaRPr lang="en-US" sz="2400" dirty="0">
              <a:latin typeface="TH Kodchasal" panose="02000506000000020004" pitchFamily="2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167" y="-74142"/>
            <a:ext cx="1487905" cy="6621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7838" y="526227"/>
            <a:ext cx="1073596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65175" y="19611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th-TH" sz="3600" b="1" dirty="0"/>
              <a:t>รูปแบบปัญหาการขนส่ง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th-TH" dirty="0"/>
              <a:t>	ประกอบด้วย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th-TH" dirty="0"/>
              <a:t>	</a:t>
            </a:r>
            <a:r>
              <a:rPr lang="en-US" dirty="0"/>
              <a:t>1. </a:t>
            </a:r>
            <a:r>
              <a:rPr lang="th-TH" b="1" dirty="0">
                <a:solidFill>
                  <a:srgbClr val="FF0000"/>
                </a:solidFill>
              </a:rPr>
              <a:t>แหล่งต้นทาง (</a:t>
            </a:r>
            <a:r>
              <a:rPr lang="en-US" b="1" dirty="0">
                <a:solidFill>
                  <a:srgbClr val="FF0000"/>
                </a:solidFill>
              </a:rPr>
              <a:t>Source</a:t>
            </a:r>
            <a:r>
              <a:rPr lang="th-TH" b="1" dirty="0">
                <a:solidFill>
                  <a:srgbClr val="FF0000"/>
                </a:solidFill>
              </a:rPr>
              <a:t>)  </a:t>
            </a:r>
            <a:r>
              <a:rPr lang="th-TH" dirty="0"/>
              <a:t>ใช้สัญลักษณ์  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M</a:t>
            </a:r>
            <a:r>
              <a:rPr lang="th-TH" dirty="0"/>
              <a:t>  แห่ง ( </a:t>
            </a:r>
            <a:r>
              <a:rPr lang="en-US" b="1" dirty="0">
                <a:solidFill>
                  <a:srgbClr val="FF0000"/>
                </a:solidFill>
              </a:rPr>
              <a:t>M</a:t>
            </a:r>
            <a:r>
              <a:rPr lang="en-US" dirty="0"/>
              <a:t> </a:t>
            </a:r>
            <a:r>
              <a:rPr lang="en-US" sz="3200" dirty="0"/>
              <a:t>≥</a:t>
            </a:r>
            <a:r>
              <a:rPr lang="en-US" dirty="0"/>
              <a:t> 2</a:t>
            </a:r>
            <a:r>
              <a:rPr lang="th-TH" dirty="0"/>
              <a:t>)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dirty="0"/>
              <a:t>	2. </a:t>
            </a:r>
            <a:r>
              <a:rPr lang="th-TH" b="1" dirty="0">
                <a:solidFill>
                  <a:srgbClr val="FF0000"/>
                </a:solidFill>
              </a:rPr>
              <a:t>แหล่งปลายทาง (</a:t>
            </a:r>
            <a:r>
              <a:rPr lang="en-US" b="1" dirty="0">
                <a:solidFill>
                  <a:srgbClr val="FF0000"/>
                </a:solidFill>
              </a:rPr>
              <a:t>Destination</a:t>
            </a:r>
            <a:r>
              <a:rPr lang="th-TH" b="1" dirty="0">
                <a:solidFill>
                  <a:srgbClr val="FF0000"/>
                </a:solidFill>
              </a:rPr>
              <a:t>) </a:t>
            </a:r>
            <a:r>
              <a:rPr lang="th-TH" dirty="0"/>
              <a:t>ใช้</a:t>
            </a:r>
            <a:r>
              <a:rPr lang="th-TH" dirty="0" err="1"/>
              <a:t>สัญ</a:t>
            </a:r>
            <a:r>
              <a:rPr lang="th-TH" dirty="0"/>
              <a:t>ลักณ์ </a:t>
            </a:r>
            <a:r>
              <a:rPr lang="en-US" b="1" dirty="0">
                <a:solidFill>
                  <a:srgbClr val="FF0000"/>
                </a:solidFill>
              </a:rPr>
              <a:t>n</a:t>
            </a:r>
            <a:r>
              <a:rPr lang="en-US" dirty="0"/>
              <a:t> </a:t>
            </a:r>
            <a:r>
              <a:rPr lang="th-TH" dirty="0"/>
              <a:t> แห่ง ( </a:t>
            </a:r>
            <a:r>
              <a:rPr lang="en-US" b="1" dirty="0">
                <a:solidFill>
                  <a:srgbClr val="FF0000"/>
                </a:solidFill>
              </a:rPr>
              <a:t>n</a:t>
            </a:r>
            <a:r>
              <a:rPr lang="en-US" dirty="0"/>
              <a:t> </a:t>
            </a:r>
            <a:r>
              <a:rPr lang="en-US" sz="3200" dirty="0"/>
              <a:t>≥</a:t>
            </a:r>
            <a:r>
              <a:rPr lang="en-US" dirty="0"/>
              <a:t> 2</a:t>
            </a:r>
            <a:r>
              <a:rPr lang="th-TH" dirty="0"/>
              <a:t>)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th-TH" dirty="0"/>
              <a:t>	</a:t>
            </a:r>
            <a:r>
              <a:rPr lang="en-US" dirty="0"/>
              <a:t>3. </a:t>
            </a:r>
            <a:r>
              <a:rPr lang="th-TH" b="1" dirty="0">
                <a:solidFill>
                  <a:srgbClr val="FF0000"/>
                </a:solidFill>
              </a:rPr>
              <a:t>ค่าขนส่งต่อหน่วย(</a:t>
            </a:r>
            <a:r>
              <a:rPr lang="en-US" b="1" dirty="0">
                <a:solidFill>
                  <a:srgbClr val="FF0000"/>
                </a:solidFill>
              </a:rPr>
              <a:t> Transportation Cost</a:t>
            </a:r>
            <a:r>
              <a:rPr lang="th-TH" b="1" dirty="0">
                <a:solidFill>
                  <a:srgbClr val="FF0000"/>
                </a:solidFill>
              </a:rPr>
              <a:t>)  </a:t>
            </a:r>
            <a:r>
              <a:rPr lang="th-TH" dirty="0"/>
              <a:t>ใช้สัญลักษณ์ 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C</a:t>
            </a:r>
            <a:r>
              <a:rPr lang="en-US" b="1" baseline="-25000" dirty="0" err="1">
                <a:solidFill>
                  <a:srgbClr val="7030A0"/>
                </a:solidFill>
              </a:rPr>
              <a:t>ij</a:t>
            </a:r>
            <a:endParaRPr lang="th-TH" b="1" baseline="-25000" dirty="0">
              <a:solidFill>
                <a:srgbClr val="7030A0"/>
              </a:solidFill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th-TH" dirty="0">
                <a:solidFill>
                  <a:srgbClr val="7030A0"/>
                </a:solidFill>
              </a:rPr>
              <a:t>	</a:t>
            </a:r>
            <a:r>
              <a:rPr lang="en-US" dirty="0">
                <a:solidFill>
                  <a:srgbClr val="7030A0"/>
                </a:solidFill>
              </a:rPr>
              <a:t>4.</a:t>
            </a:r>
            <a:r>
              <a:rPr lang="th-TH" b="1" dirty="0">
                <a:solidFill>
                  <a:srgbClr val="FF0000"/>
                </a:solidFill>
              </a:rPr>
              <a:t>จำนวนสินค้าที่แหล่งต้นทางที่ </a:t>
            </a:r>
            <a:r>
              <a:rPr lang="en-US" b="1" dirty="0" err="1">
                <a:solidFill>
                  <a:srgbClr val="FF0000"/>
                </a:solidFill>
              </a:rPr>
              <a:t>i</a:t>
            </a:r>
            <a:r>
              <a:rPr lang="th-TH" b="1" dirty="0">
                <a:solidFill>
                  <a:srgbClr val="FF0000"/>
                </a:solidFill>
              </a:rPr>
              <a:t> มีอยู่ (</a:t>
            </a:r>
            <a:r>
              <a:rPr lang="en-US" b="1" dirty="0">
                <a:solidFill>
                  <a:srgbClr val="FF0000"/>
                </a:solidFill>
              </a:rPr>
              <a:t>Supply</a:t>
            </a:r>
            <a:r>
              <a:rPr lang="th-TH" b="1" dirty="0">
                <a:solidFill>
                  <a:srgbClr val="FF0000"/>
                </a:solidFill>
              </a:rPr>
              <a:t>) </a:t>
            </a:r>
            <a:r>
              <a:rPr lang="en-US" dirty="0" err="1"/>
              <a:t>i</a:t>
            </a:r>
            <a:r>
              <a:rPr lang="en-US" dirty="0"/>
              <a:t>=1,2,3,…,m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dirty="0"/>
              <a:t>	5.</a:t>
            </a:r>
            <a:r>
              <a:rPr lang="th-TH" b="1" dirty="0">
                <a:solidFill>
                  <a:srgbClr val="FF0000"/>
                </a:solidFill>
              </a:rPr>
              <a:t>จำนวนสินค้าที่แหล่งปลายทาง ที่</a:t>
            </a:r>
            <a:r>
              <a:rPr lang="en-US" b="1" dirty="0">
                <a:solidFill>
                  <a:srgbClr val="FF0000"/>
                </a:solidFill>
              </a:rPr>
              <a:t> j</a:t>
            </a:r>
            <a:r>
              <a:rPr lang="th-TH" b="1" dirty="0">
                <a:solidFill>
                  <a:srgbClr val="FF0000"/>
                </a:solidFill>
              </a:rPr>
              <a:t> สั่งซื้อหรือต้องการ  </a:t>
            </a:r>
            <a:r>
              <a:rPr lang="en-US" dirty="0"/>
              <a:t>j=1,2,3,…,n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dirty="0"/>
              <a:t>	- </a:t>
            </a:r>
            <a:r>
              <a:rPr lang="th-TH" dirty="0"/>
              <a:t>กำหนดให้ </a:t>
            </a:r>
            <a:r>
              <a:rPr lang="en-US" b="1" dirty="0" err="1">
                <a:solidFill>
                  <a:srgbClr val="FF0000"/>
                </a:solidFill>
              </a:rPr>
              <a:t>X</a:t>
            </a:r>
            <a:r>
              <a:rPr lang="en-US" b="1" baseline="-25000" dirty="0" err="1">
                <a:solidFill>
                  <a:srgbClr val="FF0000"/>
                </a:solidFill>
              </a:rPr>
              <a:t>ij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=</a:t>
            </a:r>
            <a:r>
              <a:rPr lang="th-TH" dirty="0"/>
              <a:t> จำนวนสินค้าที่ส่งจากต้นทางที่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th-TH" dirty="0"/>
              <a:t> ไปปลายทางที่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j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dirty="0"/>
              <a:t>	-  </a:t>
            </a:r>
            <a:r>
              <a:rPr lang="en-US" b="1" dirty="0">
                <a:solidFill>
                  <a:srgbClr val="FF0000"/>
                </a:solidFill>
              </a:rPr>
              <a:t>Z</a:t>
            </a:r>
            <a:r>
              <a:rPr lang="en-US" dirty="0"/>
              <a:t> = </a:t>
            </a:r>
            <a:r>
              <a:rPr lang="th-TH" dirty="0"/>
              <a:t>ค่าขนส่งรวม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337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2131"/>
            <a:ext cx="10515600" cy="623415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latin typeface="Monotype Corsiva" panose="03010101010201010101" pitchFamily="66" charset="0"/>
              </a:rPr>
              <a:t>Transportation  </a:t>
            </a:r>
            <a:r>
              <a:rPr lang="en-US" sz="2800" dirty="0" err="1">
                <a:latin typeface="Monotype Corsiva" panose="03010101010201010101" pitchFamily="66" charset="0"/>
              </a:rPr>
              <a:t>Prpblem</a:t>
            </a:r>
            <a:r>
              <a:rPr lang="en-US" sz="2800" dirty="0">
                <a:latin typeface="Monotype Corsiva" panose="03010101010201010101" pitchFamily="66" charset="0"/>
              </a:rPr>
              <a:t/>
            </a:r>
            <a:br>
              <a:rPr lang="en-US" sz="2800" dirty="0">
                <a:latin typeface="Monotype Corsiva" panose="03010101010201010101" pitchFamily="66" charset="0"/>
              </a:rPr>
            </a:br>
            <a:endParaRPr lang="en-US" sz="2800" dirty="0">
              <a:latin typeface="Monotype Corsiva" panose="030101010102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019" y="922107"/>
            <a:ext cx="10515600" cy="5743388"/>
          </a:xfrm>
        </p:spPr>
        <p:txBody>
          <a:bodyPr>
            <a:normAutofit/>
          </a:bodyPr>
          <a:lstStyle/>
          <a:p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167" y="-74142"/>
            <a:ext cx="1487905" cy="6621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7838" y="526227"/>
            <a:ext cx="1073596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17838" y="854285"/>
            <a:ext cx="7021158" cy="3927089"/>
            <a:chOff x="728019" y="1577237"/>
            <a:chExt cx="7021158" cy="3927089"/>
          </a:xfrm>
        </p:grpSpPr>
        <p:pic>
          <p:nvPicPr>
            <p:cNvPr id="8" name="Content Placeholder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8019" y="1577237"/>
              <a:ext cx="7021158" cy="392708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455817" y="2377006"/>
              <a:ext cx="6792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300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74868" y="2377006"/>
              <a:ext cx="6792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200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74868" y="3021941"/>
              <a:ext cx="6792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450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89803" y="3021941"/>
              <a:ext cx="6792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350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589802" y="3681441"/>
              <a:ext cx="6792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7C80"/>
                  </a:solidFill>
                </a:rPr>
                <a:t>150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56365" y="3681440"/>
              <a:ext cx="6792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450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91198" y="4333462"/>
              <a:ext cx="6792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100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331347" y="1654054"/>
            <a:ext cx="679269" cy="46166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/>
              <a:t>150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64686" y="1654054"/>
            <a:ext cx="679269" cy="46166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/>
              <a:t>350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49070" y="2302583"/>
            <a:ext cx="679269" cy="46166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/>
              <a:t>300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92580" y="2298989"/>
            <a:ext cx="679269" cy="46166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/>
              <a:t>500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79620" y="2958195"/>
            <a:ext cx="679269" cy="46166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  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45636" y="2947366"/>
            <a:ext cx="679269" cy="46166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/>
              <a:t>150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974662" y="1575714"/>
            <a:ext cx="372570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>
                <a:solidFill>
                  <a:srgbClr val="0000CC"/>
                </a:solidFill>
              </a:rPr>
              <a:t>จัดตารางใหม่ แล้ว คำนวณค่าใช่จ่าย</a:t>
            </a:r>
          </a:p>
          <a:p>
            <a:r>
              <a:rPr lang="th-TH" sz="2800" dirty="0">
                <a:solidFill>
                  <a:srgbClr val="0000CC"/>
                </a:solidFill>
              </a:rPr>
              <a:t>ในการขนส่งใหม่</a:t>
            </a:r>
            <a:r>
              <a:rPr lang="th-TH" sz="2800">
                <a:solidFill>
                  <a:srgbClr val="0000CC"/>
                </a:solidFill>
              </a:rPr>
              <a:t>อีกครั้ง ว่าจะลด</a:t>
            </a:r>
          </a:p>
          <a:p>
            <a:r>
              <a:rPr lang="th-TH" sz="2800" dirty="0">
                <a:solidFill>
                  <a:srgbClr val="0000CC"/>
                </a:solidFill>
              </a:rPr>
              <a:t>ลงเท่าไหร่</a:t>
            </a:r>
            <a:endParaRPr lang="en-US" sz="2800">
              <a:solidFill>
                <a:srgbClr val="0000CC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74662" y="3067270"/>
            <a:ext cx="30997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150x5 + 350x2 + 300x3 + 500x5 + 150x3 + 0x6 + 450x5+ 100x0 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= </a:t>
            </a:r>
            <a:r>
              <a:rPr lang="th-TH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7550 </a:t>
            </a:r>
            <a:endParaRPr lang="th-TH" sz="2800" b="1" dirty="0">
              <a:solidFill>
                <a:srgbClr val="FF0000"/>
              </a:solidFill>
            </a:endParaRPr>
          </a:p>
          <a:p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th-TH" sz="2000" b="1" dirty="0">
                <a:solidFill>
                  <a:srgbClr val="FF0000"/>
                </a:solidFill>
              </a:rPr>
              <a:t>(</a:t>
            </a:r>
            <a:r>
              <a:rPr lang="en-US" sz="2000" b="1" dirty="0"/>
              <a:t>8,150 – 7550= </a:t>
            </a:r>
            <a:r>
              <a:rPr lang="en-US" sz="2000" b="1"/>
              <a:t>600 </a:t>
            </a:r>
            <a:r>
              <a:rPr lang="th-TH" sz="2800" b="1"/>
              <a:t>บาท)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22137" y="5464446"/>
            <a:ext cx="8715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rgbClr val="FF0000"/>
                </a:solidFill>
              </a:rPr>
              <a:t>ขั้นตอนต่อไป ตรวจสอบอีกรอบ เหมือนเดิม หาจุดช่องว่าง  หาไปเรื่อยจนกว่า ค่าไม่ติดลบ นั่นคือคำตอบที่ต่ำที่สุด ของ การจัดสรร กรณีดังกล่าว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5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2131"/>
            <a:ext cx="10515600" cy="623415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latin typeface="Monotype Corsiva" panose="03010101010201010101" pitchFamily="66" charset="0"/>
              </a:rPr>
              <a:t>Transportation  </a:t>
            </a:r>
            <a:r>
              <a:rPr lang="en-US" sz="2800" dirty="0" err="1">
                <a:latin typeface="Monotype Corsiva" panose="03010101010201010101" pitchFamily="66" charset="0"/>
              </a:rPr>
              <a:t>Prpblem</a:t>
            </a:r>
            <a:r>
              <a:rPr lang="en-US" sz="2800" dirty="0">
                <a:latin typeface="Monotype Corsiva" panose="03010101010201010101" pitchFamily="66" charset="0"/>
              </a:rPr>
              <a:t/>
            </a:r>
            <a:br>
              <a:rPr lang="en-US" sz="2800" dirty="0">
                <a:latin typeface="Monotype Corsiva" panose="03010101010201010101" pitchFamily="66" charset="0"/>
              </a:rPr>
            </a:br>
            <a:endParaRPr lang="en-US" sz="2800" dirty="0">
              <a:latin typeface="Monotype Corsiva" panose="030101010102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019" y="922107"/>
            <a:ext cx="10515600" cy="5743388"/>
          </a:xfrm>
        </p:spPr>
        <p:txBody>
          <a:bodyPr>
            <a:normAutofit/>
          </a:bodyPr>
          <a:lstStyle/>
          <a:p>
            <a:r>
              <a:rPr lang="th-TH" b="1" dirty="0">
                <a:solidFill>
                  <a:srgbClr val="0000CC"/>
                </a:solidFill>
              </a:rPr>
              <a:t>วิธีตรวจสอบอีกวิธีหนึ่ง นั่นคือ </a:t>
            </a:r>
            <a:r>
              <a:rPr lang="en-US" b="1" dirty="0">
                <a:solidFill>
                  <a:srgbClr val="0000CC"/>
                </a:solidFill>
              </a:rPr>
              <a:t> MODI  </a:t>
            </a:r>
            <a:r>
              <a:rPr lang="th-TH" b="1" dirty="0">
                <a:solidFill>
                  <a:srgbClr val="0000CC"/>
                </a:solidFill>
              </a:rPr>
              <a:t>(</a:t>
            </a:r>
            <a:r>
              <a:rPr lang="en-US" b="1" dirty="0">
                <a:solidFill>
                  <a:srgbClr val="0000CC"/>
                </a:solidFill>
              </a:rPr>
              <a:t> Modified Distribution Method</a:t>
            </a:r>
            <a:r>
              <a:rPr lang="th-TH" b="1" dirty="0">
                <a:solidFill>
                  <a:srgbClr val="0000CC"/>
                </a:solidFill>
              </a:rPr>
              <a:t>)</a:t>
            </a:r>
            <a:endParaRPr lang="en-US" b="1" dirty="0">
              <a:solidFill>
                <a:srgbClr val="0000CC"/>
              </a:solidFill>
            </a:endParaRPr>
          </a:p>
          <a:p>
            <a:pPr lvl="2"/>
            <a:r>
              <a:rPr lang="th-TH" sz="2400" dirty="0">
                <a:solidFill>
                  <a:srgbClr val="FF0000"/>
                </a:solidFill>
              </a:rPr>
              <a:t>วิธีนี้จะประหยัดเวลาในการแก้ปัญหากว่า วิธี</a:t>
            </a:r>
            <a:r>
              <a:rPr lang="en-US" sz="2400" dirty="0">
                <a:solidFill>
                  <a:srgbClr val="FF0000"/>
                </a:solidFill>
              </a:rPr>
              <a:t> Stepping Stone</a:t>
            </a:r>
            <a:endParaRPr lang="th-TH" sz="2400" dirty="0">
              <a:solidFill>
                <a:srgbClr val="FF0000"/>
              </a:solidFill>
            </a:endParaRPr>
          </a:p>
          <a:p>
            <a:pPr marL="914400" lvl="2" indent="0">
              <a:buNone/>
            </a:pPr>
            <a:r>
              <a:rPr lang="th-TH" sz="3200" b="1" dirty="0">
                <a:solidFill>
                  <a:srgbClr val="0000CC"/>
                </a:solidFill>
              </a:rPr>
              <a:t>หลักการ</a:t>
            </a:r>
          </a:p>
          <a:p>
            <a:pPr marL="914400" lvl="2" indent="0">
              <a:buNone/>
            </a:pPr>
            <a:r>
              <a:rPr lang="th-TH" sz="2400" dirty="0">
                <a:solidFill>
                  <a:srgbClr val="0000CC"/>
                </a:solidFill>
              </a:rPr>
              <a:t>	-  เราจะต้องคำนวณค่าตัวเลขประจำแถวแนวนอนและแถวแนวตั้ง</a:t>
            </a:r>
          </a:p>
          <a:p>
            <a:pPr marL="914400" lvl="2" indent="0">
              <a:buNone/>
            </a:pPr>
            <a:r>
              <a:rPr lang="th-TH" sz="2400" dirty="0">
                <a:solidFill>
                  <a:srgbClr val="0000CC"/>
                </a:solidFill>
              </a:rPr>
              <a:t>		-  </a:t>
            </a:r>
            <a:r>
              <a:rPr lang="th-TH" sz="2400" b="1" dirty="0">
                <a:solidFill>
                  <a:srgbClr val="FF6600"/>
                </a:solidFill>
              </a:rPr>
              <a:t>แนวนอน</a:t>
            </a:r>
            <a:r>
              <a:rPr lang="th-TH" sz="2400" dirty="0">
                <a:solidFill>
                  <a:srgbClr val="0000CC"/>
                </a:solidFill>
              </a:rPr>
              <a:t> จะกำหนดเป็น  </a:t>
            </a:r>
            <a:r>
              <a:rPr lang="en-US" sz="2400" dirty="0">
                <a:solidFill>
                  <a:srgbClr val="0000CC"/>
                </a:solidFill>
              </a:rPr>
              <a:t>R</a:t>
            </a:r>
            <a:r>
              <a:rPr lang="en-US" sz="2400" baseline="-25000" dirty="0">
                <a:solidFill>
                  <a:srgbClr val="0000CC"/>
                </a:solidFill>
              </a:rPr>
              <a:t>1</a:t>
            </a:r>
            <a:r>
              <a:rPr lang="en-US" sz="2400" dirty="0">
                <a:solidFill>
                  <a:srgbClr val="0000CC"/>
                </a:solidFill>
              </a:rPr>
              <a:t>  R</a:t>
            </a:r>
            <a:r>
              <a:rPr lang="en-US" sz="2400" baseline="-25000" dirty="0">
                <a:solidFill>
                  <a:srgbClr val="0000CC"/>
                </a:solidFill>
              </a:rPr>
              <a:t>2</a:t>
            </a:r>
            <a:r>
              <a:rPr lang="en-US" sz="2400" dirty="0">
                <a:solidFill>
                  <a:srgbClr val="0000CC"/>
                </a:solidFill>
              </a:rPr>
              <a:t>  R</a:t>
            </a:r>
            <a:r>
              <a:rPr lang="en-US" sz="2400" baseline="-25000" dirty="0">
                <a:solidFill>
                  <a:srgbClr val="0000CC"/>
                </a:solidFill>
              </a:rPr>
              <a:t>3</a:t>
            </a:r>
            <a:r>
              <a:rPr lang="en-US" sz="2400" dirty="0">
                <a:solidFill>
                  <a:srgbClr val="0000CC"/>
                </a:solidFill>
              </a:rPr>
              <a:t> … R</a:t>
            </a:r>
            <a:r>
              <a:rPr lang="en-US" sz="2400" baseline="-25000" dirty="0">
                <a:solidFill>
                  <a:srgbClr val="0000CC"/>
                </a:solidFill>
              </a:rPr>
              <a:t>n</a:t>
            </a:r>
            <a:r>
              <a:rPr lang="en-US" sz="2400" dirty="0">
                <a:solidFill>
                  <a:srgbClr val="0000CC"/>
                </a:solidFill>
              </a:rPr>
              <a:t> ;  </a:t>
            </a:r>
            <a:r>
              <a:rPr lang="en-US" sz="2400" dirty="0" err="1">
                <a:solidFill>
                  <a:srgbClr val="0000CC"/>
                </a:solidFill>
              </a:rPr>
              <a:t>R</a:t>
            </a:r>
            <a:r>
              <a:rPr lang="en-US" sz="2400" baseline="-25000" dirty="0" err="1">
                <a:solidFill>
                  <a:srgbClr val="0000CC"/>
                </a:solidFill>
              </a:rPr>
              <a:t>j</a:t>
            </a:r>
            <a:r>
              <a:rPr lang="en-US" sz="2400" dirty="0">
                <a:solidFill>
                  <a:srgbClr val="0000CC"/>
                </a:solidFill>
              </a:rPr>
              <a:t> :</a:t>
            </a:r>
            <a:r>
              <a:rPr lang="th-TH" sz="2400" dirty="0">
                <a:solidFill>
                  <a:srgbClr val="0000CC"/>
                </a:solidFill>
              </a:rPr>
              <a:t>ค่าประจำแถวแนวนอน</a:t>
            </a:r>
          </a:p>
          <a:p>
            <a:pPr marL="914400" lvl="2" indent="0">
              <a:buNone/>
            </a:pPr>
            <a:r>
              <a:rPr lang="th-TH" sz="2400" dirty="0">
                <a:solidFill>
                  <a:srgbClr val="0000CC"/>
                </a:solidFill>
              </a:rPr>
              <a:t>		-  </a:t>
            </a:r>
            <a:r>
              <a:rPr lang="th-TH" sz="2400" b="1" dirty="0">
                <a:solidFill>
                  <a:srgbClr val="FF6600"/>
                </a:solidFill>
              </a:rPr>
              <a:t>แนวตั้ง </a:t>
            </a:r>
            <a:r>
              <a:rPr lang="th-TH" sz="2400" dirty="0">
                <a:solidFill>
                  <a:srgbClr val="0000CC"/>
                </a:solidFill>
              </a:rPr>
              <a:t>  จะกำหนดเป็น  </a:t>
            </a:r>
            <a:r>
              <a:rPr lang="en-US" sz="2400" dirty="0">
                <a:solidFill>
                  <a:srgbClr val="0000CC"/>
                </a:solidFill>
              </a:rPr>
              <a:t>K</a:t>
            </a:r>
            <a:r>
              <a:rPr lang="en-US" sz="2400" baseline="-25000" dirty="0">
                <a:solidFill>
                  <a:srgbClr val="0000CC"/>
                </a:solidFill>
              </a:rPr>
              <a:t>1</a:t>
            </a:r>
            <a:r>
              <a:rPr lang="th-TH" sz="2400" dirty="0">
                <a:solidFill>
                  <a:srgbClr val="0000CC"/>
                </a:solidFill>
              </a:rPr>
              <a:t>  </a:t>
            </a:r>
            <a:r>
              <a:rPr lang="en-US" sz="2400" dirty="0">
                <a:solidFill>
                  <a:srgbClr val="0000CC"/>
                </a:solidFill>
              </a:rPr>
              <a:t> K</a:t>
            </a:r>
            <a:r>
              <a:rPr lang="en-US" sz="2400" baseline="-25000" dirty="0">
                <a:solidFill>
                  <a:srgbClr val="0000CC"/>
                </a:solidFill>
              </a:rPr>
              <a:t>2</a:t>
            </a:r>
            <a:r>
              <a:rPr lang="th-TH" sz="2400">
                <a:solidFill>
                  <a:srgbClr val="0000CC"/>
                </a:solidFill>
              </a:rPr>
              <a:t>  </a:t>
            </a:r>
            <a:r>
              <a:rPr lang="en-US" sz="2400">
                <a:solidFill>
                  <a:srgbClr val="0000CC"/>
                </a:solidFill>
              </a:rPr>
              <a:t> </a:t>
            </a:r>
            <a:r>
              <a:rPr lang="en-US" sz="2400" dirty="0">
                <a:solidFill>
                  <a:srgbClr val="0000CC"/>
                </a:solidFill>
              </a:rPr>
              <a:t>K</a:t>
            </a:r>
            <a:r>
              <a:rPr lang="en-US" sz="2400" baseline="-25000" dirty="0">
                <a:solidFill>
                  <a:srgbClr val="0000CC"/>
                </a:solidFill>
              </a:rPr>
              <a:t>3</a:t>
            </a:r>
            <a:r>
              <a:rPr lang="en-US" sz="2400" dirty="0">
                <a:solidFill>
                  <a:srgbClr val="0000CC"/>
                </a:solidFill>
              </a:rPr>
              <a:t> … </a:t>
            </a:r>
            <a:r>
              <a:rPr lang="en-US" sz="2400" dirty="0" err="1">
                <a:solidFill>
                  <a:srgbClr val="0000CC"/>
                </a:solidFill>
              </a:rPr>
              <a:t>K</a:t>
            </a:r>
            <a:r>
              <a:rPr lang="en-US" sz="2400" baseline="-25000" dirty="0" err="1">
                <a:solidFill>
                  <a:srgbClr val="0000CC"/>
                </a:solidFill>
              </a:rPr>
              <a:t>n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>
                <a:solidFill>
                  <a:srgbClr val="0000CC"/>
                </a:solidFill>
              </a:rPr>
              <a:t>;  K</a:t>
            </a:r>
            <a:r>
              <a:rPr lang="en-US" sz="2400" baseline="-25000">
                <a:solidFill>
                  <a:srgbClr val="0000CC"/>
                </a:solidFill>
              </a:rPr>
              <a:t>i</a:t>
            </a:r>
            <a:r>
              <a:rPr lang="en-US" sz="2400">
                <a:solidFill>
                  <a:srgbClr val="0000CC"/>
                </a:solidFill>
              </a:rPr>
              <a:t> </a:t>
            </a:r>
            <a:r>
              <a:rPr lang="en-US" sz="2400" dirty="0">
                <a:solidFill>
                  <a:srgbClr val="0000CC"/>
                </a:solidFill>
              </a:rPr>
              <a:t>:</a:t>
            </a:r>
            <a:r>
              <a:rPr lang="th-TH" sz="2400" dirty="0">
                <a:solidFill>
                  <a:srgbClr val="0000CC"/>
                </a:solidFill>
              </a:rPr>
              <a:t>ค่าประจำแถวแนวตั้ง</a:t>
            </a:r>
          </a:p>
          <a:p>
            <a:pPr marL="914400" lvl="2" indent="0">
              <a:buNone/>
            </a:pPr>
            <a:endParaRPr lang="th-TH" sz="2400" dirty="0">
              <a:solidFill>
                <a:srgbClr val="0000CC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167" y="-74142"/>
            <a:ext cx="1487905" cy="6621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7838" y="526227"/>
            <a:ext cx="1073596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14488" y="3665214"/>
            <a:ext cx="5672138" cy="523220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r>
              <a:rPr lang="th-TH" sz="2800" dirty="0">
                <a:solidFill>
                  <a:srgbClr val="FF6600"/>
                </a:solidFill>
              </a:rPr>
              <a:t>เราจะต้องหาให้ได้ว่า </a:t>
            </a:r>
            <a:r>
              <a:rPr lang="en-US" sz="2800" dirty="0">
                <a:solidFill>
                  <a:srgbClr val="FF6600"/>
                </a:solidFill>
              </a:rPr>
              <a:t>K</a:t>
            </a:r>
            <a:r>
              <a:rPr lang="en-US" sz="2800" baseline="-25000" dirty="0">
                <a:solidFill>
                  <a:srgbClr val="FF6600"/>
                </a:solidFill>
              </a:rPr>
              <a:t>1</a:t>
            </a:r>
            <a:r>
              <a:rPr lang="th-TH" sz="2800" dirty="0">
                <a:solidFill>
                  <a:srgbClr val="FF6600"/>
                </a:solidFill>
              </a:rPr>
              <a:t>  </a:t>
            </a:r>
            <a:r>
              <a:rPr lang="en-US" sz="2800">
                <a:solidFill>
                  <a:srgbClr val="FF6600"/>
                </a:solidFill>
              </a:rPr>
              <a:t> K</a:t>
            </a:r>
            <a:r>
              <a:rPr lang="en-US" sz="2800" baseline="-25000">
                <a:solidFill>
                  <a:srgbClr val="FF6600"/>
                </a:solidFill>
              </a:rPr>
              <a:t>2</a:t>
            </a:r>
            <a:r>
              <a:rPr lang="th-TH" sz="2800">
                <a:solidFill>
                  <a:srgbClr val="FF6600"/>
                </a:solidFill>
              </a:rPr>
              <a:t>  </a:t>
            </a:r>
            <a:r>
              <a:rPr lang="en-US" sz="2800">
                <a:solidFill>
                  <a:srgbClr val="FF6600"/>
                </a:solidFill>
              </a:rPr>
              <a:t> K</a:t>
            </a:r>
            <a:r>
              <a:rPr lang="en-US" sz="2800" baseline="-25000">
                <a:solidFill>
                  <a:srgbClr val="FF6600"/>
                </a:solidFill>
              </a:rPr>
              <a:t>3</a:t>
            </a:r>
            <a:r>
              <a:rPr lang="en-US" sz="2800">
                <a:solidFill>
                  <a:srgbClr val="FF6600"/>
                </a:solidFill>
              </a:rPr>
              <a:t> </a:t>
            </a:r>
            <a:r>
              <a:rPr lang="th-TH" sz="2800">
                <a:solidFill>
                  <a:srgbClr val="FF6600"/>
                </a:solidFill>
              </a:rPr>
              <a:t> แทนด้วยเลขอะไร</a:t>
            </a:r>
            <a:endParaRPr lang="en-US" sz="2800" dirty="0">
              <a:solidFill>
                <a:srgbClr val="FF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4488" y="4353929"/>
            <a:ext cx="4724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/>
              <a:t>จะอาศัยต้นทุนในแต่ละช่อง  ใช้สัญลักษณ์  </a:t>
            </a:r>
            <a:r>
              <a:rPr lang="en-US" sz="2800"/>
              <a:t>C</a:t>
            </a:r>
            <a:r>
              <a:rPr lang="en-US" sz="2800" baseline="-25000"/>
              <a:t>ij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14488" y="5186546"/>
            <a:ext cx="4286250" cy="58477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r>
              <a:rPr lang="th-TH" sz="2800">
                <a:solidFill>
                  <a:schemeClr val="tx1"/>
                </a:solidFill>
              </a:rPr>
              <a:t>หาได้จากสมการ     </a:t>
            </a:r>
            <a:r>
              <a:rPr lang="en-US" sz="3200" b="1">
                <a:solidFill>
                  <a:srgbClr val="FF0066"/>
                </a:solidFill>
              </a:rPr>
              <a:t>R</a:t>
            </a:r>
            <a:r>
              <a:rPr lang="en-US" sz="3200" b="1" baseline="-25000">
                <a:solidFill>
                  <a:srgbClr val="00B050"/>
                </a:solidFill>
              </a:rPr>
              <a:t>j</a:t>
            </a:r>
            <a:r>
              <a:rPr lang="en-US" sz="3200" b="1">
                <a:solidFill>
                  <a:srgbClr val="00B050"/>
                </a:solidFill>
              </a:rPr>
              <a:t> + </a:t>
            </a:r>
            <a:r>
              <a:rPr lang="en-US" sz="3200" b="1">
                <a:solidFill>
                  <a:srgbClr val="FF0066"/>
                </a:solidFill>
              </a:rPr>
              <a:t>K</a:t>
            </a:r>
            <a:r>
              <a:rPr lang="en-US" sz="3200" b="1" baseline="-25000">
                <a:solidFill>
                  <a:srgbClr val="00B050"/>
                </a:solidFill>
              </a:rPr>
              <a:t>i</a:t>
            </a:r>
            <a:r>
              <a:rPr lang="en-US" sz="3200" b="1">
                <a:solidFill>
                  <a:srgbClr val="00B050"/>
                </a:solidFill>
              </a:rPr>
              <a:t> = </a:t>
            </a:r>
            <a:r>
              <a:rPr lang="en-US" sz="3200" b="1">
                <a:solidFill>
                  <a:srgbClr val="FF0066"/>
                </a:solidFill>
              </a:rPr>
              <a:t>C</a:t>
            </a:r>
            <a:r>
              <a:rPr lang="en-US" sz="3200" b="1" baseline="-25000">
                <a:solidFill>
                  <a:srgbClr val="00B050"/>
                </a:solidFill>
              </a:rPr>
              <a:t>ij</a:t>
            </a:r>
            <a:endParaRPr lang="en-US" sz="2800" b="1" baseline="-2500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38858" y="5227310"/>
            <a:ext cx="5242141" cy="52322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2800">
                <a:solidFill>
                  <a:srgbClr val="FF0066"/>
                </a:solidFill>
                <a:sym typeface="Wingdings" panose="05000000000000000000" pitchFamily="2" charset="2"/>
              </a:rPr>
              <a:t></a:t>
            </a:r>
            <a:r>
              <a:rPr lang="th-TH" sz="2800">
                <a:solidFill>
                  <a:srgbClr val="FF0066"/>
                </a:solidFill>
              </a:rPr>
              <a:t>คำนวณจากค่าขนส่ง ในช่องที่เลือกใช้งาน เท่านั้น</a:t>
            </a:r>
            <a:endParaRPr lang="en-US" sz="280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68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2131"/>
            <a:ext cx="10515600" cy="623415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latin typeface="Monotype Corsiva" panose="03010101010201010101" pitchFamily="66" charset="0"/>
              </a:rPr>
              <a:t>Transportation  </a:t>
            </a:r>
            <a:r>
              <a:rPr lang="en-US" sz="2800" dirty="0" err="1">
                <a:latin typeface="Monotype Corsiva" panose="03010101010201010101" pitchFamily="66" charset="0"/>
              </a:rPr>
              <a:t>Prpblem</a:t>
            </a:r>
            <a:r>
              <a:rPr lang="en-US" sz="2800" dirty="0">
                <a:latin typeface="Monotype Corsiva" panose="03010101010201010101" pitchFamily="66" charset="0"/>
              </a:rPr>
              <a:t/>
            </a:r>
            <a:br>
              <a:rPr lang="en-US" sz="2800" dirty="0">
                <a:latin typeface="Monotype Corsiva" panose="03010101010201010101" pitchFamily="66" charset="0"/>
              </a:rPr>
            </a:br>
            <a:endParaRPr lang="en-US" sz="2800" dirty="0">
              <a:latin typeface="Monotype Corsiva" panose="030101010102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019" y="922107"/>
            <a:ext cx="10515600" cy="5743388"/>
          </a:xfrm>
        </p:spPr>
        <p:txBody>
          <a:bodyPr>
            <a:normAutofit/>
          </a:bodyPr>
          <a:lstStyle/>
          <a:p>
            <a:r>
              <a:rPr lang="th-TH" b="1" dirty="0">
                <a:solidFill>
                  <a:srgbClr val="FF0000"/>
                </a:solidFill>
              </a:rPr>
              <a:t>ตัวอย่าง ค่าผลลัพธ์จาก</a:t>
            </a:r>
            <a:r>
              <a:rPr lang="en-US" b="1" dirty="0">
                <a:solidFill>
                  <a:srgbClr val="FF0000"/>
                </a:solidFill>
              </a:rPr>
              <a:t> NW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167" y="-74142"/>
            <a:ext cx="1487905" cy="6621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7838" y="526227"/>
            <a:ext cx="1073596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990502"/>
              </p:ext>
            </p:extLst>
          </p:nvPr>
        </p:nvGraphicFramePr>
        <p:xfrm>
          <a:off x="537111" y="2014540"/>
          <a:ext cx="6488111" cy="3286917"/>
        </p:xfrm>
        <a:graphic>
          <a:graphicData uri="http://schemas.openxmlformats.org/drawingml/2006/table">
            <a:tbl>
              <a:tblPr/>
              <a:tblGrid>
                <a:gridCol w="1419836">
                  <a:extLst>
                    <a:ext uri="{9D8B030D-6E8A-4147-A177-3AD203B41FA5}">
                      <a16:colId xmlns:a16="http://schemas.microsoft.com/office/drawing/2014/main" xmlns="" val="1463502946"/>
                    </a:ext>
                  </a:extLst>
                </a:gridCol>
                <a:gridCol w="862685">
                  <a:extLst>
                    <a:ext uri="{9D8B030D-6E8A-4147-A177-3AD203B41FA5}">
                      <a16:colId xmlns:a16="http://schemas.microsoft.com/office/drawing/2014/main" xmlns="" val="1762330675"/>
                    </a:ext>
                  </a:extLst>
                </a:gridCol>
                <a:gridCol w="1042411">
                  <a:extLst>
                    <a:ext uri="{9D8B030D-6E8A-4147-A177-3AD203B41FA5}">
                      <a16:colId xmlns:a16="http://schemas.microsoft.com/office/drawing/2014/main" xmlns="" val="621114199"/>
                    </a:ext>
                  </a:extLst>
                </a:gridCol>
                <a:gridCol w="1096329">
                  <a:extLst>
                    <a:ext uri="{9D8B030D-6E8A-4147-A177-3AD203B41FA5}">
                      <a16:colId xmlns:a16="http://schemas.microsoft.com/office/drawing/2014/main" xmlns="" val="1299749326"/>
                    </a:ext>
                  </a:extLst>
                </a:gridCol>
                <a:gridCol w="1204165">
                  <a:extLst>
                    <a:ext uri="{9D8B030D-6E8A-4147-A177-3AD203B41FA5}">
                      <a16:colId xmlns:a16="http://schemas.microsoft.com/office/drawing/2014/main" xmlns="" val="3593019571"/>
                    </a:ext>
                  </a:extLst>
                </a:gridCol>
                <a:gridCol w="862685">
                  <a:extLst>
                    <a:ext uri="{9D8B030D-6E8A-4147-A177-3AD203B41FA5}">
                      <a16:colId xmlns:a16="http://schemas.microsoft.com/office/drawing/2014/main" xmlns="" val="2757218946"/>
                    </a:ext>
                  </a:extLst>
                </a:gridCol>
              </a:tblGrid>
              <a:tr h="365213"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K1=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K2=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K3=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3745045"/>
                  </a:ext>
                </a:extLst>
              </a:tr>
              <a:tr h="3652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Rj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58797767"/>
                  </a:ext>
                </a:extLst>
              </a:tr>
              <a:tr h="36521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R1=0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6034059"/>
                  </a:ext>
                </a:extLst>
              </a:tr>
              <a:tr h="3652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9237642"/>
                  </a:ext>
                </a:extLst>
              </a:tr>
              <a:tr h="36521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R2=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8580535"/>
                  </a:ext>
                </a:extLst>
              </a:tr>
              <a:tr h="3652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1539190"/>
                  </a:ext>
                </a:extLst>
              </a:tr>
              <a:tr h="36521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R3=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3740040"/>
                  </a:ext>
                </a:extLst>
              </a:tr>
              <a:tr h="3652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58852070"/>
                  </a:ext>
                </a:extLst>
              </a:tr>
              <a:tr h="365213"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543037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957369" y="669189"/>
            <a:ext cx="4286250" cy="523220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chemeClr val="tx1"/>
                </a:solidFill>
              </a:rPr>
              <a:t>หาได้จากสมการ     </a:t>
            </a:r>
            <a:r>
              <a:rPr lang="en-US" sz="2800" b="1" dirty="0" err="1">
                <a:solidFill>
                  <a:srgbClr val="FF0066"/>
                </a:solidFill>
              </a:rPr>
              <a:t>R</a:t>
            </a:r>
            <a:r>
              <a:rPr lang="en-US" sz="2800" b="1" baseline="-25000" dirty="0" err="1">
                <a:solidFill>
                  <a:srgbClr val="00B050"/>
                </a:solidFill>
              </a:rPr>
              <a:t>j</a:t>
            </a:r>
            <a:r>
              <a:rPr lang="en-US" sz="2800" b="1" dirty="0">
                <a:solidFill>
                  <a:srgbClr val="00B050"/>
                </a:solidFill>
              </a:rPr>
              <a:t> + </a:t>
            </a:r>
            <a:r>
              <a:rPr lang="en-US" sz="2800" b="1" dirty="0">
                <a:solidFill>
                  <a:srgbClr val="FF0066"/>
                </a:solidFill>
              </a:rPr>
              <a:t>K</a:t>
            </a:r>
            <a:r>
              <a:rPr lang="en-US" sz="2800" b="1" baseline="-25000" dirty="0">
                <a:solidFill>
                  <a:srgbClr val="00B050"/>
                </a:solidFill>
              </a:rPr>
              <a:t>i</a:t>
            </a:r>
            <a:r>
              <a:rPr lang="en-US" sz="2800" b="1" dirty="0">
                <a:solidFill>
                  <a:srgbClr val="00B050"/>
                </a:solidFill>
              </a:rPr>
              <a:t> = </a:t>
            </a:r>
            <a:r>
              <a:rPr lang="en-US" sz="2800" b="1" dirty="0" err="1">
                <a:solidFill>
                  <a:srgbClr val="FF0066"/>
                </a:solidFill>
              </a:rPr>
              <a:t>C</a:t>
            </a:r>
            <a:r>
              <a:rPr lang="en-US" sz="2800" b="1" baseline="-25000" dirty="0" err="1">
                <a:solidFill>
                  <a:srgbClr val="00B050"/>
                </a:solidFill>
              </a:rPr>
              <a:t>ij</a:t>
            </a:r>
            <a:endParaRPr lang="en-US" sz="2400" b="1" baseline="-250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37704" y="3035953"/>
            <a:ext cx="480477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/>
              <a:t>เมื่อสร้างตารางเสร็จ  กำหนดให้  </a:t>
            </a:r>
            <a:r>
              <a:rPr lang="en-US" sz="2400" dirty="0"/>
              <a:t>R1=0  </a:t>
            </a:r>
            <a:r>
              <a:rPr lang="th-TH" sz="2400" dirty="0"/>
              <a:t>เสมอ</a:t>
            </a:r>
          </a:p>
          <a:p>
            <a:r>
              <a:rPr lang="th-TH" sz="2400" dirty="0"/>
              <a:t> แล้วจะสมารถ แก้สมการหาค่า </a:t>
            </a:r>
            <a:r>
              <a:rPr lang="en-US" sz="2400" dirty="0"/>
              <a:t>R,K</a:t>
            </a:r>
            <a:r>
              <a:rPr lang="th-TH" sz="2400" dirty="0"/>
              <a:t> ได้</a:t>
            </a:r>
            <a:endParaRPr lang="en-US" sz="2400" dirty="0"/>
          </a:p>
          <a:p>
            <a:r>
              <a:rPr lang="th-TH" sz="2400" dirty="0"/>
              <a:t>คำนวณหาค่า ที่ไม่ได้ใช้(ช่องว่าง,</a:t>
            </a:r>
            <a:r>
              <a:rPr lang="en-US" dirty="0"/>
              <a:t>improvement Index</a:t>
            </a:r>
            <a:r>
              <a:rPr lang="th-TH" sz="2400" dirty="0"/>
              <a:t>)</a:t>
            </a:r>
          </a:p>
          <a:p>
            <a:r>
              <a:rPr lang="en-US" sz="2800" b="1" dirty="0"/>
              <a:t>          </a:t>
            </a:r>
            <a:r>
              <a:rPr lang="en-US" sz="2800" b="1" dirty="0" err="1"/>
              <a:t>I</a:t>
            </a:r>
            <a:r>
              <a:rPr lang="en-US" sz="2800" b="1" baseline="-25000" dirty="0" err="1"/>
              <a:t>ij</a:t>
            </a:r>
            <a:r>
              <a:rPr lang="en-US" sz="2800" b="1" dirty="0"/>
              <a:t> = </a:t>
            </a:r>
            <a:r>
              <a:rPr lang="en-US" sz="2800" b="1" dirty="0" err="1"/>
              <a:t>C</a:t>
            </a:r>
            <a:r>
              <a:rPr lang="en-US" sz="2800" b="1" baseline="-25000" dirty="0" err="1"/>
              <a:t>ij</a:t>
            </a:r>
            <a:r>
              <a:rPr lang="en-US" sz="2800" b="1" dirty="0"/>
              <a:t>  -  </a:t>
            </a:r>
            <a:r>
              <a:rPr lang="en-US" sz="2800" b="1" dirty="0" err="1"/>
              <a:t>R</a:t>
            </a:r>
            <a:r>
              <a:rPr lang="en-US" sz="2800" b="1" baseline="-25000" dirty="0" err="1"/>
              <a:t>j</a:t>
            </a:r>
            <a:r>
              <a:rPr lang="en-US" sz="2800" b="1" dirty="0"/>
              <a:t> - K</a:t>
            </a:r>
            <a:r>
              <a:rPr lang="en-US" sz="2800" b="1" baseline="-25000" dirty="0"/>
              <a:t>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05160" y="363975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100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938355" y="2733320"/>
            <a:ext cx="3208609" cy="2035141"/>
            <a:chOff x="2938355" y="2733320"/>
            <a:chExt cx="3208609" cy="2035141"/>
          </a:xfrm>
        </p:grpSpPr>
        <p:grpSp>
          <p:nvGrpSpPr>
            <p:cNvPr id="25" name="Group 24"/>
            <p:cNvGrpSpPr/>
            <p:nvPr/>
          </p:nvGrpSpPr>
          <p:grpSpPr>
            <a:xfrm>
              <a:off x="2938355" y="2972994"/>
              <a:ext cx="1602529" cy="1795467"/>
              <a:chOff x="2938355" y="2972994"/>
              <a:chExt cx="1602529" cy="1795467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2938355" y="2972994"/>
                <a:ext cx="5357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100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939414" y="3666895"/>
                <a:ext cx="5357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200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005160" y="4399129"/>
                <a:ext cx="5357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100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3546152" y="2733320"/>
              <a:ext cx="2600812" cy="2017865"/>
              <a:chOff x="3546152" y="2733320"/>
              <a:chExt cx="2600812" cy="2017865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3546152" y="2733320"/>
                <a:ext cx="2600812" cy="1874644"/>
                <a:chOff x="3546152" y="2733320"/>
                <a:chExt cx="2600812" cy="1874644"/>
              </a:xfrm>
            </p:grpSpPr>
            <p:sp>
              <p:nvSpPr>
                <p:cNvPr id="9" name="TextBox 8"/>
                <p:cNvSpPr txBox="1"/>
                <p:nvPr/>
              </p:nvSpPr>
              <p:spPr>
                <a:xfrm>
                  <a:off x="3550920" y="2771776"/>
                  <a:ext cx="301686" cy="369332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accent3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5</a:t>
                  </a: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4646295" y="2747607"/>
                  <a:ext cx="301686" cy="369332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accent3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4</a:t>
                  </a: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5835758" y="2733320"/>
                  <a:ext cx="301686" cy="369332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accent3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3546152" y="3524247"/>
                  <a:ext cx="301686" cy="369332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accent3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8</a:t>
                  </a: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4641527" y="3500078"/>
                  <a:ext cx="301686" cy="369332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accent3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4</a:t>
                  </a: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830990" y="3485791"/>
                  <a:ext cx="301686" cy="369332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accent3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3560440" y="4238632"/>
                  <a:ext cx="301686" cy="369332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accent3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9</a:t>
                  </a: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4655815" y="4214463"/>
                  <a:ext cx="301686" cy="369332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accent3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7</a:t>
                  </a: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5845278" y="4200176"/>
                  <a:ext cx="301686" cy="369332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accent3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5</a:t>
                  </a:r>
                </a:p>
              </p:txBody>
            </p:sp>
          </p:grpSp>
          <p:sp>
            <p:nvSpPr>
              <p:cNvPr id="23" name="TextBox 22"/>
              <p:cNvSpPr txBox="1"/>
              <p:nvPr/>
            </p:nvSpPr>
            <p:spPr>
              <a:xfrm>
                <a:off x="5092793" y="4381853"/>
                <a:ext cx="5357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200</a:t>
                </a:r>
              </a:p>
            </p:txBody>
          </p:sp>
        </p:grpSp>
      </p:grpSp>
      <p:sp>
        <p:nvSpPr>
          <p:cNvPr id="27" name="TextBox 26"/>
          <p:cNvSpPr txBox="1"/>
          <p:nvPr/>
        </p:nvSpPr>
        <p:spPr>
          <a:xfrm>
            <a:off x="2343150" y="6000750"/>
            <a:ext cx="805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solidFill>
                  <a:srgbClr val="FF0000"/>
                </a:solidFill>
              </a:rPr>
              <a:t>เลือกค่า</a:t>
            </a:r>
            <a:r>
              <a:rPr lang="th-TH" sz="2800" dirty="0" err="1">
                <a:solidFill>
                  <a:srgbClr val="FF0000"/>
                </a:solidFill>
              </a:rPr>
              <a:t>ดั</a:t>
            </a:r>
            <a:r>
              <a:rPr lang="th-TH" sz="2800" dirty="0">
                <a:solidFill>
                  <a:srgbClr val="FF0000"/>
                </a:solidFill>
              </a:rPr>
              <a:t>ขนีที่เป็น ลบ (-) มากที่สุด แล้วปรับวิธีการขนส่ง เหมือน </a:t>
            </a:r>
            <a:r>
              <a:rPr lang="en-US" sz="2800" dirty="0">
                <a:solidFill>
                  <a:srgbClr val="FF0000"/>
                </a:solidFill>
              </a:rPr>
              <a:t>SP</a:t>
            </a:r>
          </a:p>
        </p:txBody>
      </p:sp>
    </p:spTree>
    <p:extLst>
      <p:ext uri="{BB962C8B-B14F-4D97-AF65-F5344CB8AC3E}">
        <p14:creationId xmlns:p14="http://schemas.microsoft.com/office/powerpoint/2010/main" val="170337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2131"/>
            <a:ext cx="10515600" cy="623415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latin typeface="Monotype Corsiva" panose="03010101010201010101" pitchFamily="66" charset="0"/>
              </a:rPr>
              <a:t>Transportation  </a:t>
            </a:r>
            <a:r>
              <a:rPr lang="en-US" sz="2800" dirty="0" err="1">
                <a:latin typeface="Monotype Corsiva" panose="03010101010201010101" pitchFamily="66" charset="0"/>
              </a:rPr>
              <a:t>Prpblem</a:t>
            </a:r>
            <a:r>
              <a:rPr lang="en-US" sz="2800" dirty="0">
                <a:latin typeface="Monotype Corsiva" panose="03010101010201010101" pitchFamily="66" charset="0"/>
              </a:rPr>
              <a:t/>
            </a:r>
            <a:br>
              <a:rPr lang="en-US" sz="2800" dirty="0">
                <a:latin typeface="Monotype Corsiva" panose="03010101010201010101" pitchFamily="66" charset="0"/>
              </a:rPr>
            </a:br>
            <a:endParaRPr lang="en-US" sz="2800" dirty="0">
              <a:latin typeface="Monotype Corsiva" panose="03010101010201010101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167" y="-74142"/>
            <a:ext cx="1487905" cy="6621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7838" y="526227"/>
            <a:ext cx="1073596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480116"/>
              </p:ext>
            </p:extLst>
          </p:nvPr>
        </p:nvGraphicFramePr>
        <p:xfrm>
          <a:off x="617838" y="1285877"/>
          <a:ext cx="6488111" cy="3286917"/>
        </p:xfrm>
        <a:graphic>
          <a:graphicData uri="http://schemas.openxmlformats.org/drawingml/2006/table">
            <a:tbl>
              <a:tblPr/>
              <a:tblGrid>
                <a:gridCol w="1419836">
                  <a:extLst>
                    <a:ext uri="{9D8B030D-6E8A-4147-A177-3AD203B41FA5}">
                      <a16:colId xmlns:a16="http://schemas.microsoft.com/office/drawing/2014/main" xmlns="" val="1463502946"/>
                    </a:ext>
                  </a:extLst>
                </a:gridCol>
                <a:gridCol w="862685">
                  <a:extLst>
                    <a:ext uri="{9D8B030D-6E8A-4147-A177-3AD203B41FA5}">
                      <a16:colId xmlns:a16="http://schemas.microsoft.com/office/drawing/2014/main" xmlns="" val="1762330675"/>
                    </a:ext>
                  </a:extLst>
                </a:gridCol>
                <a:gridCol w="1042411">
                  <a:extLst>
                    <a:ext uri="{9D8B030D-6E8A-4147-A177-3AD203B41FA5}">
                      <a16:colId xmlns:a16="http://schemas.microsoft.com/office/drawing/2014/main" xmlns="" val="621114199"/>
                    </a:ext>
                  </a:extLst>
                </a:gridCol>
                <a:gridCol w="1096329">
                  <a:extLst>
                    <a:ext uri="{9D8B030D-6E8A-4147-A177-3AD203B41FA5}">
                      <a16:colId xmlns:a16="http://schemas.microsoft.com/office/drawing/2014/main" xmlns="" val="1299749326"/>
                    </a:ext>
                  </a:extLst>
                </a:gridCol>
                <a:gridCol w="1204165">
                  <a:extLst>
                    <a:ext uri="{9D8B030D-6E8A-4147-A177-3AD203B41FA5}">
                      <a16:colId xmlns:a16="http://schemas.microsoft.com/office/drawing/2014/main" xmlns="" val="3593019571"/>
                    </a:ext>
                  </a:extLst>
                </a:gridCol>
                <a:gridCol w="862685">
                  <a:extLst>
                    <a:ext uri="{9D8B030D-6E8A-4147-A177-3AD203B41FA5}">
                      <a16:colId xmlns:a16="http://schemas.microsoft.com/office/drawing/2014/main" xmlns="" val="2757218946"/>
                    </a:ext>
                  </a:extLst>
                </a:gridCol>
              </a:tblGrid>
              <a:tr h="365213"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K1=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K2=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K3=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3745045"/>
                  </a:ext>
                </a:extLst>
              </a:tr>
              <a:tr h="3652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Rj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58797767"/>
                  </a:ext>
                </a:extLst>
              </a:tr>
              <a:tr h="36521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R1=0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6034059"/>
                  </a:ext>
                </a:extLst>
              </a:tr>
              <a:tr h="3652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9237642"/>
                  </a:ext>
                </a:extLst>
              </a:tr>
              <a:tr h="36521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R2=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8580535"/>
                  </a:ext>
                </a:extLst>
              </a:tr>
              <a:tr h="3652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1539190"/>
                  </a:ext>
                </a:extLst>
              </a:tr>
              <a:tr h="36521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R3=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3740040"/>
                  </a:ext>
                </a:extLst>
              </a:tr>
              <a:tr h="3652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58852070"/>
                  </a:ext>
                </a:extLst>
              </a:tr>
              <a:tr h="365213"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5430373"/>
                  </a:ext>
                </a:extLst>
              </a:tr>
            </a:tbl>
          </a:graphicData>
        </a:graphic>
      </p:graphicFrame>
      <p:grpSp>
        <p:nvGrpSpPr>
          <p:cNvPr id="29" name="Group 28"/>
          <p:cNvGrpSpPr/>
          <p:nvPr/>
        </p:nvGrpSpPr>
        <p:grpSpPr>
          <a:xfrm>
            <a:off x="3024083" y="2004635"/>
            <a:ext cx="3208609" cy="2035141"/>
            <a:chOff x="3009795" y="3990622"/>
            <a:chExt cx="3208609" cy="2035141"/>
          </a:xfrm>
        </p:grpSpPr>
        <p:sp>
          <p:nvSpPr>
            <p:cNvPr id="11" name="TextBox 10"/>
            <p:cNvSpPr txBox="1"/>
            <p:nvPr/>
          </p:nvSpPr>
          <p:spPr>
            <a:xfrm>
              <a:off x="4059774" y="4915322"/>
              <a:ext cx="5357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100</a:t>
              </a: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3009795" y="3990622"/>
              <a:ext cx="3208609" cy="2035141"/>
              <a:chOff x="2938355" y="2733320"/>
              <a:chExt cx="3208609" cy="2035141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2938355" y="2972994"/>
                <a:ext cx="1602529" cy="1795467"/>
                <a:chOff x="2938355" y="2972994"/>
                <a:chExt cx="1602529" cy="1795467"/>
              </a:xfrm>
            </p:grpSpPr>
            <p:sp>
              <p:nvSpPr>
                <p:cNvPr id="26" name="TextBox 25"/>
                <p:cNvSpPr txBox="1"/>
                <p:nvPr/>
              </p:nvSpPr>
              <p:spPr>
                <a:xfrm>
                  <a:off x="2938355" y="2972994"/>
                  <a:ext cx="5357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rgbClr val="FF0000"/>
                      </a:solidFill>
                    </a:rPr>
                    <a:t>100</a:t>
                  </a: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2939414" y="3666895"/>
                  <a:ext cx="5357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rgbClr val="FF0000"/>
                      </a:solidFill>
                    </a:rPr>
                    <a:t>200</a:t>
                  </a: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4005160" y="4399129"/>
                  <a:ext cx="5357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rgbClr val="FF0000"/>
                      </a:solidFill>
                    </a:rPr>
                    <a:t>100</a:t>
                  </a:r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3546152" y="2733320"/>
                <a:ext cx="2600812" cy="2017865"/>
                <a:chOff x="3546152" y="2733320"/>
                <a:chExt cx="2600812" cy="2017865"/>
              </a:xfrm>
            </p:grpSpPr>
            <p:grpSp>
              <p:nvGrpSpPr>
                <p:cNvPr id="15" name="Group 14"/>
                <p:cNvGrpSpPr/>
                <p:nvPr/>
              </p:nvGrpSpPr>
              <p:grpSpPr>
                <a:xfrm>
                  <a:off x="3546152" y="2733320"/>
                  <a:ext cx="2600812" cy="1874644"/>
                  <a:chOff x="3546152" y="2733320"/>
                  <a:chExt cx="2600812" cy="1874644"/>
                </a:xfrm>
              </p:grpSpPr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3550920" y="2771776"/>
                    <a:ext cx="301686" cy="369332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accent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accent3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5</a:t>
                    </a:r>
                  </a:p>
                </p:txBody>
              </p:sp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4646295" y="2747607"/>
                    <a:ext cx="301686" cy="369332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accent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accent3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4</a:t>
                    </a:r>
                  </a:p>
                </p:txBody>
              </p:sp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5835758" y="2733320"/>
                    <a:ext cx="301686" cy="369332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accent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accent3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3</a:t>
                    </a:r>
                  </a:p>
                </p:txBody>
              </p: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3546152" y="3524247"/>
                    <a:ext cx="301686" cy="369332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accent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accent3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8</a:t>
                    </a:r>
                  </a:p>
                </p:txBody>
              </p: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4641527" y="3500078"/>
                    <a:ext cx="301686" cy="369332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accent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accent3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4</a:t>
                    </a:r>
                  </a:p>
                </p:txBody>
              </p:sp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5830990" y="3485791"/>
                    <a:ext cx="301686" cy="369332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accent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accent3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3</a:t>
                    </a:r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3560440" y="4238632"/>
                    <a:ext cx="301686" cy="369332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accent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accent3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9</a:t>
                    </a:r>
                  </a:p>
                </p:txBody>
              </p:sp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4655815" y="4214463"/>
                    <a:ext cx="301686" cy="369332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accent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accent3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7</a:t>
                    </a:r>
                  </a:p>
                </p:txBody>
              </p:sp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5845278" y="4200176"/>
                    <a:ext cx="301686" cy="369332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accent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accent3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5</a:t>
                    </a:r>
                  </a:p>
                </p:txBody>
              </p:sp>
            </p:grpSp>
            <p:sp>
              <p:nvSpPr>
                <p:cNvPr id="16" name="TextBox 15"/>
                <p:cNvSpPr txBox="1"/>
                <p:nvPr/>
              </p:nvSpPr>
              <p:spPr>
                <a:xfrm>
                  <a:off x="5092793" y="4381853"/>
                  <a:ext cx="5357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rgbClr val="FF0000"/>
                      </a:solidFill>
                    </a:rPr>
                    <a:t>200</a:t>
                  </a:r>
                </a:p>
              </p:txBody>
            </p:sp>
          </p:grpSp>
        </p:grpSp>
      </p:grpSp>
      <p:sp>
        <p:nvSpPr>
          <p:cNvPr id="30" name="TextBox 29"/>
          <p:cNvSpPr txBox="1"/>
          <p:nvPr/>
        </p:nvSpPr>
        <p:spPr>
          <a:xfrm>
            <a:off x="7386638" y="1285877"/>
            <a:ext cx="46121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/>
              <a:t>พิจารณาค่าที่มีการขนส่งเท่านั้น  โดยการนำเอาต้นทุน</a:t>
            </a:r>
          </a:p>
          <a:p>
            <a:r>
              <a:rPr lang="th-TH" sz="2400" dirty="0"/>
              <a:t>ในแต่ละช่องมาหา</a:t>
            </a:r>
          </a:p>
          <a:p>
            <a:pPr marL="342900" indent="-342900">
              <a:buFontTx/>
              <a:buChar char="-"/>
            </a:pPr>
            <a:r>
              <a:rPr lang="th-TH" sz="2400" dirty="0"/>
              <a:t>กำหนดค่า </a:t>
            </a:r>
            <a:r>
              <a:rPr lang="en-US" sz="2400" dirty="0"/>
              <a:t>R1=0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 </a:t>
            </a:r>
            <a:r>
              <a:rPr lang="th-TH" sz="2400" dirty="0"/>
              <a:t>แก้สมการหาค่า </a:t>
            </a:r>
            <a:r>
              <a:rPr lang="en-US" sz="2400" dirty="0"/>
              <a:t>K1 R2 K2 R3 </a:t>
            </a:r>
            <a:r>
              <a:rPr lang="th-TH" sz="2400" dirty="0"/>
              <a:t>และ</a:t>
            </a:r>
            <a:r>
              <a:rPr lang="en-US" sz="2400" dirty="0"/>
              <a:t> K3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572375" y="3050590"/>
            <a:ext cx="390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CC"/>
                </a:solidFill>
              </a:rPr>
              <a:t>1. R1+K1 = 5 ,       0+K1 = 5 ,         K1=    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645472" y="780310"/>
            <a:ext cx="1162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FF0066"/>
                </a:solidFill>
              </a:rPr>
              <a:t>R</a:t>
            </a:r>
            <a:r>
              <a:rPr lang="en-US" b="1" baseline="-25000" dirty="0" err="1">
                <a:solidFill>
                  <a:srgbClr val="00B050"/>
                </a:solidFill>
              </a:rPr>
              <a:t>j</a:t>
            </a:r>
            <a:r>
              <a:rPr lang="en-US" b="1" dirty="0">
                <a:solidFill>
                  <a:srgbClr val="00B050"/>
                </a:solidFill>
              </a:rPr>
              <a:t> + </a:t>
            </a:r>
            <a:r>
              <a:rPr lang="en-US" b="1" dirty="0">
                <a:solidFill>
                  <a:srgbClr val="FF0066"/>
                </a:solidFill>
              </a:rPr>
              <a:t>K</a:t>
            </a:r>
            <a:r>
              <a:rPr lang="en-US" b="1" baseline="-25000" dirty="0">
                <a:solidFill>
                  <a:srgbClr val="00B050"/>
                </a:solidFill>
              </a:rPr>
              <a:t>i</a:t>
            </a:r>
            <a:r>
              <a:rPr lang="en-US" b="1" dirty="0">
                <a:solidFill>
                  <a:srgbClr val="00B050"/>
                </a:solidFill>
              </a:rPr>
              <a:t> = </a:t>
            </a:r>
            <a:r>
              <a:rPr lang="en-US" b="1" dirty="0" err="1">
                <a:solidFill>
                  <a:srgbClr val="FF0066"/>
                </a:solidFill>
              </a:rPr>
              <a:t>C</a:t>
            </a:r>
            <a:r>
              <a:rPr lang="en-US" b="1" baseline="-25000" dirty="0" err="1">
                <a:solidFill>
                  <a:srgbClr val="00B050"/>
                </a:solidFill>
              </a:rPr>
              <a:t>ij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365581" y="1285877"/>
            <a:ext cx="30168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567607" y="3417310"/>
            <a:ext cx="3911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2. R2+K1 = 8 ,       R2+5 = 8 ,         R2=    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567607" y="3803062"/>
            <a:ext cx="390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7C80"/>
                </a:solidFill>
              </a:rPr>
              <a:t>3. R2+K2 = 4 ,       3+K2 = 4 ,         K2=    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562839" y="4169782"/>
            <a:ext cx="3911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4. R3+K2 = 7 ,       R3+1 = 7 ,         R3=    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558071" y="4507925"/>
            <a:ext cx="3972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 R3+K3 = 5 ,       6+K3 = 5 ,         K3=    -1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66815" y="2934620"/>
            <a:ext cx="301686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74276" y="1301943"/>
            <a:ext cx="30168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66815" y="3662467"/>
            <a:ext cx="30168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563402" y="1285877"/>
            <a:ext cx="37221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100972" y="5142016"/>
            <a:ext cx="5431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>
                <a:solidFill>
                  <a:srgbClr val="FF0066"/>
                </a:solidFill>
              </a:rPr>
              <a:t>หลังจากนั้น  เรามาทดสอบช่องว่าง  มีที่ไหนบ้าง</a:t>
            </a:r>
            <a:endParaRPr lang="en-US" sz="32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22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3" grpId="0" animBg="1"/>
      <p:bldP spid="34" grpId="0"/>
      <p:bldP spid="35" grpId="0"/>
      <p:bldP spid="36" grpId="0"/>
      <p:bldP spid="37" grpId="0"/>
      <p:bldP spid="38" grpId="0" animBg="1"/>
      <p:bldP spid="39" grpId="0" animBg="1"/>
      <p:bldP spid="40" grpId="0" animBg="1"/>
      <p:bldP spid="41" grpId="0" animBg="1"/>
      <p:bldP spid="4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2131"/>
            <a:ext cx="10515600" cy="623415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latin typeface="Monotype Corsiva" panose="03010101010201010101" pitchFamily="66" charset="0"/>
              </a:rPr>
              <a:t>Transportation  </a:t>
            </a:r>
            <a:r>
              <a:rPr lang="en-US" sz="2800" dirty="0" err="1">
                <a:latin typeface="Monotype Corsiva" panose="03010101010201010101" pitchFamily="66" charset="0"/>
              </a:rPr>
              <a:t>Prpblem</a:t>
            </a:r>
            <a:r>
              <a:rPr lang="en-US" sz="2800" dirty="0">
                <a:latin typeface="Monotype Corsiva" panose="03010101010201010101" pitchFamily="66" charset="0"/>
              </a:rPr>
              <a:t/>
            </a:r>
            <a:br>
              <a:rPr lang="en-US" sz="2800" dirty="0">
                <a:latin typeface="Monotype Corsiva" panose="03010101010201010101" pitchFamily="66" charset="0"/>
              </a:rPr>
            </a:br>
            <a:endParaRPr lang="en-US" sz="2800" dirty="0">
              <a:latin typeface="Monotype Corsiva" panose="03010101010201010101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167" y="-74142"/>
            <a:ext cx="1487905" cy="6621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7838" y="526227"/>
            <a:ext cx="1073596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452026"/>
              </p:ext>
            </p:extLst>
          </p:nvPr>
        </p:nvGraphicFramePr>
        <p:xfrm>
          <a:off x="617838" y="1285877"/>
          <a:ext cx="6488111" cy="3286917"/>
        </p:xfrm>
        <a:graphic>
          <a:graphicData uri="http://schemas.openxmlformats.org/drawingml/2006/table">
            <a:tbl>
              <a:tblPr/>
              <a:tblGrid>
                <a:gridCol w="1419836">
                  <a:extLst>
                    <a:ext uri="{9D8B030D-6E8A-4147-A177-3AD203B41FA5}">
                      <a16:colId xmlns:a16="http://schemas.microsoft.com/office/drawing/2014/main" xmlns="" val="1463502946"/>
                    </a:ext>
                  </a:extLst>
                </a:gridCol>
                <a:gridCol w="862685">
                  <a:extLst>
                    <a:ext uri="{9D8B030D-6E8A-4147-A177-3AD203B41FA5}">
                      <a16:colId xmlns:a16="http://schemas.microsoft.com/office/drawing/2014/main" xmlns="" val="1762330675"/>
                    </a:ext>
                  </a:extLst>
                </a:gridCol>
                <a:gridCol w="1042411">
                  <a:extLst>
                    <a:ext uri="{9D8B030D-6E8A-4147-A177-3AD203B41FA5}">
                      <a16:colId xmlns:a16="http://schemas.microsoft.com/office/drawing/2014/main" xmlns="" val="621114199"/>
                    </a:ext>
                  </a:extLst>
                </a:gridCol>
                <a:gridCol w="1096329">
                  <a:extLst>
                    <a:ext uri="{9D8B030D-6E8A-4147-A177-3AD203B41FA5}">
                      <a16:colId xmlns:a16="http://schemas.microsoft.com/office/drawing/2014/main" xmlns="" val="1299749326"/>
                    </a:ext>
                  </a:extLst>
                </a:gridCol>
                <a:gridCol w="1204165">
                  <a:extLst>
                    <a:ext uri="{9D8B030D-6E8A-4147-A177-3AD203B41FA5}">
                      <a16:colId xmlns:a16="http://schemas.microsoft.com/office/drawing/2014/main" xmlns="" val="3593019571"/>
                    </a:ext>
                  </a:extLst>
                </a:gridCol>
                <a:gridCol w="862685">
                  <a:extLst>
                    <a:ext uri="{9D8B030D-6E8A-4147-A177-3AD203B41FA5}">
                      <a16:colId xmlns:a16="http://schemas.microsoft.com/office/drawing/2014/main" xmlns="" val="2757218946"/>
                    </a:ext>
                  </a:extLst>
                </a:gridCol>
              </a:tblGrid>
              <a:tr h="365213"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K1=</a:t>
                      </a:r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K2=  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K3=  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3745045"/>
                  </a:ext>
                </a:extLst>
              </a:tr>
              <a:tr h="3652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Rj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58797767"/>
                  </a:ext>
                </a:extLst>
              </a:tr>
              <a:tr h="36521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R1=0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6034059"/>
                  </a:ext>
                </a:extLst>
              </a:tr>
              <a:tr h="3652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9237642"/>
                  </a:ext>
                </a:extLst>
              </a:tr>
              <a:tr h="36521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R2=  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8580535"/>
                  </a:ext>
                </a:extLst>
              </a:tr>
              <a:tr h="3652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1539190"/>
                  </a:ext>
                </a:extLst>
              </a:tr>
              <a:tr h="36521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R3=  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3740040"/>
                  </a:ext>
                </a:extLst>
              </a:tr>
              <a:tr h="3652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58852070"/>
                  </a:ext>
                </a:extLst>
              </a:tr>
              <a:tr h="365213"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5430373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3024083" y="2004635"/>
            <a:ext cx="3208609" cy="2035141"/>
            <a:chOff x="3009795" y="3990622"/>
            <a:chExt cx="3208609" cy="2035141"/>
          </a:xfrm>
        </p:grpSpPr>
        <p:sp>
          <p:nvSpPr>
            <p:cNvPr id="8" name="TextBox 7"/>
            <p:cNvSpPr txBox="1"/>
            <p:nvPr/>
          </p:nvSpPr>
          <p:spPr>
            <a:xfrm>
              <a:off x="4059774" y="4915322"/>
              <a:ext cx="5357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100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009795" y="3990622"/>
              <a:ext cx="3208609" cy="2035141"/>
              <a:chOff x="2938355" y="2733320"/>
              <a:chExt cx="3208609" cy="2035141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938355" y="2972994"/>
                <a:ext cx="1602529" cy="1795467"/>
                <a:chOff x="2938355" y="2972994"/>
                <a:chExt cx="1602529" cy="1795467"/>
              </a:xfrm>
            </p:grpSpPr>
            <p:sp>
              <p:nvSpPr>
                <p:cNvPr id="23" name="TextBox 22"/>
                <p:cNvSpPr txBox="1"/>
                <p:nvPr/>
              </p:nvSpPr>
              <p:spPr>
                <a:xfrm>
                  <a:off x="2938355" y="2972994"/>
                  <a:ext cx="5357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rgbClr val="FF0000"/>
                      </a:solidFill>
                    </a:rPr>
                    <a:t>100</a:t>
                  </a: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2939414" y="3666895"/>
                  <a:ext cx="5357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rgbClr val="FF0000"/>
                      </a:solidFill>
                    </a:rPr>
                    <a:t>200</a:t>
                  </a: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4005160" y="4399129"/>
                  <a:ext cx="5357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rgbClr val="FF0000"/>
                      </a:solidFill>
                    </a:rPr>
                    <a:t>100</a:t>
                  </a:r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3546152" y="2733320"/>
                <a:ext cx="2600812" cy="2017865"/>
                <a:chOff x="3546152" y="2733320"/>
                <a:chExt cx="2600812" cy="2017865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3546152" y="2733320"/>
                  <a:ext cx="2600812" cy="1874644"/>
                  <a:chOff x="3546152" y="2733320"/>
                  <a:chExt cx="2600812" cy="1874644"/>
                </a:xfrm>
              </p:grpSpPr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3550920" y="2771776"/>
                    <a:ext cx="301686" cy="369332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accent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accent3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5</a:t>
                    </a:r>
                  </a:p>
                </p:txBody>
              </p:sp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4646295" y="2747607"/>
                    <a:ext cx="301686" cy="369332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accent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accent3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4</a:t>
                    </a:r>
                  </a:p>
                </p:txBody>
              </p:sp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5835758" y="2733320"/>
                    <a:ext cx="301686" cy="369332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accent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accent3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3</a:t>
                    </a:r>
                  </a:p>
                </p:txBody>
              </p:sp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3546152" y="3524247"/>
                    <a:ext cx="301686" cy="369332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accent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accent3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8</a:t>
                    </a:r>
                  </a:p>
                </p:txBody>
              </p:sp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4641527" y="3500078"/>
                    <a:ext cx="301686" cy="369332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accent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accent3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4</a:t>
                    </a:r>
                  </a:p>
                </p:txBody>
              </p:sp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5830990" y="3485791"/>
                    <a:ext cx="301686" cy="369332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accent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accent3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3</a:t>
                    </a:r>
                  </a:p>
                </p:txBody>
              </p: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3560440" y="4238632"/>
                    <a:ext cx="301686" cy="369332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accent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accent3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9</a:t>
                    </a:r>
                  </a:p>
                </p:txBody>
              </p: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4655815" y="4214463"/>
                    <a:ext cx="301686" cy="369332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accent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accent3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7</a:t>
                    </a:r>
                  </a:p>
                </p:txBody>
              </p:sp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5845278" y="4200176"/>
                    <a:ext cx="301686" cy="369332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accent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accent3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5</a:t>
                    </a:r>
                  </a:p>
                </p:txBody>
              </p:sp>
            </p:grpSp>
            <p:sp>
              <p:nvSpPr>
                <p:cNvPr id="13" name="TextBox 12"/>
                <p:cNvSpPr txBox="1"/>
                <p:nvPr/>
              </p:nvSpPr>
              <p:spPr>
                <a:xfrm>
                  <a:off x="5092793" y="4381853"/>
                  <a:ext cx="5357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rgbClr val="FF0000"/>
                      </a:solidFill>
                    </a:rPr>
                    <a:t>200</a:t>
                  </a:r>
                </a:p>
              </p:txBody>
            </p:sp>
          </p:grpSp>
        </p:grpSp>
      </p:grpSp>
      <p:sp>
        <p:nvSpPr>
          <p:cNvPr id="26" name="TextBox 25"/>
          <p:cNvSpPr txBox="1"/>
          <p:nvPr/>
        </p:nvSpPr>
        <p:spPr>
          <a:xfrm>
            <a:off x="1375240" y="612418"/>
            <a:ext cx="4378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>
                <a:solidFill>
                  <a:srgbClr val="FF0066"/>
                </a:solidFill>
              </a:rPr>
              <a:t>หลังจากนั้น  เรามาทดสอบช่องว่าง </a:t>
            </a:r>
            <a:r>
              <a:rPr lang="en-US" sz="2400" dirty="0">
                <a:solidFill>
                  <a:srgbClr val="FF0066"/>
                </a:solidFill>
              </a:rPr>
              <a:t>(I)</a:t>
            </a:r>
            <a:r>
              <a:rPr lang="th-TH" sz="2400" dirty="0">
                <a:solidFill>
                  <a:srgbClr val="FF0066"/>
                </a:solidFill>
              </a:rPr>
              <a:t> มีที่ไหนบ้าง</a:t>
            </a:r>
            <a:endParaRPr lang="en-US" sz="2400" dirty="0">
              <a:solidFill>
                <a:srgbClr val="FF0066"/>
              </a:solidFill>
            </a:endParaRPr>
          </a:p>
        </p:txBody>
      </p:sp>
      <p:sp>
        <p:nvSpPr>
          <p:cNvPr id="27" name="Flowchart: Summing Junction 26"/>
          <p:cNvSpPr/>
          <p:nvPr/>
        </p:nvSpPr>
        <p:spPr>
          <a:xfrm>
            <a:off x="4215352" y="2244309"/>
            <a:ext cx="225646" cy="168114"/>
          </a:xfrm>
          <a:prstGeom prst="flowChartSummingJunction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8" name="Flowchart: Summing Junction 27"/>
          <p:cNvSpPr/>
          <p:nvPr/>
        </p:nvSpPr>
        <p:spPr>
          <a:xfrm>
            <a:off x="5270771" y="2227757"/>
            <a:ext cx="225646" cy="168114"/>
          </a:xfrm>
          <a:prstGeom prst="flowChartSummingJunction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9" name="Flowchart: Summing Junction 28"/>
          <p:cNvSpPr/>
          <p:nvPr/>
        </p:nvSpPr>
        <p:spPr>
          <a:xfrm>
            <a:off x="5335384" y="2980228"/>
            <a:ext cx="225646" cy="168114"/>
          </a:xfrm>
          <a:prstGeom prst="flowChartSummingJunction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0" name="Flowchart: Summing Junction 29"/>
          <p:cNvSpPr/>
          <p:nvPr/>
        </p:nvSpPr>
        <p:spPr>
          <a:xfrm>
            <a:off x="3144568" y="3711165"/>
            <a:ext cx="225646" cy="168114"/>
          </a:xfrm>
          <a:prstGeom prst="flowChartSummingJunction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701052" y="998830"/>
            <a:ext cx="3355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/>
              <a:t>ช่อง  </a:t>
            </a:r>
            <a:r>
              <a:rPr lang="en-US" sz="2400" dirty="0"/>
              <a:t>A</a:t>
            </a:r>
            <a:r>
              <a:rPr lang="en-US" sz="2400" baseline="-25000" dirty="0"/>
              <a:t>2</a:t>
            </a:r>
            <a:r>
              <a:rPr lang="en-US" sz="2400" dirty="0"/>
              <a:t>,  A</a:t>
            </a:r>
            <a:r>
              <a:rPr lang="en-US" sz="2400" baseline="-25000" dirty="0"/>
              <a:t>3</a:t>
            </a:r>
            <a:r>
              <a:rPr lang="en-US" sz="2400" dirty="0"/>
              <a:t>,  B</a:t>
            </a:r>
            <a:r>
              <a:rPr lang="en-US" sz="2400" baseline="-25000" dirty="0"/>
              <a:t>3</a:t>
            </a:r>
            <a:r>
              <a:rPr lang="en-US" sz="2400" dirty="0"/>
              <a:t> ,  C</a:t>
            </a:r>
            <a:r>
              <a:rPr lang="en-US" sz="2400" baseline="-25000" dirty="0"/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701052" y="1460495"/>
            <a:ext cx="2129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>
                <a:solidFill>
                  <a:srgbClr val="FF0066"/>
                </a:solidFill>
              </a:rPr>
              <a:t>ทดสอบช่อง โดยสมการ</a:t>
            </a:r>
            <a:endParaRPr lang="en-US" sz="2400" dirty="0">
              <a:solidFill>
                <a:srgbClr val="FF0066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315107" y="1847190"/>
            <a:ext cx="2286203" cy="523220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</a:rPr>
              <a:t>I</a:t>
            </a:r>
            <a:r>
              <a:rPr lang="en-US" sz="2800" b="1" baseline="-25000" dirty="0" err="1">
                <a:solidFill>
                  <a:prstClr val="black"/>
                </a:solidFill>
              </a:rPr>
              <a:t>ij</a:t>
            </a:r>
            <a:r>
              <a:rPr lang="en-US" sz="2800" b="1" dirty="0">
                <a:solidFill>
                  <a:prstClr val="black"/>
                </a:solidFill>
              </a:rPr>
              <a:t> = </a:t>
            </a:r>
            <a:r>
              <a:rPr lang="en-US" sz="2800" b="1" dirty="0" err="1">
                <a:solidFill>
                  <a:prstClr val="black"/>
                </a:solidFill>
              </a:rPr>
              <a:t>C</a:t>
            </a:r>
            <a:r>
              <a:rPr lang="en-US" sz="2800" b="1" baseline="-25000" dirty="0" err="1">
                <a:solidFill>
                  <a:prstClr val="black"/>
                </a:solidFill>
              </a:rPr>
              <a:t>ij</a:t>
            </a:r>
            <a:r>
              <a:rPr lang="en-US" sz="2800" b="1" dirty="0">
                <a:solidFill>
                  <a:prstClr val="black"/>
                </a:solidFill>
              </a:rPr>
              <a:t>  -  </a:t>
            </a:r>
            <a:r>
              <a:rPr lang="en-US" sz="2800" b="1" dirty="0" err="1">
                <a:solidFill>
                  <a:prstClr val="black"/>
                </a:solidFill>
              </a:rPr>
              <a:t>R</a:t>
            </a:r>
            <a:r>
              <a:rPr lang="en-US" sz="2800" b="1" baseline="-25000" dirty="0" err="1">
                <a:solidFill>
                  <a:prstClr val="black"/>
                </a:solidFill>
              </a:rPr>
              <a:t>j</a:t>
            </a:r>
            <a:r>
              <a:rPr lang="en-US" sz="2800" b="1" dirty="0">
                <a:solidFill>
                  <a:prstClr val="black"/>
                </a:solidFill>
              </a:rPr>
              <a:t> - K</a:t>
            </a:r>
            <a:r>
              <a:rPr lang="en-US" sz="2800" b="1" baseline="-25000" dirty="0">
                <a:solidFill>
                  <a:prstClr val="black"/>
                </a:solidFill>
              </a:rPr>
              <a:t>i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701052" y="2572439"/>
            <a:ext cx="3514314" cy="707886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:   C</a:t>
            </a:r>
            <a:r>
              <a:rPr lang="en-US" sz="2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– R</a:t>
            </a:r>
            <a:r>
              <a:rPr lang="en-US" sz="2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-  K</a:t>
            </a:r>
            <a:r>
              <a:rPr lang="en-US" sz="2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   4   -  0    -  1         = 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+3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701051" y="3312557"/>
            <a:ext cx="3514314" cy="707886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:   C</a:t>
            </a:r>
            <a:r>
              <a:rPr lang="en-US" sz="2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– R</a:t>
            </a:r>
            <a:r>
              <a:rPr lang="en-US" sz="2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-  K</a:t>
            </a:r>
            <a:r>
              <a:rPr lang="en-US" sz="2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   3   -  0    -  (-1)     = 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+4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701051" y="4052675"/>
            <a:ext cx="3514314" cy="707886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:   C</a:t>
            </a:r>
            <a:r>
              <a:rPr lang="en-US" sz="2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– R</a:t>
            </a:r>
            <a:r>
              <a:rPr lang="en-US" sz="2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-  K</a:t>
            </a:r>
            <a:r>
              <a:rPr lang="en-US" sz="2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   3   -  3    - (-1)      = 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+1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701051" y="4792793"/>
            <a:ext cx="3514314" cy="707886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:   C</a:t>
            </a:r>
            <a:r>
              <a:rPr lang="en-US" sz="2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31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– R</a:t>
            </a:r>
            <a:r>
              <a:rPr lang="en-US" sz="2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-  K</a:t>
            </a:r>
            <a:r>
              <a:rPr lang="en-US" sz="2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   9   -  6    -  5         = 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-2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***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82897" y="2143700"/>
            <a:ext cx="563352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+3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249701" y="2110356"/>
            <a:ext cx="563352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+4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214741" y="2910993"/>
            <a:ext cx="563352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+1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092182" y="3632111"/>
            <a:ext cx="563352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-2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98714" y="5985419"/>
            <a:ext cx="1043106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2400" dirty="0"/>
              <a:t>จะเห็นได้ว่า ช่อง </a:t>
            </a:r>
            <a:r>
              <a:rPr lang="en-US" sz="2400" dirty="0"/>
              <a:t>C</a:t>
            </a:r>
            <a:r>
              <a:rPr lang="en-US" sz="2400" baseline="-25000" dirty="0"/>
              <a:t>1</a:t>
            </a:r>
            <a:r>
              <a:rPr lang="th-TH" sz="2400" dirty="0"/>
              <a:t> มีค่าติดลบ มากสุด </a:t>
            </a:r>
            <a:r>
              <a:rPr lang="en-US" sz="2400" dirty="0"/>
              <a:t>= -2</a:t>
            </a:r>
            <a:r>
              <a:rPr lang="th-TH" sz="2400" dirty="0"/>
              <a:t> จึงไม่สมควรเป็นช่องว่าง   เราจำต้องมีการปรับปรุงแก้ไขตัวเลข ในช่อง</a:t>
            </a:r>
            <a:r>
              <a:rPr lang="en-US" sz="2400" dirty="0"/>
              <a:t> C</a:t>
            </a:r>
            <a:r>
              <a:rPr lang="en-US" sz="2400" baseline="-25000" dirty="0"/>
              <a:t>1</a:t>
            </a:r>
            <a:r>
              <a:rPr lang="th-TH" sz="2400" dirty="0"/>
              <a:t> นี้</a:t>
            </a:r>
            <a:endParaRPr lang="en-US" sz="2400" dirty="0"/>
          </a:p>
        </p:txBody>
      </p:sp>
      <p:cxnSp>
        <p:nvCxnSpPr>
          <p:cNvPr id="43" name="Connector: Curved 42"/>
          <p:cNvCxnSpPr>
            <a:stCxn id="41" idx="0"/>
            <a:endCxn id="40" idx="2"/>
          </p:cNvCxnSpPr>
          <p:nvPr/>
        </p:nvCxnSpPr>
        <p:spPr>
          <a:xfrm rot="16200000" flipV="1">
            <a:off x="3552064" y="3823237"/>
            <a:ext cx="1983976" cy="2340387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6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 animBg="1"/>
      <p:bldP spid="34" grpId="0" animBg="1"/>
      <p:bldP spid="35" grpId="0" animBg="1"/>
      <p:bldP spid="36" grpId="0" animBg="1"/>
      <p:bldP spid="37" grpId="0" animBg="1"/>
      <p:bldP spid="3" grpId="0"/>
      <p:bldP spid="38" grpId="0"/>
      <p:bldP spid="39" grpId="0"/>
      <p:bldP spid="40" grpId="0"/>
      <p:bldP spid="4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2131"/>
            <a:ext cx="10515600" cy="623415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latin typeface="Monotype Corsiva" panose="03010101010201010101" pitchFamily="66" charset="0"/>
              </a:rPr>
              <a:t>Transportation  </a:t>
            </a:r>
            <a:r>
              <a:rPr lang="en-US" sz="2800" dirty="0" err="1">
                <a:latin typeface="Monotype Corsiva" panose="03010101010201010101" pitchFamily="66" charset="0"/>
              </a:rPr>
              <a:t>Prpblem</a:t>
            </a:r>
            <a:r>
              <a:rPr lang="en-US" sz="2800" dirty="0">
                <a:latin typeface="Monotype Corsiva" panose="03010101010201010101" pitchFamily="66" charset="0"/>
              </a:rPr>
              <a:t/>
            </a:r>
            <a:br>
              <a:rPr lang="en-US" sz="2800" dirty="0">
                <a:latin typeface="Monotype Corsiva" panose="03010101010201010101" pitchFamily="66" charset="0"/>
              </a:rPr>
            </a:br>
            <a:endParaRPr lang="en-US" sz="2800" dirty="0">
              <a:latin typeface="Monotype Corsiva" panose="03010101010201010101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167" y="-74142"/>
            <a:ext cx="1487905" cy="6621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7838" y="526227"/>
            <a:ext cx="1073596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792859"/>
              </p:ext>
            </p:extLst>
          </p:nvPr>
        </p:nvGraphicFramePr>
        <p:xfrm>
          <a:off x="617838" y="1285877"/>
          <a:ext cx="6488111" cy="3286917"/>
        </p:xfrm>
        <a:graphic>
          <a:graphicData uri="http://schemas.openxmlformats.org/drawingml/2006/table">
            <a:tbl>
              <a:tblPr/>
              <a:tblGrid>
                <a:gridCol w="1419836">
                  <a:extLst>
                    <a:ext uri="{9D8B030D-6E8A-4147-A177-3AD203B41FA5}">
                      <a16:colId xmlns:a16="http://schemas.microsoft.com/office/drawing/2014/main" xmlns="" val="1463502946"/>
                    </a:ext>
                  </a:extLst>
                </a:gridCol>
                <a:gridCol w="862685">
                  <a:extLst>
                    <a:ext uri="{9D8B030D-6E8A-4147-A177-3AD203B41FA5}">
                      <a16:colId xmlns:a16="http://schemas.microsoft.com/office/drawing/2014/main" xmlns="" val="1762330675"/>
                    </a:ext>
                  </a:extLst>
                </a:gridCol>
                <a:gridCol w="1042411">
                  <a:extLst>
                    <a:ext uri="{9D8B030D-6E8A-4147-A177-3AD203B41FA5}">
                      <a16:colId xmlns:a16="http://schemas.microsoft.com/office/drawing/2014/main" xmlns="" val="621114199"/>
                    </a:ext>
                  </a:extLst>
                </a:gridCol>
                <a:gridCol w="1096329">
                  <a:extLst>
                    <a:ext uri="{9D8B030D-6E8A-4147-A177-3AD203B41FA5}">
                      <a16:colId xmlns:a16="http://schemas.microsoft.com/office/drawing/2014/main" xmlns="" val="1299749326"/>
                    </a:ext>
                  </a:extLst>
                </a:gridCol>
                <a:gridCol w="1204165">
                  <a:extLst>
                    <a:ext uri="{9D8B030D-6E8A-4147-A177-3AD203B41FA5}">
                      <a16:colId xmlns:a16="http://schemas.microsoft.com/office/drawing/2014/main" xmlns="" val="3593019571"/>
                    </a:ext>
                  </a:extLst>
                </a:gridCol>
                <a:gridCol w="862685">
                  <a:extLst>
                    <a:ext uri="{9D8B030D-6E8A-4147-A177-3AD203B41FA5}">
                      <a16:colId xmlns:a16="http://schemas.microsoft.com/office/drawing/2014/main" xmlns="" val="2757218946"/>
                    </a:ext>
                  </a:extLst>
                </a:gridCol>
              </a:tblGrid>
              <a:tr h="365213"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K1=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K2=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K3=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3745045"/>
                  </a:ext>
                </a:extLst>
              </a:tr>
              <a:tr h="3652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Rj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58797767"/>
                  </a:ext>
                </a:extLst>
              </a:tr>
              <a:tr h="36521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R1=0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6034059"/>
                  </a:ext>
                </a:extLst>
              </a:tr>
              <a:tr h="3652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9237642"/>
                  </a:ext>
                </a:extLst>
              </a:tr>
              <a:tr h="36521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R2=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8580535"/>
                  </a:ext>
                </a:extLst>
              </a:tr>
              <a:tr h="3652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1539190"/>
                  </a:ext>
                </a:extLst>
              </a:tr>
              <a:tr h="36521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R3=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3740040"/>
                  </a:ext>
                </a:extLst>
              </a:tr>
              <a:tr h="3652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58852070"/>
                  </a:ext>
                </a:extLst>
              </a:tr>
              <a:tr h="365213"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5430373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3024083" y="2004635"/>
            <a:ext cx="3208609" cy="2035141"/>
            <a:chOff x="3009795" y="3990622"/>
            <a:chExt cx="3208609" cy="2035141"/>
          </a:xfrm>
        </p:grpSpPr>
        <p:sp>
          <p:nvSpPr>
            <p:cNvPr id="8" name="TextBox 7"/>
            <p:cNvSpPr txBox="1"/>
            <p:nvPr/>
          </p:nvSpPr>
          <p:spPr>
            <a:xfrm>
              <a:off x="4059774" y="4915322"/>
              <a:ext cx="5357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100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009795" y="3990622"/>
              <a:ext cx="3208609" cy="2035141"/>
              <a:chOff x="2938355" y="2733320"/>
              <a:chExt cx="3208609" cy="2035141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938355" y="2972994"/>
                <a:ext cx="1602529" cy="1795467"/>
                <a:chOff x="2938355" y="2972994"/>
                <a:chExt cx="1602529" cy="1795467"/>
              </a:xfrm>
            </p:grpSpPr>
            <p:sp>
              <p:nvSpPr>
                <p:cNvPr id="23" name="TextBox 22"/>
                <p:cNvSpPr txBox="1"/>
                <p:nvPr/>
              </p:nvSpPr>
              <p:spPr>
                <a:xfrm>
                  <a:off x="2938355" y="2972994"/>
                  <a:ext cx="5357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rgbClr val="FF0000"/>
                      </a:solidFill>
                    </a:rPr>
                    <a:t>100</a:t>
                  </a: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2939414" y="3666895"/>
                  <a:ext cx="5357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rgbClr val="FF0000"/>
                      </a:solidFill>
                    </a:rPr>
                    <a:t>200</a:t>
                  </a: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4005160" y="4399129"/>
                  <a:ext cx="5357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rgbClr val="FF0000"/>
                      </a:solidFill>
                    </a:rPr>
                    <a:t>100</a:t>
                  </a:r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3546152" y="2733320"/>
                <a:ext cx="2600812" cy="2017865"/>
                <a:chOff x="3546152" y="2733320"/>
                <a:chExt cx="2600812" cy="2017865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3546152" y="2733320"/>
                  <a:ext cx="2600812" cy="1874644"/>
                  <a:chOff x="3546152" y="2733320"/>
                  <a:chExt cx="2600812" cy="1874644"/>
                </a:xfrm>
              </p:grpSpPr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3550920" y="2771776"/>
                    <a:ext cx="301686" cy="369332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accent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accent3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5</a:t>
                    </a:r>
                  </a:p>
                </p:txBody>
              </p:sp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4646295" y="2747607"/>
                    <a:ext cx="301686" cy="369332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accent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accent3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4</a:t>
                    </a:r>
                  </a:p>
                </p:txBody>
              </p:sp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5835758" y="2733320"/>
                    <a:ext cx="301686" cy="369332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accent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accent3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3</a:t>
                    </a:r>
                  </a:p>
                </p:txBody>
              </p:sp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3546152" y="3524247"/>
                    <a:ext cx="301686" cy="369332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accent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accent3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8</a:t>
                    </a:r>
                  </a:p>
                </p:txBody>
              </p:sp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4641527" y="3500078"/>
                    <a:ext cx="301686" cy="369332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accent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accent3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4</a:t>
                    </a:r>
                  </a:p>
                </p:txBody>
              </p:sp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5830990" y="3485791"/>
                    <a:ext cx="301686" cy="369332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accent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accent3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3</a:t>
                    </a:r>
                  </a:p>
                </p:txBody>
              </p: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3560440" y="4238632"/>
                    <a:ext cx="301686" cy="369332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accent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accent3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9</a:t>
                    </a:r>
                  </a:p>
                </p:txBody>
              </p: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4655815" y="4214463"/>
                    <a:ext cx="301686" cy="369332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accent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accent3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7</a:t>
                    </a:r>
                  </a:p>
                </p:txBody>
              </p:sp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5845278" y="4200176"/>
                    <a:ext cx="301686" cy="369332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accent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accent3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5</a:t>
                    </a:r>
                  </a:p>
                </p:txBody>
              </p:sp>
            </p:grpSp>
            <p:sp>
              <p:nvSpPr>
                <p:cNvPr id="13" name="TextBox 12"/>
                <p:cNvSpPr txBox="1"/>
                <p:nvPr/>
              </p:nvSpPr>
              <p:spPr>
                <a:xfrm>
                  <a:off x="5092793" y="4381853"/>
                  <a:ext cx="5357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rgbClr val="FF0000"/>
                      </a:solidFill>
                    </a:rPr>
                    <a:t>200</a:t>
                  </a:r>
                </a:p>
              </p:txBody>
            </p:sp>
          </p:grpSp>
        </p:grpSp>
      </p:grpSp>
      <p:sp>
        <p:nvSpPr>
          <p:cNvPr id="3" name="TextBox 2"/>
          <p:cNvSpPr txBox="1"/>
          <p:nvPr/>
        </p:nvSpPr>
        <p:spPr>
          <a:xfrm>
            <a:off x="8029575" y="964976"/>
            <a:ext cx="3186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/>
              <a:t>ปรับแก้ไข เฉพาะบริเวณนี้เท่านั้น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3138580" y="3768487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+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91883" y="275710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+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211645" y="2771393"/>
            <a:ext cx="263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-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249799" y="3777873"/>
            <a:ext cx="263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-</a:t>
            </a:r>
          </a:p>
        </p:txBody>
      </p:sp>
      <p:sp>
        <p:nvSpPr>
          <p:cNvPr id="30" name="Oval 29"/>
          <p:cNvSpPr/>
          <p:nvPr/>
        </p:nvSpPr>
        <p:spPr>
          <a:xfrm>
            <a:off x="3184931" y="3710467"/>
            <a:ext cx="171921" cy="1604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32" name="Straight Arrow Connector 31"/>
          <p:cNvCxnSpPr>
            <a:endCxn id="25" idx="1"/>
          </p:cNvCxnSpPr>
          <p:nvPr/>
        </p:nvCxnSpPr>
        <p:spPr>
          <a:xfrm>
            <a:off x="3553593" y="3846235"/>
            <a:ext cx="537295" cy="8875"/>
          </a:xfrm>
          <a:prstGeom prst="straightConnector1">
            <a:avLst/>
          </a:prstGeom>
          <a:ln w="28575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5" idx="1"/>
            <a:endCxn id="8" idx="1"/>
          </p:cNvCxnSpPr>
          <p:nvPr/>
        </p:nvCxnSpPr>
        <p:spPr>
          <a:xfrm flipH="1" flipV="1">
            <a:off x="4074062" y="3114001"/>
            <a:ext cx="16826" cy="741109"/>
          </a:xfrm>
          <a:prstGeom prst="straightConnector1">
            <a:avLst/>
          </a:prstGeom>
          <a:ln w="28575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8" idx="1"/>
          </p:cNvCxnSpPr>
          <p:nvPr/>
        </p:nvCxnSpPr>
        <p:spPr>
          <a:xfrm flipH="1" flipV="1">
            <a:off x="3605295" y="3109353"/>
            <a:ext cx="468767" cy="4648"/>
          </a:xfrm>
          <a:prstGeom prst="straightConnector1">
            <a:avLst/>
          </a:prstGeom>
          <a:ln w="28575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4" idx="3"/>
          </p:cNvCxnSpPr>
          <p:nvPr/>
        </p:nvCxnSpPr>
        <p:spPr>
          <a:xfrm>
            <a:off x="3560866" y="3122876"/>
            <a:ext cx="6972" cy="723359"/>
          </a:xfrm>
          <a:prstGeom prst="straightConnector1">
            <a:avLst/>
          </a:prstGeom>
          <a:ln w="28575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2771775" y="2613641"/>
            <a:ext cx="1969768" cy="1772622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7531196" y="1673759"/>
            <a:ext cx="37048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>
                <a:solidFill>
                  <a:srgbClr val="0000CC"/>
                </a:solidFill>
              </a:rPr>
              <a:t>ช่องที่มีเครื่องหมาย </a:t>
            </a:r>
            <a:r>
              <a:rPr lang="en-US" sz="2400" dirty="0">
                <a:solidFill>
                  <a:srgbClr val="0000CC"/>
                </a:solidFill>
              </a:rPr>
              <a:t>(-)</a:t>
            </a:r>
            <a:r>
              <a:rPr lang="th-TH" sz="2400" dirty="0">
                <a:solidFill>
                  <a:srgbClr val="0000CC"/>
                </a:solidFill>
              </a:rPr>
              <a:t> มี  </a:t>
            </a:r>
            <a:r>
              <a:rPr lang="en-US" sz="2400" dirty="0">
                <a:solidFill>
                  <a:srgbClr val="0000CC"/>
                </a:solidFill>
              </a:rPr>
              <a:t>100 , 200  </a:t>
            </a:r>
          </a:p>
          <a:p>
            <a:r>
              <a:rPr lang="th-TH" sz="2400" dirty="0">
                <a:solidFill>
                  <a:srgbClr val="0000CC"/>
                </a:solidFill>
              </a:rPr>
              <a:t>เอาตัวเลขที่มีค่าน้อยที่สุด คือ </a:t>
            </a:r>
            <a:r>
              <a:rPr lang="en-US" sz="2400" dirty="0">
                <a:solidFill>
                  <a:srgbClr val="0000CC"/>
                </a:solidFill>
              </a:rPr>
              <a:t>100  </a:t>
            </a:r>
          </a:p>
          <a:p>
            <a:r>
              <a:rPr lang="th-TH" sz="2400" dirty="0">
                <a:solidFill>
                  <a:srgbClr val="0000CC"/>
                </a:solidFill>
              </a:rPr>
              <a:t>นำ </a:t>
            </a:r>
            <a:r>
              <a:rPr lang="en-US" sz="2400" dirty="0">
                <a:solidFill>
                  <a:srgbClr val="0000CC"/>
                </a:solidFill>
              </a:rPr>
              <a:t>100  </a:t>
            </a:r>
            <a:r>
              <a:rPr lang="th-TH" sz="2400" dirty="0">
                <a:solidFill>
                  <a:srgbClr val="0000CC"/>
                </a:solidFill>
              </a:rPr>
              <a:t>ไปลบทุกตัวในช่อง </a:t>
            </a:r>
            <a:r>
              <a:rPr lang="en-US" sz="2400" dirty="0">
                <a:solidFill>
                  <a:srgbClr val="0000CC"/>
                </a:solidFill>
              </a:rPr>
              <a:t>(-) </a:t>
            </a:r>
            <a:endParaRPr lang="th-TH" sz="2400" dirty="0">
              <a:solidFill>
                <a:srgbClr val="0000CC"/>
              </a:solidFill>
            </a:endParaRPr>
          </a:p>
          <a:p>
            <a:r>
              <a:rPr lang="th-TH" sz="2400" dirty="0">
                <a:solidFill>
                  <a:srgbClr val="0000CC"/>
                </a:solidFill>
              </a:rPr>
              <a:t>และบวกทุกตัวในช่อง</a:t>
            </a:r>
            <a:r>
              <a:rPr lang="en-US" sz="2400" dirty="0">
                <a:solidFill>
                  <a:srgbClr val="0000CC"/>
                </a:solidFill>
              </a:rPr>
              <a:t>(+)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7289366" y="3243419"/>
            <a:ext cx="1574712" cy="1038853"/>
            <a:chOff x="7289366" y="3243419"/>
            <a:chExt cx="1574712" cy="1038853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59316" y="3243419"/>
              <a:ext cx="1504762" cy="1038095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7322710" y="3539639"/>
              <a:ext cx="15413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    -100              +100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289366" y="4020662"/>
              <a:ext cx="15413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    +100              - 100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9040507" y="3252939"/>
            <a:ext cx="1504762" cy="1038095"/>
            <a:chOff x="9040507" y="3252939"/>
            <a:chExt cx="1504762" cy="1038095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40507" y="3252939"/>
              <a:ext cx="1504762" cy="1038095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9143997" y="3414339"/>
              <a:ext cx="420308" cy="27699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b="1" dirty="0"/>
                <a:t>100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9867907" y="3409571"/>
              <a:ext cx="420308" cy="27699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b="1" dirty="0"/>
                <a:t>200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9143997" y="3901276"/>
              <a:ext cx="420308" cy="27699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b="1" dirty="0"/>
                <a:t>100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9839329" y="3896508"/>
              <a:ext cx="448886" cy="27699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046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3" grpId="0" animBg="1"/>
      <p:bldP spid="4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2131"/>
            <a:ext cx="10515600" cy="623415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latin typeface="Monotype Corsiva" panose="03010101010201010101" pitchFamily="66" charset="0"/>
              </a:rPr>
              <a:t>Transportation  </a:t>
            </a:r>
            <a:r>
              <a:rPr lang="en-US" sz="2800" dirty="0" err="1">
                <a:latin typeface="Monotype Corsiva" panose="03010101010201010101" pitchFamily="66" charset="0"/>
              </a:rPr>
              <a:t>Prpblem</a:t>
            </a:r>
            <a:r>
              <a:rPr lang="en-US" sz="2800" dirty="0">
                <a:latin typeface="Monotype Corsiva" panose="03010101010201010101" pitchFamily="66" charset="0"/>
              </a:rPr>
              <a:t/>
            </a:r>
            <a:br>
              <a:rPr lang="en-US" sz="2800" dirty="0">
                <a:latin typeface="Monotype Corsiva" panose="03010101010201010101" pitchFamily="66" charset="0"/>
              </a:rPr>
            </a:br>
            <a:endParaRPr lang="en-US" sz="2800" dirty="0">
              <a:latin typeface="Monotype Corsiva" panose="03010101010201010101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167" y="-74142"/>
            <a:ext cx="1487905" cy="6621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7838" y="526227"/>
            <a:ext cx="1073596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25971"/>
              </p:ext>
            </p:extLst>
          </p:nvPr>
        </p:nvGraphicFramePr>
        <p:xfrm>
          <a:off x="617838" y="1285877"/>
          <a:ext cx="6488111" cy="3286917"/>
        </p:xfrm>
        <a:graphic>
          <a:graphicData uri="http://schemas.openxmlformats.org/drawingml/2006/table">
            <a:tbl>
              <a:tblPr/>
              <a:tblGrid>
                <a:gridCol w="1419836">
                  <a:extLst>
                    <a:ext uri="{9D8B030D-6E8A-4147-A177-3AD203B41FA5}">
                      <a16:colId xmlns:a16="http://schemas.microsoft.com/office/drawing/2014/main" xmlns="" val="1463502946"/>
                    </a:ext>
                  </a:extLst>
                </a:gridCol>
                <a:gridCol w="862685">
                  <a:extLst>
                    <a:ext uri="{9D8B030D-6E8A-4147-A177-3AD203B41FA5}">
                      <a16:colId xmlns:a16="http://schemas.microsoft.com/office/drawing/2014/main" xmlns="" val="1762330675"/>
                    </a:ext>
                  </a:extLst>
                </a:gridCol>
                <a:gridCol w="1042411">
                  <a:extLst>
                    <a:ext uri="{9D8B030D-6E8A-4147-A177-3AD203B41FA5}">
                      <a16:colId xmlns:a16="http://schemas.microsoft.com/office/drawing/2014/main" xmlns="" val="621114199"/>
                    </a:ext>
                  </a:extLst>
                </a:gridCol>
                <a:gridCol w="1096329">
                  <a:extLst>
                    <a:ext uri="{9D8B030D-6E8A-4147-A177-3AD203B41FA5}">
                      <a16:colId xmlns:a16="http://schemas.microsoft.com/office/drawing/2014/main" xmlns="" val="1299749326"/>
                    </a:ext>
                  </a:extLst>
                </a:gridCol>
                <a:gridCol w="1204165">
                  <a:extLst>
                    <a:ext uri="{9D8B030D-6E8A-4147-A177-3AD203B41FA5}">
                      <a16:colId xmlns:a16="http://schemas.microsoft.com/office/drawing/2014/main" xmlns="" val="3593019571"/>
                    </a:ext>
                  </a:extLst>
                </a:gridCol>
                <a:gridCol w="862685">
                  <a:extLst>
                    <a:ext uri="{9D8B030D-6E8A-4147-A177-3AD203B41FA5}">
                      <a16:colId xmlns:a16="http://schemas.microsoft.com/office/drawing/2014/main" xmlns="" val="2757218946"/>
                    </a:ext>
                  </a:extLst>
                </a:gridCol>
              </a:tblGrid>
              <a:tr h="365213"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K1=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K2=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K3=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3745045"/>
                  </a:ext>
                </a:extLst>
              </a:tr>
              <a:tr h="3652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Rj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58797767"/>
                  </a:ext>
                </a:extLst>
              </a:tr>
              <a:tr h="36521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R1=0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6034059"/>
                  </a:ext>
                </a:extLst>
              </a:tr>
              <a:tr h="3652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9237642"/>
                  </a:ext>
                </a:extLst>
              </a:tr>
              <a:tr h="36521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R2=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8580535"/>
                  </a:ext>
                </a:extLst>
              </a:tr>
              <a:tr h="3652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1539190"/>
                  </a:ext>
                </a:extLst>
              </a:tr>
              <a:tr h="36521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R3=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3740040"/>
                  </a:ext>
                </a:extLst>
              </a:tr>
              <a:tr h="3652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58852070"/>
                  </a:ext>
                </a:extLst>
              </a:tr>
              <a:tr h="365213"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5430373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3024083" y="2004635"/>
            <a:ext cx="3208609" cy="2055268"/>
            <a:chOff x="3009795" y="3990622"/>
            <a:chExt cx="3208609" cy="2055268"/>
          </a:xfrm>
        </p:grpSpPr>
        <p:sp>
          <p:nvSpPr>
            <p:cNvPr id="8" name="TextBox 7"/>
            <p:cNvSpPr txBox="1"/>
            <p:nvPr/>
          </p:nvSpPr>
          <p:spPr>
            <a:xfrm>
              <a:off x="4059774" y="4915322"/>
              <a:ext cx="5357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200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009795" y="3990622"/>
              <a:ext cx="3208609" cy="2055268"/>
              <a:chOff x="2938355" y="2733320"/>
              <a:chExt cx="3208609" cy="2055268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938355" y="2972994"/>
                <a:ext cx="536783" cy="1815594"/>
                <a:chOff x="2938355" y="2972994"/>
                <a:chExt cx="536783" cy="1815594"/>
              </a:xfrm>
            </p:grpSpPr>
            <p:sp>
              <p:nvSpPr>
                <p:cNvPr id="23" name="TextBox 22"/>
                <p:cNvSpPr txBox="1"/>
                <p:nvPr/>
              </p:nvSpPr>
              <p:spPr>
                <a:xfrm>
                  <a:off x="2938355" y="2972994"/>
                  <a:ext cx="5357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rgbClr val="FF0000"/>
                      </a:solidFill>
                    </a:rPr>
                    <a:t>100</a:t>
                  </a: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2939414" y="3666895"/>
                  <a:ext cx="5357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rgbClr val="FF0000"/>
                      </a:solidFill>
                    </a:rPr>
                    <a:t>100</a:t>
                  </a: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2938355" y="4419256"/>
                  <a:ext cx="5357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rgbClr val="FF0000"/>
                      </a:solidFill>
                    </a:rPr>
                    <a:t>100</a:t>
                  </a:r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3546152" y="2733320"/>
                <a:ext cx="2600812" cy="2017865"/>
                <a:chOff x="3546152" y="2733320"/>
                <a:chExt cx="2600812" cy="2017865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3546152" y="2733320"/>
                  <a:ext cx="2600812" cy="1874644"/>
                  <a:chOff x="3546152" y="2733320"/>
                  <a:chExt cx="2600812" cy="1874644"/>
                </a:xfrm>
              </p:grpSpPr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3550920" y="2771776"/>
                    <a:ext cx="301686" cy="369332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accent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accent3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5</a:t>
                    </a:r>
                  </a:p>
                </p:txBody>
              </p:sp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4646295" y="2747607"/>
                    <a:ext cx="301686" cy="369332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accent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accent3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4</a:t>
                    </a:r>
                  </a:p>
                </p:txBody>
              </p:sp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5835758" y="2733320"/>
                    <a:ext cx="301686" cy="369332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accent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accent3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3</a:t>
                    </a:r>
                  </a:p>
                </p:txBody>
              </p:sp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3546152" y="3524247"/>
                    <a:ext cx="301686" cy="369332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accent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accent3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8</a:t>
                    </a:r>
                  </a:p>
                </p:txBody>
              </p:sp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4641527" y="3500078"/>
                    <a:ext cx="301686" cy="369332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accent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accent3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4</a:t>
                    </a:r>
                  </a:p>
                </p:txBody>
              </p:sp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5830990" y="3485791"/>
                    <a:ext cx="301686" cy="369332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accent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accent3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3</a:t>
                    </a:r>
                  </a:p>
                </p:txBody>
              </p: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3560440" y="4238632"/>
                    <a:ext cx="301686" cy="369332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accent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accent3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9</a:t>
                    </a:r>
                  </a:p>
                </p:txBody>
              </p: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4655815" y="4214463"/>
                    <a:ext cx="301686" cy="369332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accent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accent3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7</a:t>
                    </a:r>
                  </a:p>
                </p:txBody>
              </p:sp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5845278" y="4200176"/>
                    <a:ext cx="301686" cy="369332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accent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accent3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5</a:t>
                    </a:r>
                  </a:p>
                </p:txBody>
              </p:sp>
            </p:grpSp>
            <p:sp>
              <p:nvSpPr>
                <p:cNvPr id="13" name="TextBox 12"/>
                <p:cNvSpPr txBox="1"/>
                <p:nvPr/>
              </p:nvSpPr>
              <p:spPr>
                <a:xfrm>
                  <a:off x="5092793" y="4381853"/>
                  <a:ext cx="5357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rgbClr val="FF0000"/>
                      </a:solidFill>
                    </a:rPr>
                    <a:t>200</a:t>
                  </a:r>
                </a:p>
              </p:txBody>
            </p:sp>
          </p:grpSp>
        </p:grpSp>
      </p:grpSp>
      <p:sp>
        <p:nvSpPr>
          <p:cNvPr id="26" name="TextBox 25"/>
          <p:cNvSpPr txBox="1"/>
          <p:nvPr/>
        </p:nvSpPr>
        <p:spPr>
          <a:xfrm>
            <a:off x="7322710" y="1901459"/>
            <a:ext cx="44871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/>
              <a:t>ทำการหาค่า </a:t>
            </a:r>
            <a:r>
              <a:rPr lang="en-US" sz="2400" dirty="0"/>
              <a:t>K,R</a:t>
            </a:r>
            <a:r>
              <a:rPr lang="th-TH" sz="2400" dirty="0"/>
              <a:t> เพื่อนำไปทดสอบอีกครั้งหนึ่ง</a:t>
            </a:r>
          </a:p>
          <a:p>
            <a:r>
              <a:rPr lang="th-TH" sz="2400" dirty="0"/>
              <a:t>เราจะทำซ้ำไป</a:t>
            </a:r>
            <a:r>
              <a:rPr lang="th-TH" sz="2400" dirty="0" err="1"/>
              <a:t>เรื่อยๆ</a:t>
            </a:r>
            <a:r>
              <a:rPr lang="th-TH" sz="2400" dirty="0"/>
              <a:t> จนกว่า ค่าที่ได้ทุกช่องไม่ติด</a:t>
            </a:r>
            <a:r>
              <a:rPr lang="en-US" sz="2400" dirty="0"/>
              <a:t>(-)</a:t>
            </a:r>
          </a:p>
          <a:p>
            <a:r>
              <a:rPr lang="th-TH" sz="2400" dirty="0"/>
              <a:t>หรือมีค่าเป็น</a:t>
            </a:r>
            <a:r>
              <a:rPr lang="en-US" sz="2400" dirty="0"/>
              <a:t>(+)</a:t>
            </a:r>
            <a:r>
              <a:rPr lang="th-TH" sz="2400" dirty="0"/>
              <a:t>ทั้งหมด</a:t>
            </a:r>
          </a:p>
          <a:p>
            <a:r>
              <a:rPr lang="th-TH" sz="2400" dirty="0"/>
              <a:t>ถือว่า ช่องทางเลือกนั้นมีค่าใช้จ่ายในการขนส่งต่ำสุด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5990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2131"/>
            <a:ext cx="10515600" cy="623415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latin typeface="Monotype Corsiva" panose="03010101010201010101" pitchFamily="66" charset="0"/>
              </a:rPr>
              <a:t>Transportation  </a:t>
            </a:r>
            <a:r>
              <a:rPr lang="en-US" sz="2800" dirty="0" err="1">
                <a:latin typeface="Monotype Corsiva" panose="03010101010201010101" pitchFamily="66" charset="0"/>
              </a:rPr>
              <a:t>Prpblem</a:t>
            </a:r>
            <a:r>
              <a:rPr lang="en-US" sz="2800" dirty="0">
                <a:latin typeface="Monotype Corsiva" panose="03010101010201010101" pitchFamily="66" charset="0"/>
              </a:rPr>
              <a:t/>
            </a:r>
            <a:br>
              <a:rPr lang="en-US" sz="2800" dirty="0">
                <a:latin typeface="Monotype Corsiva" panose="03010101010201010101" pitchFamily="66" charset="0"/>
              </a:rPr>
            </a:br>
            <a:endParaRPr lang="en-US" sz="2800" dirty="0">
              <a:latin typeface="Monotype Corsiva" panose="030101010102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019" y="824722"/>
            <a:ext cx="10515600" cy="5743388"/>
          </a:xfrm>
        </p:spPr>
        <p:txBody>
          <a:bodyPr>
            <a:normAutofit/>
          </a:bodyPr>
          <a:lstStyle/>
          <a:p>
            <a:r>
              <a:rPr lang="th-TH" sz="3200" b="1" dirty="0">
                <a:solidFill>
                  <a:srgbClr val="FF0000"/>
                </a:solidFill>
              </a:rPr>
              <a:t>แบบฝึกหัด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167" y="-74142"/>
            <a:ext cx="1487905" cy="6621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7838" y="526227"/>
            <a:ext cx="1073596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3833" y="922108"/>
            <a:ext cx="6941099" cy="20073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119" y="3182243"/>
            <a:ext cx="5215213" cy="24761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7285" y="3026853"/>
            <a:ext cx="4352381" cy="23714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7713" y="5651058"/>
            <a:ext cx="4971429" cy="8666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15150" y="6140500"/>
            <a:ext cx="3634516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chemeClr val="bg1"/>
                </a:solidFill>
              </a:rPr>
              <a:t>แก้ปัญหาด้วยวิธี </a:t>
            </a:r>
            <a:r>
              <a:rPr lang="en-US" sz="2400" b="1" dirty="0" err="1">
                <a:solidFill>
                  <a:schemeClr val="bg1"/>
                </a:solidFill>
              </a:rPr>
              <a:t>Vagel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99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8799" y="466004"/>
            <a:ext cx="1053253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 startAt="2"/>
            </a:pP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ธุรกิจผลิตเสื้อผ้าสำเร็จรูปแห่งหนึ่งมีโรงงานผลิตอยู่ 4 แห่ง    และ ผลิตไปเก็บไว้ในคลังสินค้า      จำนวน  4 แห่ง  คลังสินค้าจะทำหน้าที่ แจกจ่ายไปสู่ร้านค้าปลีก ดังรายละเอียดต่อไปนี้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โรงงาน  4 แห่งได้แก่ที่จังหวัดสมุทรปราการ  ชลบุรีและ นครราชสีมาและภูเก็ต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แต่ละโรงงานมีสมรรถภาพในการผลิตเท่ากับ 17,000    15,500    16,000   และ 18,500  หน่วยตามลำดับ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คลังสินค้า  4  แห่งได้แก่ที่จังหวัด  อุบลราชธานี  กรุงเทพฯ   เชียงใหม่   ยะลา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คลังสินค้าทั้ง   4 แห่งสามารถบรรจุสินค้าได้  20,000    18,000  , 15,000 และ 16,000 หน่วยตามลำดับ   </a:t>
            </a:r>
          </a:p>
          <a:p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ตารางการขนส่งปรากฏดังนี้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418" y="3328325"/>
            <a:ext cx="5178863" cy="27676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24133" y="3633125"/>
            <a:ext cx="587586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โดยการแก้ไขหาผลลัพธ์เบื้องต้น  มี  </a:t>
            </a:r>
            <a:r>
              <a:rPr lang="en-US" sz="20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</a:t>
            </a:r>
            <a:r>
              <a:rPr lang="th-TH" sz="20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วิธี</a:t>
            </a:r>
          </a:p>
          <a:p>
            <a:r>
              <a:rPr lang="en-US" sz="20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Northwest Corner Rule</a:t>
            </a:r>
          </a:p>
          <a:p>
            <a:r>
              <a:rPr lang="en-US" sz="20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North to South Method</a:t>
            </a:r>
          </a:p>
          <a:p>
            <a:r>
              <a:rPr lang="en-US" sz="20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en-US" sz="20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Vagel’s</a:t>
            </a:r>
            <a:r>
              <a:rPr lang="en-US" sz="20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Approxination</a:t>
            </a:r>
            <a:r>
              <a:rPr lang="en-US" sz="20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Method ( VAM)</a:t>
            </a:r>
            <a:endParaRPr lang="th-TH" sz="2000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000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58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1711" y="702233"/>
            <a:ext cx="8791575" cy="2387600"/>
          </a:xfrm>
        </p:spPr>
        <p:txBody>
          <a:bodyPr>
            <a:noAutofit/>
          </a:bodyPr>
          <a:lstStyle/>
          <a:p>
            <a:r>
              <a:rPr lang="th-TH" sz="54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เทคนิคการหาระยะทางร่วมกับค่าขนส่ง</a:t>
            </a:r>
            <a:br>
              <a:rPr lang="th-TH" sz="5400" b="1" dirty="0">
                <a:latin typeface="FreesiaUPC" panose="020B0604020202020204" pitchFamily="34" charset="-34"/>
                <a:cs typeface="FreesiaUPC" panose="020B0604020202020204" pitchFamily="34" charset="-34"/>
              </a:rPr>
            </a:br>
            <a:r>
              <a:rPr lang="en-US" sz="54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(Load-distance-technique)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0251" y="4973638"/>
            <a:ext cx="8791575" cy="1655762"/>
          </a:xfrm>
        </p:spPr>
        <p:txBody>
          <a:bodyPr>
            <a:normAutofit/>
          </a:bodyPr>
          <a:lstStyle/>
          <a:p>
            <a:pPr algn="r"/>
            <a:r>
              <a:rPr lang="th-TH" sz="2800" b="1" dirty="0"/>
              <a:t>บรรยายโดย  ผู้ช่วยศาสตราจารย์สุเนตร มูลทา</a:t>
            </a:r>
          </a:p>
          <a:p>
            <a:pPr algn="r"/>
            <a:r>
              <a:rPr lang="th-TH" sz="2800" b="1" dirty="0"/>
              <a:t>คณะวิศวกรรมศาสตร์  สถาบันเทคโนโลยีปทุมวัน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5999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476" y="2755901"/>
            <a:ext cx="2265184" cy="1321594"/>
          </a:xfrm>
          <a:prstGeom prst="rect">
            <a:avLst/>
          </a:prstGeom>
        </p:spPr>
      </p:pic>
      <p:sp>
        <p:nvSpPr>
          <p:cNvPr id="2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AD8E28-663D-4FEA-8CAB-341FA74B5DB4}" type="slidenum">
              <a:rPr lang="en-US" altLang="en-US">
                <a:solidFill>
                  <a:srgbClr val="003300"/>
                </a:solidFill>
                <a:cs typeface="Angsana New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th-TH" altLang="en-US">
              <a:solidFill>
                <a:srgbClr val="003300"/>
              </a:solidFill>
              <a:cs typeface="Angsana New"/>
            </a:endParaRPr>
          </a:p>
        </p:txBody>
      </p:sp>
      <p:pic>
        <p:nvPicPr>
          <p:cNvPr id="211972" name="Picture 4" descr="fact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6" y="1843089"/>
            <a:ext cx="790575" cy="61118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1973" name="Picture 5" descr="fact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1" y="3429000"/>
            <a:ext cx="1008063" cy="7239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1974" name="Picture 6" descr="fact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6" y="5013325"/>
            <a:ext cx="936625" cy="7239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1975" name="Picture 7" descr="distributor_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1628776"/>
            <a:ext cx="1366838" cy="76041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1976" name="Picture 8" descr="distributor_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3429001"/>
            <a:ext cx="1366837" cy="76041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1977" name="Picture 9" descr="distributor_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4941888"/>
            <a:ext cx="1800225" cy="100806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1978" name="Text Box 10"/>
          <p:cNvSpPr txBox="1">
            <a:spLocks noChangeArrowheads="1"/>
          </p:cNvSpPr>
          <p:nvPr/>
        </p:nvSpPr>
        <p:spPr bwMode="auto">
          <a:xfrm>
            <a:off x="3432176" y="1412875"/>
            <a:ext cx="1223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th-TH" altLang="en-US" sz="2400" b="1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โรงงาน </a:t>
            </a:r>
            <a:r>
              <a:rPr lang="en-US" altLang="en-US" sz="2400" b="1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A</a:t>
            </a:r>
            <a:endParaRPr lang="th-TH" altLang="en-US" sz="2400" b="1" dirty="0">
              <a:solidFill>
                <a:srgbClr val="FF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11979" name="Text Box 11"/>
          <p:cNvSpPr txBox="1">
            <a:spLocks noChangeArrowheads="1"/>
          </p:cNvSpPr>
          <p:nvPr/>
        </p:nvSpPr>
        <p:spPr bwMode="auto">
          <a:xfrm>
            <a:off x="3432176" y="3068638"/>
            <a:ext cx="1223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th-TH" altLang="en-US" sz="2400" b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โรงงาน </a:t>
            </a:r>
            <a:r>
              <a:rPr lang="en-US" altLang="en-US" sz="2400" b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B</a:t>
            </a:r>
            <a:endParaRPr lang="th-TH" altLang="en-US" sz="2400" b="1" dirty="0">
              <a:solidFill>
                <a:srgbClr val="00B05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11980" name="Text Box 12"/>
          <p:cNvSpPr txBox="1">
            <a:spLocks noChangeArrowheads="1"/>
          </p:cNvSpPr>
          <p:nvPr/>
        </p:nvSpPr>
        <p:spPr bwMode="auto">
          <a:xfrm>
            <a:off x="3432176" y="4652963"/>
            <a:ext cx="1223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th-TH" altLang="en-US" sz="2400" b="1" dirty="0">
                <a:solidFill>
                  <a:srgbClr val="FF66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โรงงาน </a:t>
            </a:r>
            <a:r>
              <a:rPr lang="en-US" altLang="en-US" sz="2400" b="1" dirty="0">
                <a:solidFill>
                  <a:srgbClr val="FF66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C</a:t>
            </a:r>
            <a:endParaRPr lang="th-TH" altLang="en-US" sz="2400" b="1" dirty="0">
              <a:solidFill>
                <a:srgbClr val="FF66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11981" name="Text Box 13"/>
          <p:cNvSpPr txBox="1">
            <a:spLocks noChangeArrowheads="1"/>
          </p:cNvSpPr>
          <p:nvPr/>
        </p:nvSpPr>
        <p:spPr bwMode="auto">
          <a:xfrm>
            <a:off x="7751764" y="1268413"/>
            <a:ext cx="93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th-TH" altLang="en-US" sz="2400" b="1">
                <a:solidFill>
                  <a:srgbClr val="0033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คลัง </a:t>
            </a:r>
            <a:r>
              <a:rPr lang="en-US" altLang="en-US" sz="2400" b="1">
                <a:solidFill>
                  <a:srgbClr val="0033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A</a:t>
            </a:r>
            <a:endParaRPr lang="th-TH" altLang="en-US" sz="2400" b="1">
              <a:solidFill>
                <a:srgbClr val="0033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11982" name="Text Box 14"/>
          <p:cNvSpPr txBox="1">
            <a:spLocks noChangeArrowheads="1"/>
          </p:cNvSpPr>
          <p:nvPr/>
        </p:nvSpPr>
        <p:spPr bwMode="auto">
          <a:xfrm>
            <a:off x="7751764" y="3068638"/>
            <a:ext cx="93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th-TH" altLang="en-US" sz="2400" b="1">
                <a:solidFill>
                  <a:srgbClr val="0033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คลัง </a:t>
            </a:r>
            <a:r>
              <a:rPr lang="en-US" altLang="en-US" sz="2400" b="1">
                <a:solidFill>
                  <a:srgbClr val="0033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B</a:t>
            </a:r>
            <a:endParaRPr lang="th-TH" altLang="en-US" sz="2400" b="1">
              <a:solidFill>
                <a:srgbClr val="0033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11983" name="Text Box 15"/>
          <p:cNvSpPr txBox="1">
            <a:spLocks noChangeArrowheads="1"/>
          </p:cNvSpPr>
          <p:nvPr/>
        </p:nvSpPr>
        <p:spPr bwMode="auto">
          <a:xfrm>
            <a:off x="7751764" y="4581525"/>
            <a:ext cx="93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th-TH" altLang="en-US" sz="2400" b="1">
                <a:solidFill>
                  <a:srgbClr val="0033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คลัง </a:t>
            </a:r>
            <a:r>
              <a:rPr lang="en-US" altLang="en-US" sz="2400" b="1">
                <a:solidFill>
                  <a:srgbClr val="0033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C</a:t>
            </a:r>
            <a:endParaRPr lang="th-TH" altLang="en-US" sz="2400" b="1">
              <a:solidFill>
                <a:srgbClr val="0033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11984" name="Line 16"/>
          <p:cNvSpPr>
            <a:spLocks noChangeShapeType="1"/>
          </p:cNvSpPr>
          <p:nvPr/>
        </p:nvSpPr>
        <p:spPr bwMode="auto">
          <a:xfrm>
            <a:off x="4295776" y="2060575"/>
            <a:ext cx="331311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33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11985" name="Line 17"/>
          <p:cNvSpPr>
            <a:spLocks noChangeShapeType="1"/>
          </p:cNvSpPr>
          <p:nvPr/>
        </p:nvSpPr>
        <p:spPr bwMode="auto">
          <a:xfrm>
            <a:off x="4295775" y="2133601"/>
            <a:ext cx="3455988" cy="14398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33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11986" name="Line 18"/>
          <p:cNvSpPr>
            <a:spLocks noChangeShapeType="1"/>
          </p:cNvSpPr>
          <p:nvPr/>
        </p:nvSpPr>
        <p:spPr bwMode="auto">
          <a:xfrm>
            <a:off x="4295775" y="2276476"/>
            <a:ext cx="3455988" cy="28813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33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11987" name="Line 19"/>
          <p:cNvSpPr>
            <a:spLocks noChangeShapeType="1"/>
          </p:cNvSpPr>
          <p:nvPr/>
        </p:nvSpPr>
        <p:spPr bwMode="auto">
          <a:xfrm flipV="1">
            <a:off x="4727576" y="2276478"/>
            <a:ext cx="2881313" cy="1584325"/>
          </a:xfrm>
          <a:prstGeom prst="line">
            <a:avLst/>
          </a:prstGeom>
          <a:noFill/>
          <a:ln w="9525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33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11988" name="Line 20"/>
          <p:cNvSpPr>
            <a:spLocks noChangeShapeType="1"/>
          </p:cNvSpPr>
          <p:nvPr/>
        </p:nvSpPr>
        <p:spPr bwMode="auto">
          <a:xfrm>
            <a:off x="4872038" y="3932239"/>
            <a:ext cx="2736850" cy="0"/>
          </a:xfrm>
          <a:prstGeom prst="line">
            <a:avLst/>
          </a:prstGeom>
          <a:noFill/>
          <a:ln w="9525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33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11989" name="Line 21"/>
          <p:cNvSpPr>
            <a:spLocks noChangeShapeType="1"/>
          </p:cNvSpPr>
          <p:nvPr/>
        </p:nvSpPr>
        <p:spPr bwMode="auto">
          <a:xfrm>
            <a:off x="4800601" y="4005264"/>
            <a:ext cx="2879725" cy="1511300"/>
          </a:xfrm>
          <a:prstGeom prst="line">
            <a:avLst/>
          </a:prstGeom>
          <a:noFill/>
          <a:ln w="9525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33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11990" name="Line 22"/>
          <p:cNvSpPr>
            <a:spLocks noChangeShapeType="1"/>
          </p:cNvSpPr>
          <p:nvPr/>
        </p:nvSpPr>
        <p:spPr bwMode="auto">
          <a:xfrm>
            <a:off x="4440239" y="5516564"/>
            <a:ext cx="3094037" cy="1587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33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11991" name="Line 23"/>
          <p:cNvSpPr>
            <a:spLocks noChangeShapeType="1"/>
          </p:cNvSpPr>
          <p:nvPr/>
        </p:nvSpPr>
        <p:spPr bwMode="auto">
          <a:xfrm flipV="1">
            <a:off x="4440239" y="4076700"/>
            <a:ext cx="3240087" cy="1296988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33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11992" name="Line 24"/>
          <p:cNvSpPr>
            <a:spLocks noChangeShapeType="1"/>
          </p:cNvSpPr>
          <p:nvPr/>
        </p:nvSpPr>
        <p:spPr bwMode="auto">
          <a:xfrm flipV="1">
            <a:off x="4440239" y="2349501"/>
            <a:ext cx="3240087" cy="2879725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33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11994" name="Text Box 26"/>
          <p:cNvSpPr txBox="1">
            <a:spLocks noChangeArrowheads="1"/>
          </p:cNvSpPr>
          <p:nvPr/>
        </p:nvSpPr>
        <p:spPr bwMode="auto">
          <a:xfrm>
            <a:off x="2566988" y="908050"/>
            <a:ext cx="338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33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Source (</a:t>
            </a:r>
            <a:r>
              <a:rPr lang="th-TH" altLang="en-US" sz="2400" b="1">
                <a:solidFill>
                  <a:srgbClr val="0033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ต้นทาง</a:t>
            </a:r>
            <a:r>
              <a:rPr lang="en-US" altLang="en-US" sz="2400" b="1">
                <a:solidFill>
                  <a:srgbClr val="0033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  <a:r>
              <a:rPr lang="th-TH" altLang="en-US" sz="2400" b="1">
                <a:solidFill>
                  <a:srgbClr val="0033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หรือแหล่งผลิต</a:t>
            </a:r>
          </a:p>
        </p:txBody>
      </p:sp>
      <p:sp>
        <p:nvSpPr>
          <p:cNvPr id="211995" name="Text Box 27"/>
          <p:cNvSpPr txBox="1">
            <a:spLocks noChangeArrowheads="1"/>
          </p:cNvSpPr>
          <p:nvPr/>
        </p:nvSpPr>
        <p:spPr bwMode="auto">
          <a:xfrm>
            <a:off x="7175501" y="908050"/>
            <a:ext cx="2665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33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Destination (</a:t>
            </a:r>
            <a:r>
              <a:rPr lang="th-TH" altLang="en-US" sz="2400" b="1">
                <a:solidFill>
                  <a:srgbClr val="0033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ปลายทาง</a:t>
            </a:r>
            <a:r>
              <a:rPr lang="en-US" altLang="en-US" sz="2400" b="1">
                <a:solidFill>
                  <a:srgbClr val="0033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  <a:endParaRPr lang="th-TH" altLang="en-US" sz="2400" b="1">
              <a:solidFill>
                <a:srgbClr val="0033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7512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1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84" grpId="0" animBg="1"/>
      <p:bldP spid="211985" grpId="0" animBg="1"/>
      <p:bldP spid="211986" grpId="0" animBg="1"/>
      <p:bldP spid="211987" grpId="0" animBg="1"/>
      <p:bldP spid="211988" grpId="0" animBg="1"/>
      <p:bldP spid="211989" grpId="0" animBg="1"/>
      <p:bldP spid="211990" grpId="0" animBg="1"/>
      <p:bldP spid="211991" grpId="0" animBg="1"/>
      <p:bldP spid="21199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112108"/>
          </a:xfrm>
        </p:spPr>
        <p:txBody>
          <a:bodyPr/>
          <a:lstStyle/>
          <a:p>
            <a:r>
              <a:rPr lang="th-TH" b="1" dirty="0">
                <a:solidFill>
                  <a:srgbClr val="FF0000"/>
                </a:solidFill>
              </a:rPr>
              <a:t>ตัวอย่าง</a:t>
            </a:r>
            <a:r>
              <a:rPr lang="th-TH" dirty="0"/>
              <a:t> การแก้ปัญหาระยะทาง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112108"/>
            <a:ext cx="9905999" cy="541226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h-TH" sz="2800" dirty="0"/>
              <a:t>	</a:t>
            </a:r>
            <a:r>
              <a:rPr lang="en-US" dirty="0"/>
              <a:t>Tesco lotus  </a:t>
            </a:r>
            <a:r>
              <a:rPr lang="th-TH" dirty="0"/>
              <a:t>มีศูนย์กระจายสินค้า  </a:t>
            </a:r>
            <a:r>
              <a:rPr lang="en-US" dirty="0"/>
              <a:t>3</a:t>
            </a:r>
            <a:r>
              <a:rPr lang="th-TH" dirty="0"/>
              <a:t> แห่ง คือ  </a:t>
            </a:r>
            <a:r>
              <a:rPr lang="th-TH" b="1" dirty="0"/>
              <a:t>วังน้อย  บางบัวทอง  สามโคก  </a:t>
            </a:r>
            <a:r>
              <a:rPr lang="th-TH" dirty="0"/>
              <a:t>โดยมีสาขา</a:t>
            </a:r>
            <a:r>
              <a:rPr lang="th-TH" dirty="0" err="1"/>
              <a:t>ต่างๆ</a:t>
            </a:r>
            <a:r>
              <a:rPr lang="th-TH" dirty="0"/>
              <a:t> ในเขตภาคเหนือ ดังนี้</a:t>
            </a:r>
            <a:r>
              <a:rPr lang="th-TH" b="1" dirty="0"/>
              <a:t>	</a:t>
            </a:r>
            <a:r>
              <a:rPr lang="en-US" b="1" dirty="0"/>
              <a:t>A</a:t>
            </a:r>
            <a:r>
              <a:rPr lang="en-US" dirty="0"/>
              <a:t> </a:t>
            </a:r>
            <a:r>
              <a:rPr lang="th-TH" dirty="0"/>
              <a:t>อุตรดิตถ์  </a:t>
            </a:r>
            <a:r>
              <a:rPr lang="en-US" b="1" dirty="0"/>
              <a:t>B</a:t>
            </a:r>
            <a:r>
              <a:rPr lang="th-TH" dirty="0"/>
              <a:t> ลำพูน   </a:t>
            </a:r>
            <a:r>
              <a:rPr lang="en-US" b="1" dirty="0"/>
              <a:t>C</a:t>
            </a:r>
            <a:r>
              <a:rPr lang="en-US" dirty="0"/>
              <a:t> </a:t>
            </a:r>
            <a:r>
              <a:rPr lang="th-TH" dirty="0"/>
              <a:t>ลำปาง  </a:t>
            </a:r>
            <a:r>
              <a:rPr lang="en-US" b="1" dirty="0"/>
              <a:t>D</a:t>
            </a:r>
            <a:r>
              <a:rPr lang="th-TH" dirty="0"/>
              <a:t> เชียงราย  </a:t>
            </a:r>
            <a:r>
              <a:rPr lang="en-US" b="1" dirty="0"/>
              <a:t>E</a:t>
            </a:r>
            <a:r>
              <a:rPr lang="en-US" dirty="0"/>
              <a:t> </a:t>
            </a:r>
            <a:r>
              <a:rPr lang="th-TH" dirty="0"/>
              <a:t> เชียงใหม่   ผู้บริหารระดับสูง  ต้องการเลือกทำเลที่ตั้ง ศูนย์กระจายสินค้าแห่งใหม่ ในภาคเหนือ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h-TH" dirty="0"/>
              <a:t>	-  จะรับสินค้าจาก </a:t>
            </a:r>
            <a:r>
              <a:rPr lang="en-US" dirty="0"/>
              <a:t>1</a:t>
            </a:r>
            <a:r>
              <a:rPr lang="th-TH" dirty="0"/>
              <a:t>(อ.บางบัวทอง)  	พิกัด ( </a:t>
            </a:r>
            <a:r>
              <a:rPr lang="en-US" dirty="0"/>
              <a:t>0,0</a:t>
            </a:r>
            <a:r>
              <a:rPr lang="th-TH" dirty="0"/>
              <a:t>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h-TH" dirty="0"/>
              <a:t>	-  จะรับสินค้าจาก </a:t>
            </a:r>
            <a:r>
              <a:rPr lang="en-US" dirty="0"/>
              <a:t>2</a:t>
            </a:r>
            <a:r>
              <a:rPr lang="th-TH" dirty="0"/>
              <a:t>(อ.สามโคก) 		พิกัด ( </a:t>
            </a:r>
            <a:r>
              <a:rPr lang="en-US" dirty="0"/>
              <a:t>7,0</a:t>
            </a:r>
            <a:r>
              <a:rPr lang="th-TH" dirty="0"/>
              <a:t>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h-TH" dirty="0"/>
              <a:t>โดยเลือกทำเลที่ตั้ง  </a:t>
            </a:r>
            <a:r>
              <a:rPr lang="en-US" dirty="0"/>
              <a:t>2</a:t>
            </a:r>
            <a:r>
              <a:rPr lang="th-TH" dirty="0"/>
              <a:t> ทำเล คือ	</a:t>
            </a:r>
            <a:r>
              <a:rPr lang="en-US" dirty="0"/>
              <a:t>1. A</a:t>
            </a:r>
            <a:r>
              <a:rPr lang="th-TH" dirty="0"/>
              <a:t> อุตรดิตถ์	</a:t>
            </a:r>
            <a:r>
              <a:rPr lang="en-US" dirty="0"/>
              <a:t>2. D </a:t>
            </a:r>
            <a:r>
              <a:rPr lang="th-TH" dirty="0"/>
              <a:t>เชียงราย</a:t>
            </a:r>
            <a:endParaRPr lang="en-US" dirty="0"/>
          </a:p>
          <a:p>
            <a:pPr marL="0" indent="0">
              <a:lnSpc>
                <a:spcPct val="100000"/>
              </a:lnSpc>
              <a:buNone/>
            </a:pPr>
            <a:r>
              <a:rPr lang="th-TH" dirty="0"/>
              <a:t>จงคำนวณหาระยะทางที่ประหยัดที่สุด( </a:t>
            </a:r>
            <a:r>
              <a:rPr lang="en-US" dirty="0"/>
              <a:t>Load Distance ,LD</a:t>
            </a:r>
            <a:r>
              <a:rPr lang="th-TH" dirty="0"/>
              <a:t>) ในการขนส่ง</a:t>
            </a:r>
          </a:p>
          <a:p>
            <a:pPr marL="0" indent="0">
              <a:buNone/>
            </a:pPr>
            <a:endParaRPr lang="th-TH" sz="2800" dirty="0"/>
          </a:p>
          <a:p>
            <a:pPr marL="0" indent="0">
              <a:buNone/>
            </a:pP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938700"/>
              </p:ext>
            </p:extLst>
          </p:nvPr>
        </p:nvGraphicFramePr>
        <p:xfrm>
          <a:off x="3002692" y="4473146"/>
          <a:ext cx="4843848" cy="2194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14616">
                  <a:extLst>
                    <a:ext uri="{9D8B030D-6E8A-4147-A177-3AD203B41FA5}">
                      <a16:colId xmlns:a16="http://schemas.microsoft.com/office/drawing/2014/main" xmlns="" val="1197772387"/>
                    </a:ext>
                  </a:extLst>
                </a:gridCol>
                <a:gridCol w="1614616">
                  <a:extLst>
                    <a:ext uri="{9D8B030D-6E8A-4147-A177-3AD203B41FA5}">
                      <a16:colId xmlns:a16="http://schemas.microsoft.com/office/drawing/2014/main" xmlns="" val="1611460674"/>
                    </a:ext>
                  </a:extLst>
                </a:gridCol>
                <a:gridCol w="1614616">
                  <a:extLst>
                    <a:ext uri="{9D8B030D-6E8A-4147-A177-3AD203B41FA5}">
                      <a16:colId xmlns:a16="http://schemas.microsoft.com/office/drawing/2014/main" xmlns="" val="138726868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Demand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พิกัด</a:t>
                      </a:r>
                      <a:r>
                        <a:rPr lang="th-TH" baseline="0" dirty="0"/>
                        <a:t>  </a:t>
                      </a:r>
                      <a:r>
                        <a:rPr lang="en-US" dirty="0"/>
                        <a:t>X </a:t>
                      </a:r>
                      <a:r>
                        <a:rPr lang="th-TH" dirty="0"/>
                        <a:t>( </a:t>
                      </a:r>
                      <a:r>
                        <a:rPr lang="en-US" dirty="0"/>
                        <a:t>Km.</a:t>
                      </a:r>
                      <a:r>
                        <a:rPr lang="th-TH" dirty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/>
                        <a:t>พิกัด</a:t>
                      </a:r>
                      <a:r>
                        <a:rPr lang="th-TH" baseline="0" dirty="0"/>
                        <a:t>  </a:t>
                      </a:r>
                      <a:r>
                        <a:rPr lang="en-US" dirty="0" smtClean="0"/>
                        <a:t>y </a:t>
                      </a:r>
                      <a:r>
                        <a:rPr lang="th-TH" dirty="0"/>
                        <a:t>( </a:t>
                      </a:r>
                      <a:r>
                        <a:rPr lang="en-US" dirty="0"/>
                        <a:t>Km.</a:t>
                      </a:r>
                      <a:r>
                        <a:rPr lang="th-TH" dirty="0"/>
                        <a:t>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2658478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th-TH" dirty="0"/>
                        <a:t>       </a:t>
                      </a:r>
                      <a:r>
                        <a:rPr lang="en-US" dirty="0"/>
                        <a:t>A</a:t>
                      </a:r>
                      <a:r>
                        <a:rPr lang="th-TH" dirty="0"/>
                        <a:t>   อุตรดิตถ์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0155274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th-TH" dirty="0"/>
                        <a:t>       </a:t>
                      </a:r>
                      <a:r>
                        <a:rPr lang="en-US" dirty="0"/>
                        <a:t>B</a:t>
                      </a:r>
                      <a:r>
                        <a:rPr lang="th-TH" dirty="0"/>
                        <a:t>   ลำพูน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4507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th-TH" dirty="0"/>
                        <a:t>      </a:t>
                      </a:r>
                      <a:r>
                        <a:rPr lang="en-US" dirty="0"/>
                        <a:t>C</a:t>
                      </a:r>
                      <a:r>
                        <a:rPr lang="th-TH" dirty="0"/>
                        <a:t>   ลำปาง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9391243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th-TH" dirty="0"/>
                        <a:t>      </a:t>
                      </a:r>
                      <a:r>
                        <a:rPr lang="en-US" dirty="0"/>
                        <a:t>D</a:t>
                      </a:r>
                      <a:r>
                        <a:rPr lang="th-TH" dirty="0"/>
                        <a:t>   เชียงราย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790382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th-TH" dirty="0"/>
                        <a:t>      </a:t>
                      </a:r>
                      <a:r>
                        <a:rPr lang="en-US" dirty="0"/>
                        <a:t>E</a:t>
                      </a:r>
                      <a:r>
                        <a:rPr lang="th-TH" dirty="0"/>
                        <a:t>   เชียงใหม่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96202471"/>
                  </a:ext>
                </a:extLst>
              </a:tr>
            </a:tbl>
          </a:graphicData>
        </a:graphic>
      </p:graphicFrame>
      <p:sp>
        <p:nvSpPr>
          <p:cNvPr id="5" name="Star: 5 Points 4"/>
          <p:cNvSpPr/>
          <p:nvPr/>
        </p:nvSpPr>
        <p:spPr>
          <a:xfrm>
            <a:off x="3002692" y="4837668"/>
            <a:ext cx="271848" cy="259492"/>
          </a:xfrm>
          <a:prstGeom prst="star5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Star: 5 Points 5"/>
          <p:cNvSpPr/>
          <p:nvPr/>
        </p:nvSpPr>
        <p:spPr>
          <a:xfrm>
            <a:off x="3002692" y="5949776"/>
            <a:ext cx="271848" cy="259492"/>
          </a:xfrm>
          <a:prstGeom prst="star5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53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494270"/>
            <a:ext cx="9905999" cy="5296931"/>
          </a:xfrm>
        </p:spPr>
        <p:txBody>
          <a:bodyPr>
            <a:normAutofit/>
          </a:bodyPr>
          <a:lstStyle/>
          <a:p>
            <a:r>
              <a:rPr lang="th-TH" sz="2800" dirty="0"/>
              <a:t>แก้ไขปัญหา</a:t>
            </a:r>
            <a:r>
              <a:rPr lang="en-US" sz="2800" dirty="0"/>
              <a:t> A </a:t>
            </a:r>
            <a:r>
              <a:rPr lang="th-TH" sz="2800" dirty="0"/>
              <a:t>(อุตรดิตถ์)ก่อน</a:t>
            </a:r>
          </a:p>
          <a:p>
            <a:pPr marL="0" indent="0">
              <a:buNone/>
            </a:pP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16692" y="1099751"/>
                <a:ext cx="6474940" cy="539571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Cordia New" panose="020B0304020202020204" pitchFamily="34" charset="-34"/>
                  </a:rPr>
                  <a:t>สูตรที่ใช้      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Demand</a:t>
                </a:r>
                <a:r>
                  <a:rPr kumimoji="0" lang="th-TH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Cordia New" panose="020B0304020202020204" pitchFamily="34" charset="-34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A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(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𝑋𝐴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−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𝑋𝐵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)</m:t>
                            </m:r>
                          </m:e>
                          <m:sup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+</m:t>
                        </m:r>
                        <m:sSup>
                          <m:sSup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(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𝑌𝐴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𝑌𝐵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)</m:t>
                            </m:r>
                          </m:e>
                          <m:sup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692" y="1099751"/>
                <a:ext cx="6474940" cy="539571"/>
              </a:xfrm>
              <a:prstGeom prst="rect">
                <a:avLst/>
              </a:prstGeom>
              <a:blipFill>
                <a:blip r:embed="rId2"/>
                <a:stretch>
                  <a:fillRect l="-1410" t="-1099" b="-24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16692" y="1783138"/>
            <a:ext cx="4336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Cordia New" panose="020B0304020202020204" pitchFamily="34" charset="-34"/>
              </a:rPr>
              <a:t>พิกัด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</a:t>
            </a: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Cordia New" panose="020B0304020202020204" pitchFamily="34" charset="-34"/>
              </a:rPr>
              <a:t>(อุตรดิตถ์)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: (X,Y)  ;    (308,308)</a:t>
            </a:r>
          </a:p>
        </p:txBody>
      </p:sp>
      <p:sp>
        <p:nvSpPr>
          <p:cNvPr id="6" name="Oval 5"/>
          <p:cNvSpPr/>
          <p:nvPr/>
        </p:nvSpPr>
        <p:spPr>
          <a:xfrm>
            <a:off x="8859795" y="1804086"/>
            <a:ext cx="444843" cy="440717"/>
          </a:xfrm>
          <a:prstGeom prst="ellipse">
            <a:avLst/>
          </a:prstGeom>
          <a:solidFill>
            <a:srgbClr val="EB2F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</a:t>
            </a:r>
          </a:p>
        </p:txBody>
      </p:sp>
      <p:cxnSp>
        <p:nvCxnSpPr>
          <p:cNvPr id="8" name="Straight Arrow Connector 7"/>
          <p:cNvCxnSpPr>
            <a:stCxn id="6" idx="7"/>
          </p:cNvCxnSpPr>
          <p:nvPr/>
        </p:nvCxnSpPr>
        <p:spPr>
          <a:xfrm flipV="1">
            <a:off x="9239492" y="1369536"/>
            <a:ext cx="608843" cy="4990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6"/>
          </p:cNvCxnSpPr>
          <p:nvPr/>
        </p:nvCxnSpPr>
        <p:spPr>
          <a:xfrm flipV="1">
            <a:off x="9304638" y="1804086"/>
            <a:ext cx="679621" cy="2203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5"/>
          </p:cNvCxnSpPr>
          <p:nvPr/>
        </p:nvCxnSpPr>
        <p:spPr>
          <a:xfrm>
            <a:off x="9239492" y="2180261"/>
            <a:ext cx="757124" cy="1229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5"/>
          </p:cNvCxnSpPr>
          <p:nvPr/>
        </p:nvCxnSpPr>
        <p:spPr>
          <a:xfrm>
            <a:off x="9239492" y="2180261"/>
            <a:ext cx="744767" cy="5636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9848335" y="1069729"/>
            <a:ext cx="424720" cy="4376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B</a:t>
            </a:r>
          </a:p>
        </p:txBody>
      </p:sp>
      <p:sp>
        <p:nvSpPr>
          <p:cNvPr id="17" name="Oval 16"/>
          <p:cNvSpPr/>
          <p:nvPr/>
        </p:nvSpPr>
        <p:spPr>
          <a:xfrm>
            <a:off x="10004382" y="1564321"/>
            <a:ext cx="424720" cy="4376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</a:t>
            </a:r>
          </a:p>
        </p:txBody>
      </p:sp>
      <p:sp>
        <p:nvSpPr>
          <p:cNvPr id="18" name="Oval 17"/>
          <p:cNvSpPr/>
          <p:nvPr/>
        </p:nvSpPr>
        <p:spPr>
          <a:xfrm>
            <a:off x="10004382" y="2139780"/>
            <a:ext cx="424720" cy="4376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</a:t>
            </a:r>
          </a:p>
        </p:txBody>
      </p:sp>
      <p:sp>
        <p:nvSpPr>
          <p:cNvPr id="19" name="Oval 18"/>
          <p:cNvSpPr/>
          <p:nvPr/>
        </p:nvSpPr>
        <p:spPr>
          <a:xfrm>
            <a:off x="9939236" y="2634372"/>
            <a:ext cx="424720" cy="4376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E</a:t>
            </a:r>
          </a:p>
        </p:txBody>
      </p:sp>
      <p:cxnSp>
        <p:nvCxnSpPr>
          <p:cNvPr id="21" name="Straight Arrow Connector 20"/>
          <p:cNvCxnSpPr>
            <a:endCxn id="6" idx="2"/>
          </p:cNvCxnSpPr>
          <p:nvPr/>
        </p:nvCxnSpPr>
        <p:spPr>
          <a:xfrm>
            <a:off x="7970108" y="1436908"/>
            <a:ext cx="889687" cy="587537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6" idx="3"/>
          </p:cNvCxnSpPr>
          <p:nvPr/>
        </p:nvCxnSpPr>
        <p:spPr>
          <a:xfrm flipV="1">
            <a:off x="8077957" y="2180261"/>
            <a:ext cx="846984" cy="499092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7790842" y="1218091"/>
            <a:ext cx="424720" cy="43763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</a:t>
            </a:r>
          </a:p>
        </p:txBody>
      </p:sp>
      <p:sp>
        <p:nvSpPr>
          <p:cNvPr id="25" name="Oval 24"/>
          <p:cNvSpPr/>
          <p:nvPr/>
        </p:nvSpPr>
        <p:spPr>
          <a:xfrm>
            <a:off x="7796927" y="2402056"/>
            <a:ext cx="424720" cy="43763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02043" y="2402056"/>
                <a:ext cx="5872838" cy="427746"/>
              </a:xfrm>
              <a:prstGeom prst="rect">
                <a:avLst/>
              </a:prstGeom>
              <a:solidFill>
                <a:schemeClr val="dk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B2FB5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A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  <a:sym typeface="Wingdings" panose="05000000000000000000" pitchFamily="2" charset="2"/>
                  </a:rPr>
                  <a:t>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ACD4C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  <a:sym typeface="Wingdings" panose="05000000000000000000" pitchFamily="2" charset="2"/>
                  </a:rPr>
                  <a:t>B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  <a:sym typeface="Wingdings" panose="05000000000000000000" pitchFamily="2" charset="2"/>
                  </a:rPr>
                  <a:t>   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(</m:t>
                            </m:r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308</m:t>
                            </m:r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−</m:t>
                            </m:r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210</m:t>
                            </m:r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)</m:t>
                            </m:r>
                          </m:e>
                          <m:sup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+</m:t>
                        </m:r>
                        <m:sSup>
                          <m:sSup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(</m:t>
                            </m:r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308</m:t>
                            </m:r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295</m:t>
                            </m:r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)</m:t>
                            </m:r>
                          </m:e>
                          <m:sup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  <a:sym typeface="Wingdings" panose="05000000000000000000" pitchFamily="2" charset="2"/>
                  </a:rPr>
                  <a:t>  =  98.86  Km.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043" y="2402056"/>
                <a:ext cx="5872838" cy="427746"/>
              </a:xfrm>
              <a:prstGeom prst="rect">
                <a:avLst/>
              </a:prstGeom>
              <a:blipFill>
                <a:blip r:embed="rId3"/>
                <a:stretch>
                  <a:fillRect l="-935" b="-214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906159" y="2912808"/>
                <a:ext cx="5868722" cy="427746"/>
              </a:xfrm>
              <a:prstGeom prst="rect">
                <a:avLst/>
              </a:prstGeom>
              <a:solidFill>
                <a:schemeClr val="dk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B2FB5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A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  <a:sym typeface="Wingdings" panose="05000000000000000000" pitchFamily="2" charset="2"/>
                  </a:rPr>
                  <a:t>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ACD4C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  <a:sym typeface="Wingdings" panose="05000000000000000000" pitchFamily="2" charset="2"/>
                  </a:rPr>
                  <a:t>C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  <a:sym typeface="Wingdings" panose="05000000000000000000" pitchFamily="2" charset="2"/>
                  </a:rPr>
                  <a:t>   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(</m:t>
                            </m:r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308</m:t>
                            </m:r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−</m:t>
                            </m:r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140</m:t>
                            </m:r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)</m:t>
                            </m:r>
                          </m:e>
                          <m:sup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+</m:t>
                        </m:r>
                        <m:sSup>
                          <m:sSup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(</m:t>
                            </m:r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308</m:t>
                            </m:r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225</m:t>
                            </m:r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)</m:t>
                            </m:r>
                          </m:e>
                          <m:sup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  <a:sym typeface="Wingdings" panose="05000000000000000000" pitchFamily="2" charset="2"/>
                  </a:rPr>
                  <a:t>  =  187.58  Km.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159" y="2912808"/>
                <a:ext cx="5868722" cy="427746"/>
              </a:xfrm>
              <a:prstGeom prst="rect">
                <a:avLst/>
              </a:prstGeom>
              <a:blipFill>
                <a:blip r:embed="rId4"/>
                <a:stretch>
                  <a:fillRect l="-936" b="-214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902043" y="3423560"/>
                <a:ext cx="5872838" cy="427746"/>
              </a:xfrm>
              <a:prstGeom prst="rect">
                <a:avLst/>
              </a:prstGeom>
              <a:solidFill>
                <a:schemeClr val="dk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B2FB5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A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  <a:sym typeface="Wingdings" panose="05000000000000000000" pitchFamily="2" charset="2"/>
                  </a:rPr>
                  <a:t>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ACD4C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  <a:sym typeface="Wingdings" panose="05000000000000000000" pitchFamily="2" charset="2"/>
                  </a:rPr>
                  <a:t>D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  <a:sym typeface="Wingdings" panose="05000000000000000000" pitchFamily="2" charset="2"/>
                  </a:rPr>
                  <a:t>   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(</m:t>
                            </m:r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308</m:t>
                            </m:r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−</m:t>
                            </m:r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250</m:t>
                            </m:r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)</m:t>
                            </m:r>
                          </m:e>
                          <m:sup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+</m:t>
                        </m:r>
                        <m:sSup>
                          <m:sSup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(</m:t>
                            </m:r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308</m:t>
                            </m:r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270</m:t>
                            </m:r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)</m:t>
                            </m:r>
                          </m:e>
                          <m:sup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  <a:sym typeface="Wingdings" panose="05000000000000000000" pitchFamily="2" charset="2"/>
                  </a:rPr>
                  <a:t>  =  69.34  Km.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043" y="3423560"/>
                <a:ext cx="5872838" cy="427746"/>
              </a:xfrm>
              <a:prstGeom prst="rect">
                <a:avLst/>
              </a:prstGeom>
              <a:blipFill>
                <a:blip r:embed="rId5"/>
                <a:stretch>
                  <a:fillRect l="-935" b="-214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902043" y="3934312"/>
                <a:ext cx="5872838" cy="427746"/>
              </a:xfrm>
              <a:prstGeom prst="rect">
                <a:avLst/>
              </a:prstGeom>
              <a:solidFill>
                <a:schemeClr val="dk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B2FB5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A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  <a:sym typeface="Wingdings" panose="05000000000000000000" pitchFamily="2" charset="2"/>
                  </a:rPr>
                  <a:t>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ACD4C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  <a:sym typeface="Wingdings" panose="05000000000000000000" pitchFamily="2" charset="2"/>
                  </a:rPr>
                  <a:t>E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  <a:sym typeface="Wingdings" panose="05000000000000000000" pitchFamily="2" charset="2"/>
                  </a:rPr>
                  <a:t>   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(</m:t>
                            </m:r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308</m:t>
                            </m:r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−</m:t>
                            </m:r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231</m:t>
                            </m:r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)</m:t>
                            </m:r>
                          </m:e>
                          <m:sup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+</m:t>
                        </m:r>
                        <m:sSup>
                          <m:sSup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(</m:t>
                            </m:r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308</m:t>
                            </m:r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182</m:t>
                            </m:r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)</m:t>
                            </m:r>
                          </m:e>
                          <m:sup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  <a:sym typeface="Wingdings" panose="05000000000000000000" pitchFamily="2" charset="2"/>
                  </a:rPr>
                  <a:t>  =  147.67  Km.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043" y="3934312"/>
                <a:ext cx="5872838" cy="427746"/>
              </a:xfrm>
              <a:prstGeom prst="rect">
                <a:avLst/>
              </a:prstGeom>
              <a:blipFill>
                <a:blip r:embed="rId6"/>
                <a:stretch>
                  <a:fillRect l="-935" b="-197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7191632" y="3934312"/>
            <a:ext cx="3081293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Cordia New" panose="020B0304020202020204" pitchFamily="34" charset="-34"/>
              </a:rPr>
              <a:t>รวมระยะทาง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= 503.25 Km.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00992" y="4537058"/>
                <a:ext cx="6474940" cy="539571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Cordia New" panose="020B0304020202020204" pitchFamily="34" charset="-34"/>
                  </a:rPr>
                  <a:t>หาระยะทาง 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Supply</a:t>
                </a:r>
                <a:r>
                  <a:rPr kumimoji="0" lang="th-TH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Cordia New" panose="020B0304020202020204" pitchFamily="34" charset="-34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A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(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𝑋𝐴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−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𝑋𝐵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)</m:t>
                            </m:r>
                          </m:e>
                          <m:sup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+</m:t>
                        </m:r>
                        <m:sSup>
                          <m:sSup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(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𝑌𝐴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𝑌𝐵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)</m:t>
                            </m:r>
                          </m:e>
                          <m:sup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992" y="4537058"/>
                <a:ext cx="6474940" cy="539571"/>
              </a:xfrm>
              <a:prstGeom prst="rect">
                <a:avLst/>
              </a:prstGeom>
              <a:blipFill>
                <a:blip r:embed="rId7"/>
                <a:stretch>
                  <a:fillRect l="-1410" t="-1099" b="-24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744631" y="5189230"/>
            <a:ext cx="6040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Supply A</a:t>
            </a: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Cordia New" panose="020B0304020202020204" pitchFamily="34" charset="-34"/>
              </a:rPr>
              <a:t> คือ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1. </a:t>
            </a: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Cordia New" panose="020B0304020202020204" pitchFamily="34" charset="-34"/>
              </a:rPr>
              <a:t>อ.บางบัวทอง    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2.</a:t>
            </a: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Cordia New" panose="020B0304020202020204" pitchFamily="34" charset="-34"/>
              </a:rPr>
              <a:t> อ.สามโคก   พิกัด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 ( 0,0),  (7,0)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912229" y="5592870"/>
                <a:ext cx="5872838" cy="427746"/>
              </a:xfrm>
              <a:prstGeom prst="rect">
                <a:avLst/>
              </a:prstGeom>
              <a:solidFill>
                <a:schemeClr val="dk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1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  <a:sym typeface="Wingdings" panose="05000000000000000000" pitchFamily="2" charset="2"/>
                  </a:rPr>
                  <a:t>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B2FB5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  <a:sym typeface="Wingdings" panose="05000000000000000000" pitchFamily="2" charset="2"/>
                  </a:rPr>
                  <a:t>A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  <a:sym typeface="Wingdings" panose="05000000000000000000" pitchFamily="2" charset="2"/>
                  </a:rPr>
                  <a:t>   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(</m:t>
                            </m:r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308</m:t>
                            </m:r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−</m:t>
                            </m:r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0</m:t>
                            </m:r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)</m:t>
                            </m:r>
                          </m:e>
                          <m:sup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+</m:t>
                        </m:r>
                        <m:sSup>
                          <m:sSup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(</m:t>
                            </m:r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308</m:t>
                            </m:r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0</m:t>
                            </m:r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)</m:t>
                            </m:r>
                          </m:e>
                          <m:sup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  <a:sym typeface="Wingdings" panose="05000000000000000000" pitchFamily="2" charset="2"/>
                  </a:rPr>
                  <a:t>  =  435.58  Km.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229" y="5592870"/>
                <a:ext cx="5872838" cy="427746"/>
              </a:xfrm>
              <a:prstGeom prst="rect">
                <a:avLst/>
              </a:prstGeom>
              <a:blipFill>
                <a:blip r:embed="rId8"/>
                <a:stretch>
                  <a:fillRect l="-935" b="-197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916345" y="6103622"/>
                <a:ext cx="5858536" cy="427746"/>
              </a:xfrm>
              <a:prstGeom prst="rect">
                <a:avLst/>
              </a:prstGeom>
              <a:solidFill>
                <a:schemeClr val="dk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B258D3">
                        <a:lumMod val="75000"/>
                      </a:srgbClr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2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  <a:sym typeface="Wingdings" panose="05000000000000000000" pitchFamily="2" charset="2"/>
                  </a:rPr>
                  <a:t>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B2FB5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  <a:sym typeface="Wingdings" panose="05000000000000000000" pitchFamily="2" charset="2"/>
                  </a:rPr>
                  <a:t>A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  <a:sym typeface="Wingdings" panose="05000000000000000000" pitchFamily="2" charset="2"/>
                  </a:rPr>
                  <a:t>   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(</m:t>
                            </m:r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308</m:t>
                            </m:r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−</m:t>
                            </m:r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7</m:t>
                            </m:r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)</m:t>
                            </m:r>
                          </m:e>
                          <m:sup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+</m:t>
                        </m:r>
                        <m:sSup>
                          <m:sSup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(</m:t>
                            </m:r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308</m:t>
                            </m:r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0</m:t>
                            </m:r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)</m:t>
                            </m:r>
                          </m:e>
                          <m:sup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  <a:sym typeface="Wingdings" panose="05000000000000000000" pitchFamily="2" charset="2"/>
                  </a:rPr>
                  <a:t>  =  450.16  Km.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345" y="6103622"/>
                <a:ext cx="5858536" cy="427746"/>
              </a:xfrm>
              <a:prstGeom prst="rect">
                <a:avLst/>
              </a:prstGeom>
              <a:blipFill>
                <a:blip r:embed="rId9"/>
                <a:stretch>
                  <a:fillRect l="-832" b="-214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7241059" y="5831241"/>
            <a:ext cx="3081293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Cordia New" panose="020B0304020202020204" pitchFamily="34" charset="-34"/>
              </a:rPr>
              <a:t>รวมระยะทาง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= 866.23 Km.</a:t>
            </a:r>
          </a:p>
        </p:txBody>
      </p:sp>
    </p:spTree>
    <p:extLst>
      <p:ext uri="{BB962C8B-B14F-4D97-AF65-F5344CB8AC3E}">
        <p14:creationId xmlns:p14="http://schemas.microsoft.com/office/powerpoint/2010/main" val="195959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6" grpId="0" animBg="1"/>
      <p:bldP spid="17" grpId="0" animBg="1"/>
      <p:bldP spid="18" grpId="0" animBg="1"/>
      <p:bldP spid="19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/>
      <p:bldP spid="35" grpId="0" animBg="1"/>
      <p:bldP spid="36" grpId="0" animBg="1"/>
      <p:bldP spid="3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494270"/>
            <a:ext cx="9905999" cy="5296931"/>
          </a:xfrm>
        </p:spPr>
        <p:txBody>
          <a:bodyPr>
            <a:normAutofit/>
          </a:bodyPr>
          <a:lstStyle/>
          <a:p>
            <a:r>
              <a:rPr lang="th-TH" sz="2800" dirty="0"/>
              <a:t>แก้ไขปัญหา</a:t>
            </a:r>
            <a:r>
              <a:rPr lang="en-US" sz="2800" dirty="0"/>
              <a:t> D </a:t>
            </a:r>
            <a:r>
              <a:rPr lang="th-TH" sz="2800" dirty="0"/>
              <a:t>(เขียงราย)</a:t>
            </a:r>
          </a:p>
          <a:p>
            <a:pPr marL="0" indent="0">
              <a:buNone/>
            </a:pP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16692" y="1099751"/>
                <a:ext cx="6474940" cy="539571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Cordia New" panose="020B0304020202020204" pitchFamily="34" charset="-34"/>
                  </a:rPr>
                  <a:t>สูตรที่ใช้      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Demand</a:t>
                </a:r>
                <a:r>
                  <a:rPr kumimoji="0" lang="th-TH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Cordia New" panose="020B0304020202020204" pitchFamily="34" charset="-34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Cordia New" panose="020B0304020202020204" pitchFamily="34" charset="-34"/>
                  </a:rPr>
                  <a:t>D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(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𝑋𝐴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−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𝑋𝐵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)</m:t>
                            </m:r>
                          </m:e>
                          <m:sup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+</m:t>
                        </m:r>
                        <m:sSup>
                          <m:sSup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(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𝑌𝐴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𝑌𝐵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)</m:t>
                            </m:r>
                          </m:e>
                          <m:sup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692" y="1099751"/>
                <a:ext cx="6474940" cy="539571"/>
              </a:xfrm>
              <a:prstGeom prst="rect">
                <a:avLst/>
              </a:prstGeom>
              <a:blipFill>
                <a:blip r:embed="rId2"/>
                <a:stretch>
                  <a:fillRect l="-1410" t="-1099" b="-24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16692" y="1783138"/>
            <a:ext cx="4336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Cordia New" panose="020B0304020202020204" pitchFamily="34" charset="-34"/>
              </a:rPr>
              <a:t>พิกัด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</a:t>
            </a: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Cordia New" panose="020B0304020202020204" pitchFamily="34" charset="-34"/>
              </a:rPr>
              <a:t>(เชียงราย)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: (X,Y)  ;    (250,270)</a:t>
            </a:r>
          </a:p>
        </p:txBody>
      </p:sp>
      <p:sp>
        <p:nvSpPr>
          <p:cNvPr id="6" name="Oval 5"/>
          <p:cNvSpPr/>
          <p:nvPr/>
        </p:nvSpPr>
        <p:spPr>
          <a:xfrm>
            <a:off x="8859795" y="1804086"/>
            <a:ext cx="444843" cy="440717"/>
          </a:xfrm>
          <a:prstGeom prst="ellipse">
            <a:avLst/>
          </a:prstGeom>
          <a:solidFill>
            <a:srgbClr val="EB2F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</a:t>
            </a:r>
          </a:p>
        </p:txBody>
      </p:sp>
      <p:cxnSp>
        <p:nvCxnSpPr>
          <p:cNvPr id="8" name="Straight Arrow Connector 7"/>
          <p:cNvCxnSpPr>
            <a:stCxn id="6" idx="7"/>
          </p:cNvCxnSpPr>
          <p:nvPr/>
        </p:nvCxnSpPr>
        <p:spPr>
          <a:xfrm flipV="1">
            <a:off x="9239492" y="1369536"/>
            <a:ext cx="608843" cy="4990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6"/>
          </p:cNvCxnSpPr>
          <p:nvPr/>
        </p:nvCxnSpPr>
        <p:spPr>
          <a:xfrm flipV="1">
            <a:off x="9304638" y="1804086"/>
            <a:ext cx="679621" cy="2203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5"/>
          </p:cNvCxnSpPr>
          <p:nvPr/>
        </p:nvCxnSpPr>
        <p:spPr>
          <a:xfrm>
            <a:off x="9239492" y="2180261"/>
            <a:ext cx="757124" cy="1229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5"/>
          </p:cNvCxnSpPr>
          <p:nvPr/>
        </p:nvCxnSpPr>
        <p:spPr>
          <a:xfrm>
            <a:off x="9239492" y="2180261"/>
            <a:ext cx="744767" cy="5636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9848335" y="1069729"/>
            <a:ext cx="424720" cy="4376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</a:t>
            </a:r>
          </a:p>
        </p:txBody>
      </p:sp>
      <p:sp>
        <p:nvSpPr>
          <p:cNvPr id="17" name="Oval 16"/>
          <p:cNvSpPr/>
          <p:nvPr/>
        </p:nvSpPr>
        <p:spPr>
          <a:xfrm>
            <a:off x="10004382" y="1564321"/>
            <a:ext cx="424720" cy="4376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B</a:t>
            </a:r>
          </a:p>
        </p:txBody>
      </p:sp>
      <p:sp>
        <p:nvSpPr>
          <p:cNvPr id="18" name="Oval 17"/>
          <p:cNvSpPr/>
          <p:nvPr/>
        </p:nvSpPr>
        <p:spPr>
          <a:xfrm>
            <a:off x="10004382" y="2139780"/>
            <a:ext cx="424720" cy="4376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</a:t>
            </a:r>
          </a:p>
        </p:txBody>
      </p:sp>
      <p:sp>
        <p:nvSpPr>
          <p:cNvPr id="19" name="Oval 18"/>
          <p:cNvSpPr/>
          <p:nvPr/>
        </p:nvSpPr>
        <p:spPr>
          <a:xfrm>
            <a:off x="9939236" y="2634372"/>
            <a:ext cx="424720" cy="4376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E</a:t>
            </a:r>
          </a:p>
        </p:txBody>
      </p:sp>
      <p:cxnSp>
        <p:nvCxnSpPr>
          <p:cNvPr id="21" name="Straight Arrow Connector 20"/>
          <p:cNvCxnSpPr>
            <a:endCxn id="6" idx="2"/>
          </p:cNvCxnSpPr>
          <p:nvPr/>
        </p:nvCxnSpPr>
        <p:spPr>
          <a:xfrm>
            <a:off x="7970108" y="1436908"/>
            <a:ext cx="889687" cy="587537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6" idx="3"/>
          </p:cNvCxnSpPr>
          <p:nvPr/>
        </p:nvCxnSpPr>
        <p:spPr>
          <a:xfrm flipV="1">
            <a:off x="8077957" y="2180261"/>
            <a:ext cx="846984" cy="499092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7790842" y="1218091"/>
            <a:ext cx="424720" cy="43763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</a:t>
            </a:r>
          </a:p>
        </p:txBody>
      </p:sp>
      <p:sp>
        <p:nvSpPr>
          <p:cNvPr id="25" name="Oval 24"/>
          <p:cNvSpPr/>
          <p:nvPr/>
        </p:nvSpPr>
        <p:spPr>
          <a:xfrm>
            <a:off x="7796927" y="2402056"/>
            <a:ext cx="424720" cy="43763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02043" y="2402056"/>
                <a:ext cx="5872838" cy="427746"/>
              </a:xfrm>
              <a:prstGeom prst="rect">
                <a:avLst/>
              </a:prstGeom>
              <a:solidFill>
                <a:schemeClr val="dk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B2FB5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D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  <a:sym typeface="Wingdings" panose="05000000000000000000" pitchFamily="2" charset="2"/>
                  </a:rPr>
                  <a:t>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ACD4C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  <a:sym typeface="Wingdings" panose="05000000000000000000" pitchFamily="2" charset="2"/>
                  </a:rPr>
                  <a:t>A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  <a:sym typeface="Wingdings" panose="05000000000000000000" pitchFamily="2" charset="2"/>
                  </a:rPr>
                  <a:t>   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(</m:t>
                            </m:r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250</m:t>
                            </m:r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−</m:t>
                            </m:r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308</m:t>
                            </m:r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)</m:t>
                            </m:r>
                          </m:e>
                          <m:sup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+</m:t>
                        </m:r>
                        <m:sSup>
                          <m:sSup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(</m:t>
                            </m:r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270</m:t>
                            </m:r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308</m:t>
                            </m:r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)</m:t>
                            </m:r>
                          </m:e>
                          <m:sup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  <a:sym typeface="Wingdings" panose="05000000000000000000" pitchFamily="2" charset="2"/>
                  </a:rPr>
                  <a:t>  =  69.34  Km.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043" y="2402056"/>
                <a:ext cx="5872838" cy="427746"/>
              </a:xfrm>
              <a:prstGeom prst="rect">
                <a:avLst/>
              </a:prstGeom>
              <a:blipFill>
                <a:blip r:embed="rId3"/>
                <a:stretch>
                  <a:fillRect l="-935" b="-214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906159" y="2912808"/>
                <a:ext cx="5718040" cy="427746"/>
              </a:xfrm>
              <a:prstGeom prst="rect">
                <a:avLst/>
              </a:prstGeom>
              <a:solidFill>
                <a:schemeClr val="dk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B2FB5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D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  <a:sym typeface="Wingdings" panose="05000000000000000000" pitchFamily="2" charset="2"/>
                  </a:rPr>
                  <a:t>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ACD4C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  <a:sym typeface="Wingdings" panose="05000000000000000000" pitchFamily="2" charset="2"/>
                  </a:rPr>
                  <a:t>B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  <a:sym typeface="Wingdings" panose="05000000000000000000" pitchFamily="2" charset="2"/>
                  </a:rPr>
                  <a:t>   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(</m:t>
                            </m:r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250</m:t>
                            </m:r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−</m:t>
                            </m:r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210</m:t>
                            </m:r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)</m:t>
                            </m:r>
                          </m:e>
                          <m:sup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+</m:t>
                        </m:r>
                        <m:sSup>
                          <m:sSup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(</m:t>
                            </m:r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270</m:t>
                            </m:r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295</m:t>
                            </m:r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)</m:t>
                            </m:r>
                          </m:e>
                          <m:sup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  <a:sym typeface="Wingdings" panose="05000000000000000000" pitchFamily="2" charset="2"/>
                  </a:rPr>
                  <a:t>  =  47.17  Km.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159" y="2912808"/>
                <a:ext cx="5718040" cy="427746"/>
              </a:xfrm>
              <a:prstGeom prst="rect">
                <a:avLst/>
              </a:prstGeom>
              <a:blipFill>
                <a:blip r:embed="rId4"/>
                <a:stretch>
                  <a:fillRect l="-959" b="-214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902043" y="3423560"/>
                <a:ext cx="5872838" cy="427746"/>
              </a:xfrm>
              <a:prstGeom prst="rect">
                <a:avLst/>
              </a:prstGeom>
              <a:solidFill>
                <a:schemeClr val="dk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B2FB5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D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  <a:sym typeface="Wingdings" panose="05000000000000000000" pitchFamily="2" charset="2"/>
                  </a:rPr>
                  <a:t>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ACD4C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  <a:sym typeface="Wingdings" panose="05000000000000000000" pitchFamily="2" charset="2"/>
                  </a:rPr>
                  <a:t>C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  <a:sym typeface="Wingdings" panose="05000000000000000000" pitchFamily="2" charset="2"/>
                  </a:rPr>
                  <a:t>   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(</m:t>
                            </m:r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250</m:t>
                            </m:r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−</m:t>
                            </m:r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140</m:t>
                            </m:r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)</m:t>
                            </m:r>
                          </m:e>
                          <m:sup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+</m:t>
                        </m:r>
                        <m:sSup>
                          <m:sSup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(</m:t>
                            </m:r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270</m:t>
                            </m:r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225</m:t>
                            </m:r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)</m:t>
                            </m:r>
                          </m:e>
                          <m:sup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  <a:sym typeface="Wingdings" panose="05000000000000000000" pitchFamily="2" charset="2"/>
                  </a:rPr>
                  <a:t>  =  18.85  Km.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043" y="3423560"/>
                <a:ext cx="5872838" cy="427746"/>
              </a:xfrm>
              <a:prstGeom prst="rect">
                <a:avLst/>
              </a:prstGeom>
              <a:blipFill>
                <a:blip r:embed="rId5"/>
                <a:stretch>
                  <a:fillRect l="-935" b="-214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902043" y="3934312"/>
                <a:ext cx="5872838" cy="427746"/>
              </a:xfrm>
              <a:prstGeom prst="rect">
                <a:avLst/>
              </a:prstGeom>
              <a:solidFill>
                <a:schemeClr val="dk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B2FB5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D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  <a:sym typeface="Wingdings" panose="05000000000000000000" pitchFamily="2" charset="2"/>
                  </a:rPr>
                  <a:t>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ACD4C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  <a:sym typeface="Wingdings" panose="05000000000000000000" pitchFamily="2" charset="2"/>
                  </a:rPr>
                  <a:t>E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  <a:sym typeface="Wingdings" panose="05000000000000000000" pitchFamily="2" charset="2"/>
                  </a:rPr>
                  <a:t>   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(</m:t>
                            </m:r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250</m:t>
                            </m:r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−</m:t>
                            </m:r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231</m:t>
                            </m:r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)</m:t>
                            </m:r>
                          </m:e>
                          <m:sup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+</m:t>
                        </m:r>
                        <m:sSup>
                          <m:sSup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(</m:t>
                            </m:r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270</m:t>
                            </m:r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182</m:t>
                            </m:r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)</m:t>
                            </m:r>
                          </m:e>
                          <m:sup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  <a:sym typeface="Wingdings" panose="05000000000000000000" pitchFamily="2" charset="2"/>
                  </a:rPr>
                  <a:t>  =  90.01  Km.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043" y="3934312"/>
                <a:ext cx="5872838" cy="427746"/>
              </a:xfrm>
              <a:prstGeom prst="rect">
                <a:avLst/>
              </a:prstGeom>
              <a:blipFill>
                <a:blip r:embed="rId6"/>
                <a:stretch>
                  <a:fillRect l="-935" b="-197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7191632" y="3934312"/>
            <a:ext cx="3081293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Cordia New" panose="020B0304020202020204" pitchFamily="34" charset="-34"/>
              </a:rPr>
              <a:t>รวมระยะทาง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= 325.39 Km.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00992" y="4537058"/>
                <a:ext cx="6474940" cy="539571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Cordia New" panose="020B0304020202020204" pitchFamily="34" charset="-34"/>
                  </a:rPr>
                  <a:t>หาระยะทาง 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Supply</a:t>
                </a:r>
                <a:r>
                  <a:rPr kumimoji="0" lang="th-TH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Cordia New" panose="020B0304020202020204" pitchFamily="34" charset="-34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D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(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𝑋𝐴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−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𝑋𝐵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)</m:t>
                            </m:r>
                          </m:e>
                          <m:sup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+</m:t>
                        </m:r>
                        <m:sSup>
                          <m:sSup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(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𝑌𝐴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𝑌𝐵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)</m:t>
                            </m:r>
                          </m:e>
                          <m:sup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992" y="4537058"/>
                <a:ext cx="6474940" cy="539571"/>
              </a:xfrm>
              <a:prstGeom prst="rect">
                <a:avLst/>
              </a:prstGeom>
              <a:blipFill>
                <a:blip r:embed="rId7"/>
                <a:stretch>
                  <a:fillRect l="-1410" t="-1099" b="-24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744631" y="5189230"/>
            <a:ext cx="6040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Supply A</a:t>
            </a: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Cordia New" panose="020B0304020202020204" pitchFamily="34" charset="-34"/>
              </a:rPr>
              <a:t> คือ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1. </a:t>
            </a: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Cordia New" panose="020B0304020202020204" pitchFamily="34" charset="-34"/>
              </a:rPr>
              <a:t>อ.บางบัวทอง    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2.</a:t>
            </a: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Cordia New" panose="020B0304020202020204" pitchFamily="34" charset="-34"/>
              </a:rPr>
              <a:t> อ.สามโคก   พิกัด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 ( 0,0),  (7,0)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912229" y="5592870"/>
                <a:ext cx="5872838" cy="427746"/>
              </a:xfrm>
              <a:prstGeom prst="rect">
                <a:avLst/>
              </a:prstGeom>
              <a:solidFill>
                <a:schemeClr val="dk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1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  <a:sym typeface="Wingdings" panose="05000000000000000000" pitchFamily="2" charset="2"/>
                  </a:rPr>
                  <a:t>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B2FB5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  <a:sym typeface="Wingdings" panose="05000000000000000000" pitchFamily="2" charset="2"/>
                  </a:rPr>
                  <a:t>D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  <a:sym typeface="Wingdings" panose="05000000000000000000" pitchFamily="2" charset="2"/>
                  </a:rPr>
                  <a:t>   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(</m:t>
                            </m:r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250</m:t>
                            </m:r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−</m:t>
                            </m:r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0</m:t>
                            </m:r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)</m:t>
                            </m:r>
                          </m:e>
                          <m:sup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+</m:t>
                        </m:r>
                        <m:sSup>
                          <m:sSup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(</m:t>
                            </m:r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270</m:t>
                            </m:r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0</m:t>
                            </m:r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)</m:t>
                            </m:r>
                          </m:e>
                          <m:sup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  <a:sym typeface="Wingdings" panose="05000000000000000000" pitchFamily="2" charset="2"/>
                  </a:rPr>
                  <a:t>  =  367.97  Km.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229" y="5592870"/>
                <a:ext cx="5872838" cy="427746"/>
              </a:xfrm>
              <a:prstGeom prst="rect">
                <a:avLst/>
              </a:prstGeom>
              <a:blipFill>
                <a:blip r:embed="rId8"/>
                <a:stretch>
                  <a:fillRect l="-935" b="-197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916345" y="6103622"/>
                <a:ext cx="5858536" cy="427746"/>
              </a:xfrm>
              <a:prstGeom prst="rect">
                <a:avLst/>
              </a:prstGeom>
              <a:solidFill>
                <a:schemeClr val="dk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B258D3">
                        <a:lumMod val="75000"/>
                      </a:srgbClr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2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  <a:sym typeface="Wingdings" panose="05000000000000000000" pitchFamily="2" charset="2"/>
                  </a:rPr>
                  <a:t>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B2FB5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  <a:sym typeface="Wingdings" panose="05000000000000000000" pitchFamily="2" charset="2"/>
                  </a:rPr>
                  <a:t>D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  <a:sym typeface="Wingdings" panose="05000000000000000000" pitchFamily="2" charset="2"/>
                  </a:rPr>
                  <a:t>   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(</m:t>
                            </m:r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250</m:t>
                            </m:r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−</m:t>
                            </m:r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7</m:t>
                            </m:r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)</m:t>
                            </m:r>
                          </m:e>
                          <m:sup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+</m:t>
                        </m:r>
                        <m:sSup>
                          <m:sSup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(</m:t>
                            </m:r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270</m:t>
                            </m:r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0</m:t>
                            </m:r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)</m:t>
                            </m:r>
                          </m:e>
                          <m:sup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  <a:sym typeface="Wingdings" panose="05000000000000000000" pitchFamily="2" charset="2"/>
                  </a:rPr>
                  <a:t>  =  363.25  Km.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345" y="6103622"/>
                <a:ext cx="5858536" cy="427746"/>
              </a:xfrm>
              <a:prstGeom prst="rect">
                <a:avLst/>
              </a:prstGeom>
              <a:blipFill>
                <a:blip r:embed="rId9"/>
                <a:stretch>
                  <a:fillRect l="-832" b="-214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7241059" y="5831241"/>
            <a:ext cx="3081293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Cordia New" panose="020B0304020202020204" pitchFamily="34" charset="-34"/>
              </a:rPr>
              <a:t>รวมระยะทาง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= 731.22 Km.</a:t>
            </a:r>
          </a:p>
        </p:txBody>
      </p:sp>
    </p:spTree>
    <p:extLst>
      <p:ext uri="{BB962C8B-B14F-4D97-AF65-F5344CB8AC3E}">
        <p14:creationId xmlns:p14="http://schemas.microsoft.com/office/powerpoint/2010/main" val="307422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6" grpId="0" animBg="1"/>
      <p:bldP spid="17" grpId="0" animBg="1"/>
      <p:bldP spid="18" grpId="0" animBg="1"/>
      <p:bldP spid="19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/>
      <p:bldP spid="35" grpId="0" animBg="1"/>
      <p:bldP spid="36" grpId="0" animBg="1"/>
      <p:bldP spid="3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342" y="493964"/>
            <a:ext cx="9905999" cy="5334001"/>
          </a:xfrm>
        </p:spPr>
        <p:txBody>
          <a:bodyPr/>
          <a:lstStyle/>
          <a:p>
            <a:r>
              <a:rPr lang="th-TH" dirty="0"/>
              <a:t>เขียนเป็น</a:t>
            </a:r>
            <a:r>
              <a:rPr lang="en-US" dirty="0"/>
              <a:t> Diagram</a:t>
            </a:r>
            <a:r>
              <a:rPr lang="th-TH" dirty="0"/>
              <a:t> 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608292" y="2245543"/>
            <a:ext cx="444843" cy="440717"/>
          </a:xfrm>
          <a:prstGeom prst="ellipse">
            <a:avLst/>
          </a:prstGeom>
          <a:solidFill>
            <a:srgbClr val="EB2F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</a:t>
            </a:r>
          </a:p>
        </p:txBody>
      </p:sp>
      <p:cxnSp>
        <p:nvCxnSpPr>
          <p:cNvPr id="5" name="Straight Arrow Connector 4"/>
          <p:cNvCxnSpPr>
            <a:stCxn id="4" idx="7"/>
          </p:cNvCxnSpPr>
          <p:nvPr/>
        </p:nvCxnSpPr>
        <p:spPr>
          <a:xfrm flipV="1">
            <a:off x="2987989" y="1810993"/>
            <a:ext cx="608843" cy="4990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4" idx="6"/>
          </p:cNvCxnSpPr>
          <p:nvPr/>
        </p:nvCxnSpPr>
        <p:spPr>
          <a:xfrm flipV="1">
            <a:off x="3053135" y="2245543"/>
            <a:ext cx="679621" cy="2203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4" idx="5"/>
          </p:cNvCxnSpPr>
          <p:nvPr/>
        </p:nvCxnSpPr>
        <p:spPr>
          <a:xfrm>
            <a:off x="2987989" y="2621718"/>
            <a:ext cx="757124" cy="1229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" idx="5"/>
          </p:cNvCxnSpPr>
          <p:nvPr/>
        </p:nvCxnSpPr>
        <p:spPr>
          <a:xfrm>
            <a:off x="2987989" y="2621718"/>
            <a:ext cx="744767" cy="5636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596832" y="1511186"/>
            <a:ext cx="424720" cy="4376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B</a:t>
            </a:r>
          </a:p>
        </p:txBody>
      </p:sp>
      <p:sp>
        <p:nvSpPr>
          <p:cNvPr id="10" name="Oval 9"/>
          <p:cNvSpPr/>
          <p:nvPr/>
        </p:nvSpPr>
        <p:spPr>
          <a:xfrm>
            <a:off x="3752879" y="2005778"/>
            <a:ext cx="424720" cy="4376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</a:t>
            </a:r>
          </a:p>
        </p:txBody>
      </p:sp>
      <p:sp>
        <p:nvSpPr>
          <p:cNvPr id="11" name="Oval 10"/>
          <p:cNvSpPr/>
          <p:nvPr/>
        </p:nvSpPr>
        <p:spPr>
          <a:xfrm>
            <a:off x="3752879" y="2581237"/>
            <a:ext cx="424720" cy="4376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</a:t>
            </a:r>
          </a:p>
        </p:txBody>
      </p:sp>
      <p:sp>
        <p:nvSpPr>
          <p:cNvPr id="12" name="Oval 11"/>
          <p:cNvSpPr/>
          <p:nvPr/>
        </p:nvSpPr>
        <p:spPr>
          <a:xfrm>
            <a:off x="3687733" y="3075829"/>
            <a:ext cx="424720" cy="4376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E</a:t>
            </a:r>
          </a:p>
        </p:txBody>
      </p:sp>
      <p:cxnSp>
        <p:nvCxnSpPr>
          <p:cNvPr id="13" name="Straight Arrow Connector 12"/>
          <p:cNvCxnSpPr>
            <a:endCxn id="4" idx="2"/>
          </p:cNvCxnSpPr>
          <p:nvPr/>
        </p:nvCxnSpPr>
        <p:spPr>
          <a:xfrm>
            <a:off x="1718605" y="1878365"/>
            <a:ext cx="889687" cy="587537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4" idx="3"/>
          </p:cNvCxnSpPr>
          <p:nvPr/>
        </p:nvCxnSpPr>
        <p:spPr>
          <a:xfrm flipV="1">
            <a:off x="1826454" y="2621718"/>
            <a:ext cx="846984" cy="499092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539339" y="1659548"/>
            <a:ext cx="424720" cy="43763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</a:t>
            </a:r>
          </a:p>
        </p:txBody>
      </p:sp>
      <p:sp>
        <p:nvSpPr>
          <p:cNvPr id="16" name="Oval 15"/>
          <p:cNvSpPr/>
          <p:nvPr/>
        </p:nvSpPr>
        <p:spPr>
          <a:xfrm>
            <a:off x="1545424" y="2843513"/>
            <a:ext cx="424720" cy="43763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2</a:t>
            </a:r>
          </a:p>
        </p:txBody>
      </p:sp>
      <p:sp>
        <p:nvSpPr>
          <p:cNvPr id="17" name="Oval 16"/>
          <p:cNvSpPr/>
          <p:nvPr/>
        </p:nvSpPr>
        <p:spPr>
          <a:xfrm>
            <a:off x="7964429" y="2116295"/>
            <a:ext cx="444843" cy="440717"/>
          </a:xfrm>
          <a:prstGeom prst="ellipse">
            <a:avLst/>
          </a:prstGeom>
          <a:solidFill>
            <a:srgbClr val="EB2F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</a:t>
            </a:r>
          </a:p>
        </p:txBody>
      </p:sp>
      <p:cxnSp>
        <p:nvCxnSpPr>
          <p:cNvPr id="18" name="Straight Arrow Connector 17"/>
          <p:cNvCxnSpPr>
            <a:stCxn id="17" idx="7"/>
          </p:cNvCxnSpPr>
          <p:nvPr/>
        </p:nvCxnSpPr>
        <p:spPr>
          <a:xfrm flipV="1">
            <a:off x="8344126" y="1681745"/>
            <a:ext cx="608843" cy="4990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7" idx="6"/>
          </p:cNvCxnSpPr>
          <p:nvPr/>
        </p:nvCxnSpPr>
        <p:spPr>
          <a:xfrm flipV="1">
            <a:off x="8409272" y="2116295"/>
            <a:ext cx="679621" cy="2203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7" idx="5"/>
          </p:cNvCxnSpPr>
          <p:nvPr/>
        </p:nvCxnSpPr>
        <p:spPr>
          <a:xfrm>
            <a:off x="8344126" y="2492470"/>
            <a:ext cx="757124" cy="1229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7" idx="5"/>
          </p:cNvCxnSpPr>
          <p:nvPr/>
        </p:nvCxnSpPr>
        <p:spPr>
          <a:xfrm>
            <a:off x="8344126" y="2492470"/>
            <a:ext cx="744767" cy="5636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8952969" y="1381938"/>
            <a:ext cx="424720" cy="4376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</a:t>
            </a:r>
          </a:p>
        </p:txBody>
      </p:sp>
      <p:sp>
        <p:nvSpPr>
          <p:cNvPr id="23" name="Oval 22"/>
          <p:cNvSpPr/>
          <p:nvPr/>
        </p:nvSpPr>
        <p:spPr>
          <a:xfrm>
            <a:off x="9109016" y="1876530"/>
            <a:ext cx="424720" cy="4376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B</a:t>
            </a:r>
          </a:p>
        </p:txBody>
      </p:sp>
      <p:sp>
        <p:nvSpPr>
          <p:cNvPr id="24" name="Oval 23"/>
          <p:cNvSpPr/>
          <p:nvPr/>
        </p:nvSpPr>
        <p:spPr>
          <a:xfrm>
            <a:off x="9109016" y="2451989"/>
            <a:ext cx="424720" cy="4376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</a:t>
            </a:r>
          </a:p>
        </p:txBody>
      </p:sp>
      <p:sp>
        <p:nvSpPr>
          <p:cNvPr id="25" name="Oval 24"/>
          <p:cNvSpPr/>
          <p:nvPr/>
        </p:nvSpPr>
        <p:spPr>
          <a:xfrm>
            <a:off x="9043870" y="2946581"/>
            <a:ext cx="424720" cy="4376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E</a:t>
            </a:r>
          </a:p>
        </p:txBody>
      </p:sp>
      <p:cxnSp>
        <p:nvCxnSpPr>
          <p:cNvPr id="26" name="Straight Arrow Connector 25"/>
          <p:cNvCxnSpPr>
            <a:endCxn id="17" idx="2"/>
          </p:cNvCxnSpPr>
          <p:nvPr/>
        </p:nvCxnSpPr>
        <p:spPr>
          <a:xfrm>
            <a:off x="7074742" y="1749117"/>
            <a:ext cx="889687" cy="587537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17" idx="3"/>
          </p:cNvCxnSpPr>
          <p:nvPr/>
        </p:nvCxnSpPr>
        <p:spPr>
          <a:xfrm flipV="1">
            <a:off x="7182591" y="2492470"/>
            <a:ext cx="846984" cy="499092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6895476" y="1530300"/>
            <a:ext cx="424720" cy="43763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</a:t>
            </a:r>
          </a:p>
        </p:txBody>
      </p:sp>
      <p:sp>
        <p:nvSpPr>
          <p:cNvPr id="29" name="Oval 28"/>
          <p:cNvSpPr/>
          <p:nvPr/>
        </p:nvSpPr>
        <p:spPr>
          <a:xfrm>
            <a:off x="6901561" y="2714265"/>
            <a:ext cx="424720" cy="43763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 rot="1832107">
            <a:off x="1903449" y="1980269"/>
            <a:ext cx="731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435 km</a:t>
            </a:r>
          </a:p>
        </p:txBody>
      </p:sp>
      <p:sp>
        <p:nvSpPr>
          <p:cNvPr id="31" name="TextBox 30"/>
          <p:cNvSpPr txBox="1"/>
          <p:nvPr/>
        </p:nvSpPr>
        <p:spPr>
          <a:xfrm rot="19689562">
            <a:off x="1858606" y="2605223"/>
            <a:ext cx="731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450 km</a:t>
            </a:r>
          </a:p>
        </p:txBody>
      </p:sp>
      <p:sp>
        <p:nvSpPr>
          <p:cNvPr id="33" name="TextBox 32"/>
          <p:cNvSpPr txBox="1"/>
          <p:nvPr/>
        </p:nvSpPr>
        <p:spPr>
          <a:xfrm rot="1832107">
            <a:off x="7286503" y="1837110"/>
            <a:ext cx="731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367 km</a:t>
            </a:r>
          </a:p>
        </p:txBody>
      </p:sp>
      <p:sp>
        <p:nvSpPr>
          <p:cNvPr id="34" name="TextBox 33"/>
          <p:cNvSpPr txBox="1"/>
          <p:nvPr/>
        </p:nvSpPr>
        <p:spPr>
          <a:xfrm rot="19689562">
            <a:off x="7241660" y="2462064"/>
            <a:ext cx="731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363 km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52077" y="166849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Cordia New" panose="020B0304020202020204" pitchFamily="34" charset="-34"/>
              </a:rPr>
              <a:t>บางบังทอง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88221" y="2871264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Cordia New" panose="020B0304020202020204" pitchFamily="34" charset="-34"/>
              </a:rPr>
              <a:t>สามโคก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97296" y="155474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Cordia New" panose="020B0304020202020204" pitchFamily="34" charset="-34"/>
              </a:rPr>
              <a:t>บางบังทอง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233440" y="2757514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Cordia New" panose="020B0304020202020204" pitchFamily="34" charset="-34"/>
              </a:rPr>
              <a:t>สามโคก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002261" y="1543183"/>
            <a:ext cx="628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Cordia New" panose="020B0304020202020204" pitchFamily="34" charset="-34"/>
              </a:rPr>
              <a:t>ลำพูน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141262" y="2615387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Cordia New" panose="020B0304020202020204" pitchFamily="34" charset="-34"/>
              </a:rPr>
              <a:t>เชียงราย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101699" y="3156695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Cordia New" panose="020B0304020202020204" pitchFamily="34" charset="-34"/>
              </a:rPr>
              <a:t>เชียงใหม่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161135" y="2037469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Cordia New" panose="020B0304020202020204" pitchFamily="34" charset="-34"/>
              </a:rPr>
              <a:t>ลำปาง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381669" y="1397764"/>
            <a:ext cx="751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Cordia New" panose="020B0304020202020204" pitchFamily="34" charset="-34"/>
              </a:rPr>
              <a:t>อุตรดิตถ์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520670" y="2469968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Cordia New" panose="020B0304020202020204" pitchFamily="34" charset="-34"/>
              </a:rPr>
              <a:t>ลำปาง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481107" y="3011276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Cordia New" panose="020B0304020202020204" pitchFamily="34" charset="-34"/>
              </a:rPr>
              <a:t>เชียงใหม่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540543" y="1892050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Cordia New" panose="020B0304020202020204" pitchFamily="34" charset="-34"/>
              </a:rPr>
              <a:t>ลำพูน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792510" y="2261382"/>
            <a:ext cx="123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Cordia New" panose="020B0304020202020204" pitchFamily="34" charset="-34"/>
              </a:rPr>
              <a:t>รวม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503 km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042748" y="2205360"/>
            <a:ext cx="123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Cordia New" panose="020B0304020202020204" pitchFamily="34" charset="-34"/>
              </a:rPr>
              <a:t>รวม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325 km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84809" y="3648327"/>
            <a:ext cx="123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Cordia New" panose="020B0304020202020204" pitchFamily="34" charset="-34"/>
              </a:rPr>
              <a:t>รวม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866 km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639304" y="3513462"/>
            <a:ext cx="123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Cordia New" panose="020B0304020202020204" pitchFamily="34" charset="-34"/>
              </a:rPr>
              <a:t>รวม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731 km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718605" y="4732638"/>
            <a:ext cx="86240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Cordia New" panose="020B0304020202020204" pitchFamily="34" charset="-34"/>
              </a:rPr>
              <a:t>สรุป เลือก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D 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Cordia New" panose="020B0304020202020204" pitchFamily="34" charset="-34"/>
              </a:rPr>
              <a:t>( เชียงราย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 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Cordia New" panose="020B0304020202020204" pitchFamily="34" charset="-34"/>
              </a:rPr>
              <a:t>เป็นศูนย์กระจายสินค้าแห่งใหม่ ซึ่งระยะทางรวม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731 km.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Cordia New" panose="020B0304020202020204" pitchFamily="34" charset="-34"/>
              </a:rPr>
              <a:t>น้อย กว่า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 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Cordia New" panose="020B0304020202020204" pitchFamily="34" charset="-34"/>
              </a:rPr>
              <a:t>(อุตรดิตถ์)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866 Km.</a:t>
            </a:r>
          </a:p>
        </p:txBody>
      </p:sp>
    </p:spTree>
    <p:extLst>
      <p:ext uri="{BB962C8B-B14F-4D97-AF65-F5344CB8AC3E}">
        <p14:creationId xmlns:p14="http://schemas.microsoft.com/office/powerpoint/2010/main" val="424451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9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284" y="5233737"/>
            <a:ext cx="3461843" cy="20430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2131"/>
            <a:ext cx="10515600" cy="623415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latin typeface="Monotype Corsiva" panose="03010101010201010101" pitchFamily="66" charset="0"/>
              </a:rPr>
              <a:t>Transportation  </a:t>
            </a:r>
            <a:r>
              <a:rPr lang="en-US" sz="2800" dirty="0" err="1">
                <a:latin typeface="Monotype Corsiva" panose="03010101010201010101" pitchFamily="66" charset="0"/>
              </a:rPr>
              <a:t>Prpblem</a:t>
            </a:r>
            <a:r>
              <a:rPr lang="en-US" sz="2800" dirty="0">
                <a:latin typeface="Monotype Corsiva" panose="03010101010201010101" pitchFamily="66" charset="0"/>
              </a:rPr>
              <a:t/>
            </a:r>
            <a:br>
              <a:rPr lang="en-US" sz="2800" dirty="0">
                <a:latin typeface="Monotype Corsiva" panose="03010101010201010101" pitchFamily="66" charset="0"/>
              </a:rPr>
            </a:br>
            <a:endParaRPr lang="en-US" sz="2800" dirty="0">
              <a:latin typeface="Monotype Corsiva" panose="03010101010201010101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167" y="-74142"/>
            <a:ext cx="1487905" cy="6621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7838" y="526227"/>
            <a:ext cx="1073596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05326" y="922108"/>
            <a:ext cx="10214811" cy="43116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th-TH" altLang="en-US" b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ปัญหาของการขนส่ง</a:t>
            </a:r>
            <a:r>
              <a:rPr lang="th-TH" altLang="en-US" b="1" dirty="0">
                <a:solidFill>
                  <a:srgbClr val="0000C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คือ หาค่า </a:t>
            </a:r>
            <a:r>
              <a:rPr lang="en-US" altLang="en-US" b="1" dirty="0" err="1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X</a:t>
            </a:r>
            <a:r>
              <a:rPr lang="en-US" altLang="en-US" b="1" baseline="-25000" dirty="0" err="1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ij</a:t>
            </a:r>
            <a:r>
              <a:rPr lang="en-US" altLang="en-US" b="1" baseline="-25000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altLang="en-US" b="1" dirty="0">
                <a:solidFill>
                  <a:srgbClr val="0000C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ซึ่งทำให้ค่าใช้จ่ายในการขนส่งน้อยที่สุด </a:t>
            </a:r>
            <a:endParaRPr lang="en-US" altLang="en-US" b="1" dirty="0">
              <a:solidFill>
                <a:srgbClr val="0000CC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th-TH" altLang="en-US" b="1" dirty="0">
                <a:solidFill>
                  <a:srgbClr val="0000C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    โดยมีข้อจำกัดด้านแหล่งผลิต และคลังสินค้า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h-TH" altLang="en-US" b="1" dirty="0">
                <a:latin typeface="Cordia New" panose="020B0304020202020204" pitchFamily="34" charset="-34"/>
                <a:cs typeface="Cordia New" panose="020B0304020202020204" pitchFamily="34" charset="-34"/>
              </a:rPr>
              <a:t>ให้ </a:t>
            </a:r>
            <a:r>
              <a:rPr lang="en-US" altLang="en-US" sz="2800" b="1" dirty="0" err="1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C</a:t>
            </a:r>
            <a:r>
              <a:rPr lang="en-US" altLang="en-US" b="1" baseline="-25000" dirty="0" err="1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ij</a:t>
            </a:r>
            <a:r>
              <a:rPr lang="en-US" altLang="en-US" b="1" baseline="-25000" dirty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altLang="en-US" b="1" dirty="0">
                <a:latin typeface="Cordia New" panose="020B0304020202020204" pitchFamily="34" charset="-34"/>
                <a:cs typeface="Cordia New" panose="020B0304020202020204" pitchFamily="34" charset="-34"/>
              </a:rPr>
              <a:t>เป็นราคาค่าขนส่งต่อ </a:t>
            </a:r>
            <a:r>
              <a:rPr lang="th-TH" altLang="en-US" b="1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th-TH" altLang="en-US" b="1" dirty="0">
                <a:latin typeface="Cordia New" panose="020B0304020202020204" pitchFamily="34" charset="-34"/>
                <a:cs typeface="Cordia New" panose="020B0304020202020204" pitchFamily="34" charset="-34"/>
              </a:rPr>
              <a:t> หน่วยของสินค้าจากแหล่งผลิต </a:t>
            </a:r>
            <a:r>
              <a:rPr lang="en-US" altLang="en-US" b="1" dirty="0" err="1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i</a:t>
            </a:r>
            <a:r>
              <a:rPr lang="en-US" altLang="en-US" b="1" dirty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altLang="en-US" b="1" dirty="0">
                <a:latin typeface="Cordia New" panose="020B0304020202020204" pitchFamily="34" charset="-34"/>
                <a:cs typeface="Cordia New" panose="020B0304020202020204" pitchFamily="34" charset="-34"/>
              </a:rPr>
              <a:t>ไปคลัง</a:t>
            </a:r>
            <a:r>
              <a:rPr lang="en-US" altLang="en-US" b="1" dirty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j</a:t>
            </a:r>
            <a:endParaRPr lang="th-TH" altLang="en-US" b="1" dirty="0">
              <a:solidFill>
                <a:srgbClr val="FF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h-TH" altLang="en-US" b="1" dirty="0">
                <a:latin typeface="Cordia New" panose="020B0304020202020204" pitchFamily="34" charset="-34"/>
                <a:cs typeface="Cordia New" panose="020B0304020202020204" pitchFamily="34" charset="-34"/>
              </a:rPr>
              <a:t>ให้ </a:t>
            </a:r>
            <a:r>
              <a:rPr lang="en-US" altLang="en-US" sz="2800" b="1" dirty="0" err="1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X</a:t>
            </a:r>
            <a:r>
              <a:rPr lang="en-US" altLang="en-US" b="1" baseline="-25000" dirty="0" err="1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ij</a:t>
            </a:r>
            <a:r>
              <a:rPr lang="en-US" altLang="en-US" b="1" baseline="-25000" dirty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altLang="en-US" b="1" dirty="0">
                <a:latin typeface="Cordia New" panose="020B0304020202020204" pitchFamily="34" charset="-34"/>
                <a:cs typeface="Cordia New" panose="020B0304020202020204" pitchFamily="34" charset="-34"/>
              </a:rPr>
              <a:t>เป็นจำนวนสินค้าที่ขนส่งจากแหล่งผลิต</a:t>
            </a:r>
            <a:r>
              <a:rPr lang="th-TH" altLang="en-US" b="1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i</a:t>
            </a:r>
            <a:r>
              <a:rPr lang="en-US" altLang="en-US" b="1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altLang="en-US" b="1" dirty="0">
                <a:latin typeface="Cordia New" panose="020B0304020202020204" pitchFamily="34" charset="-34"/>
                <a:cs typeface="Cordia New" panose="020B0304020202020204" pitchFamily="34" charset="-34"/>
              </a:rPr>
              <a:t>ไปคลัง </a:t>
            </a:r>
            <a:r>
              <a:rPr lang="en-US" altLang="en-US" b="1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j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S</a:t>
            </a:r>
            <a:r>
              <a:rPr lang="en-US" altLang="en-US" sz="2400" b="1" baseline="-25000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i</a:t>
            </a:r>
            <a:r>
              <a:rPr lang="en-US" altLang="en-US" sz="2400" b="1" dirty="0">
                <a:solidFill>
                  <a:srgbClr val="0000C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altLang="en-US" sz="2400" b="1" dirty="0">
                <a:solidFill>
                  <a:srgbClr val="0000CC"/>
                </a:solidFill>
                <a:latin typeface="Cordia New" panose="020B0304020202020204" pitchFamily="34" charset="-34"/>
              </a:rPr>
              <a:t>เป็นปริมาณสินค้าที่แหล่งผลิต </a:t>
            </a:r>
            <a:r>
              <a:rPr lang="en-US" altLang="en-US" sz="2400" b="1" dirty="0" err="1">
                <a:solidFill>
                  <a:srgbClr val="0000C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i</a:t>
            </a:r>
            <a:r>
              <a:rPr lang="en-US" altLang="en-US" sz="2400" b="1" dirty="0">
                <a:solidFill>
                  <a:srgbClr val="0000C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altLang="en-US" sz="2400" b="1" dirty="0">
                <a:solidFill>
                  <a:srgbClr val="0000CC"/>
                </a:solidFill>
                <a:latin typeface="Cordia New" panose="020B0304020202020204" pitchFamily="34" charset="-34"/>
              </a:rPr>
              <a:t>ผลิตได้ในช่วงระยะเวลาหนึ่งๆ</a:t>
            </a:r>
            <a:r>
              <a:rPr lang="en-US" altLang="en-US" sz="2400" b="1" dirty="0">
                <a:solidFill>
                  <a:srgbClr val="0000C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  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0000C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    </a:t>
            </a:r>
            <a:r>
              <a:rPr lang="en-US" altLang="en-US" sz="2400" b="1" dirty="0" err="1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d</a:t>
            </a:r>
            <a:r>
              <a:rPr lang="en-US" altLang="en-US" sz="2400" b="1" baseline="-25000" dirty="0" err="1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j</a:t>
            </a:r>
            <a:r>
              <a:rPr lang="en-US" altLang="en-US" sz="2400" b="1" baseline="-25000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altLang="en-US" sz="2400" b="1" dirty="0">
                <a:solidFill>
                  <a:srgbClr val="0000CC"/>
                </a:solidFill>
                <a:latin typeface="Cordia New" panose="020B0304020202020204" pitchFamily="34" charset="-34"/>
              </a:rPr>
              <a:t>เป็นปริมาณสินค้าที่คลังสินค้า </a:t>
            </a:r>
            <a:r>
              <a:rPr lang="en-US" altLang="en-US" sz="2400" b="1" dirty="0">
                <a:solidFill>
                  <a:srgbClr val="0000C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j </a:t>
            </a:r>
            <a:r>
              <a:rPr lang="th-TH" altLang="en-US" sz="2400" b="1" dirty="0">
                <a:solidFill>
                  <a:srgbClr val="0000CC"/>
                </a:solidFill>
                <a:latin typeface="Cordia New" panose="020B0304020202020204" pitchFamily="34" charset="-34"/>
              </a:rPr>
              <a:t>จะรับได้ในช่วงระยะเวลาหนึ่งๆ</a:t>
            </a:r>
            <a:endParaRPr lang="en-US" altLang="en-US" sz="2400" b="1" dirty="0">
              <a:solidFill>
                <a:srgbClr val="0000CC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th-TH" altLang="en-US" sz="2400" b="1" dirty="0">
                <a:solidFill>
                  <a:srgbClr val="0000CC"/>
                </a:solidFill>
                <a:latin typeface="Cordia New" panose="020B0304020202020204" pitchFamily="34" charset="-34"/>
              </a:rPr>
              <a:t>เช่น</a:t>
            </a:r>
            <a:endParaRPr lang="en-US" altLang="en-US" sz="2400" b="1" dirty="0">
              <a:solidFill>
                <a:srgbClr val="0000CC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0000C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     </a:t>
            </a:r>
            <a:r>
              <a:rPr lang="en-US" altLang="en-US" sz="2400" b="1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X</a:t>
            </a:r>
            <a:r>
              <a:rPr lang="en-US" altLang="en-US" sz="2400" b="1" baseline="-25000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11</a:t>
            </a:r>
            <a:r>
              <a:rPr lang="en-US" altLang="en-US" sz="2400" b="1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= </a:t>
            </a:r>
            <a:r>
              <a:rPr lang="th-TH" altLang="en-US" sz="2400" b="1" dirty="0">
                <a:solidFill>
                  <a:srgbClr val="FF0000"/>
                </a:solidFill>
                <a:latin typeface="Cordia New" panose="020B0304020202020204" pitchFamily="34" charset="-34"/>
              </a:rPr>
              <a:t>เป็นจำนวนสินค้าที่ขนส่งจากแหล่งผลิต</a:t>
            </a:r>
            <a:r>
              <a:rPr lang="en-US" altLang="en-US" sz="2400" b="1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altLang="en-US" sz="2400" b="1" dirty="0">
                <a:solidFill>
                  <a:srgbClr val="FF0000"/>
                </a:solidFill>
                <a:latin typeface="Cordia New" panose="020B0304020202020204" pitchFamily="34" charset="-34"/>
              </a:rPr>
              <a:t>โรงงาน</a:t>
            </a:r>
            <a:r>
              <a:rPr lang="en-US" altLang="en-US" sz="2400" b="1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  <a:r>
              <a:rPr lang="th-TH" altLang="en-US" sz="2400" b="1" dirty="0">
                <a:solidFill>
                  <a:srgbClr val="FF0000"/>
                </a:solidFill>
                <a:latin typeface="Cordia New" panose="020B0304020202020204" pitchFamily="34" charset="-34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 </a:t>
            </a:r>
            <a:r>
              <a:rPr lang="th-TH" altLang="en-US" sz="2400" b="1" dirty="0">
                <a:solidFill>
                  <a:srgbClr val="FF0000"/>
                </a:solidFill>
                <a:latin typeface="Cordia New" panose="020B0304020202020204" pitchFamily="34" charset="-34"/>
              </a:rPr>
              <a:t>ไปคลัง </a:t>
            </a:r>
            <a:r>
              <a:rPr lang="en-US" altLang="en-US" sz="2400" b="1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     X</a:t>
            </a:r>
            <a:r>
              <a:rPr lang="en-US" altLang="en-US" sz="2400" b="1" baseline="-25000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23</a:t>
            </a:r>
            <a:r>
              <a:rPr lang="en-US" altLang="en-US" sz="2400" b="1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= </a:t>
            </a:r>
            <a:r>
              <a:rPr lang="th-TH" altLang="en-US" sz="2400" b="1" dirty="0">
                <a:solidFill>
                  <a:srgbClr val="FF0000"/>
                </a:solidFill>
                <a:latin typeface="Cordia New" panose="020B0304020202020204" pitchFamily="34" charset="-34"/>
              </a:rPr>
              <a:t>เป็นจำนวนสินค้าที่ขนส่งจากแหล่งผลิต</a:t>
            </a:r>
            <a:r>
              <a:rPr lang="en-US" altLang="en-US" sz="2400" b="1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altLang="en-US" sz="2400" b="1" dirty="0">
                <a:solidFill>
                  <a:srgbClr val="FF0000"/>
                </a:solidFill>
                <a:latin typeface="Cordia New" panose="020B0304020202020204" pitchFamily="34" charset="-34"/>
              </a:rPr>
              <a:t>โรงงาน</a:t>
            </a:r>
            <a:r>
              <a:rPr lang="en-US" altLang="en-US" sz="2400" b="1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  <a:r>
              <a:rPr lang="th-TH" altLang="en-US" sz="2400" b="1" dirty="0">
                <a:solidFill>
                  <a:srgbClr val="FF0000"/>
                </a:solidFill>
                <a:latin typeface="Cordia New" panose="020B0304020202020204" pitchFamily="34" charset="-34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 </a:t>
            </a:r>
            <a:r>
              <a:rPr lang="th-TH" altLang="en-US" sz="2400" b="1" dirty="0">
                <a:solidFill>
                  <a:srgbClr val="FF0000"/>
                </a:solidFill>
                <a:latin typeface="Cordia New" panose="020B0304020202020204" pitchFamily="34" charset="-34"/>
              </a:rPr>
              <a:t>ไปคลัง </a:t>
            </a:r>
            <a:r>
              <a:rPr lang="en-US" altLang="en-US" sz="2400" b="1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0000C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     C</a:t>
            </a:r>
            <a:r>
              <a:rPr lang="en-US" altLang="en-US" sz="2400" b="1" baseline="-25000" dirty="0">
                <a:solidFill>
                  <a:srgbClr val="0000C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11</a:t>
            </a:r>
            <a:r>
              <a:rPr lang="en-US" altLang="en-US" sz="2400" b="1" dirty="0">
                <a:solidFill>
                  <a:srgbClr val="0000C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= </a:t>
            </a:r>
            <a:r>
              <a:rPr lang="th-TH" altLang="en-US" sz="2400" b="1" dirty="0">
                <a:solidFill>
                  <a:srgbClr val="0000CC"/>
                </a:solidFill>
                <a:latin typeface="Cordia New" panose="020B0304020202020204" pitchFamily="34" charset="-34"/>
              </a:rPr>
              <a:t>เป็นค่าขนส่งสินค้าที่ขนส่งจากแหล่งผลิต</a:t>
            </a:r>
            <a:r>
              <a:rPr lang="en-US" altLang="en-US" sz="2400" b="1" dirty="0">
                <a:solidFill>
                  <a:srgbClr val="0000C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altLang="en-US" sz="2400" b="1" dirty="0">
                <a:solidFill>
                  <a:srgbClr val="0000CC"/>
                </a:solidFill>
                <a:latin typeface="Cordia New" panose="020B0304020202020204" pitchFamily="34" charset="-34"/>
              </a:rPr>
              <a:t>โรงงาน</a:t>
            </a:r>
            <a:r>
              <a:rPr lang="en-US" altLang="en-US" sz="2400" b="1" dirty="0">
                <a:solidFill>
                  <a:srgbClr val="0000C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  <a:r>
              <a:rPr lang="th-TH" altLang="en-US" sz="2400" b="1" dirty="0">
                <a:solidFill>
                  <a:srgbClr val="0000CC"/>
                </a:solidFill>
                <a:latin typeface="Cordia New" panose="020B0304020202020204" pitchFamily="34" charset="-34"/>
              </a:rPr>
              <a:t> </a:t>
            </a:r>
            <a:r>
              <a:rPr lang="en-US" altLang="en-US" sz="2400" b="1" dirty="0">
                <a:solidFill>
                  <a:srgbClr val="0000C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 </a:t>
            </a:r>
            <a:r>
              <a:rPr lang="th-TH" altLang="en-US" sz="2400" b="1" dirty="0">
                <a:solidFill>
                  <a:srgbClr val="0000CC"/>
                </a:solidFill>
                <a:latin typeface="Cordia New" panose="020B0304020202020204" pitchFamily="34" charset="-34"/>
              </a:rPr>
              <a:t>ไปคลัง </a:t>
            </a:r>
            <a:r>
              <a:rPr lang="en-US" altLang="en-US" sz="2400" b="1" dirty="0">
                <a:solidFill>
                  <a:srgbClr val="0000C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endParaRPr lang="th-TH" altLang="en-US" sz="2400" b="1" dirty="0">
              <a:solidFill>
                <a:srgbClr val="0000CC"/>
              </a:solidFill>
              <a:latin typeface="Cordia New" panose="020B0304020202020204" pitchFamily="34" charset="-34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th-TH" altLang="en-US" sz="2400" b="1" dirty="0">
              <a:solidFill>
                <a:srgbClr val="FF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000" b="1" i="1" baseline="-25000" dirty="0">
              <a:solidFill>
                <a:srgbClr val="0000F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th-TH" altLang="en-US" sz="2000" dirty="0">
              <a:solidFill>
                <a:srgbClr val="0000CC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6233" y="2560183"/>
            <a:ext cx="5207706" cy="234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436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2131"/>
            <a:ext cx="10515600" cy="623415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latin typeface="Monotype Corsiva" panose="03010101010201010101" pitchFamily="66" charset="0"/>
              </a:rPr>
              <a:t>Transportation  </a:t>
            </a:r>
            <a:r>
              <a:rPr lang="en-US" sz="2800" dirty="0" err="1">
                <a:latin typeface="Monotype Corsiva" panose="03010101010201010101" pitchFamily="66" charset="0"/>
              </a:rPr>
              <a:t>Prpblem</a:t>
            </a:r>
            <a:r>
              <a:rPr lang="en-US" sz="2800" dirty="0">
                <a:latin typeface="Monotype Corsiva" panose="03010101010201010101" pitchFamily="66" charset="0"/>
              </a:rPr>
              <a:t/>
            </a:r>
            <a:br>
              <a:rPr lang="en-US" sz="2800" dirty="0">
                <a:latin typeface="Monotype Corsiva" panose="03010101010201010101" pitchFamily="66" charset="0"/>
              </a:rPr>
            </a:br>
            <a:endParaRPr lang="en-US" sz="2800" dirty="0">
              <a:latin typeface="Monotype Corsiva" panose="030101010102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019" y="922107"/>
            <a:ext cx="10515600" cy="5743388"/>
          </a:xfrm>
        </p:spPr>
        <p:txBody>
          <a:bodyPr>
            <a:normAutofit/>
          </a:bodyPr>
          <a:lstStyle/>
          <a:p>
            <a:r>
              <a:rPr lang="th-TH" b="1" dirty="0">
                <a:solidFill>
                  <a:srgbClr val="FF6600"/>
                </a:solidFill>
              </a:rPr>
              <a:t>ตัวอย่าง</a:t>
            </a:r>
            <a:r>
              <a:rPr lang="th-TH" dirty="0"/>
              <a:t> เช่น  โรงงาน </a:t>
            </a:r>
            <a:r>
              <a:rPr lang="en-US" dirty="0"/>
              <a:t>a1</a:t>
            </a:r>
            <a:r>
              <a:rPr lang="th-TH" dirty="0"/>
              <a:t> ตั้งอยู่ใน สมุทรปราการ  มีความสามารถผลิตได้ </a:t>
            </a:r>
            <a:r>
              <a:rPr lang="en-US" b="1" dirty="0">
                <a:solidFill>
                  <a:srgbClr val="FF6600"/>
                </a:solidFill>
              </a:rPr>
              <a:t>a1</a:t>
            </a:r>
            <a:r>
              <a:rPr lang="th-TH" dirty="0"/>
              <a:t>  หน่วยต่อเดือน</a:t>
            </a:r>
          </a:p>
          <a:p>
            <a:pPr marL="0" indent="0">
              <a:buNone/>
            </a:pPr>
            <a:r>
              <a:rPr lang="th-TH" dirty="0"/>
              <a:t>ปลายทาง ได้แก่ ตัวแทนจำหน่าย ซึ่งมี </a:t>
            </a:r>
            <a:r>
              <a:rPr lang="en-US" b="1" dirty="0">
                <a:solidFill>
                  <a:srgbClr val="FF6600"/>
                </a:solidFill>
              </a:rPr>
              <a:t>n</a:t>
            </a:r>
            <a:r>
              <a:rPr lang="en-US" dirty="0"/>
              <a:t> </a:t>
            </a:r>
            <a:r>
              <a:rPr lang="th-TH" dirty="0"/>
              <a:t>แห่ง</a:t>
            </a:r>
          </a:p>
          <a:p>
            <a:pPr marL="0" indent="0">
              <a:buNone/>
            </a:pPr>
            <a:r>
              <a:rPr lang="th-TH" dirty="0"/>
              <a:t>เป้าของการแก้ปัญหา คือ  จะต้องส่งสินค้าจากแหล่งต้นทางแต่ละแห่ง ไปทางยังปลายทางใดบ้าง  เป็นจำนวนเท่าใด หรือปริมาณเท่าใด เพื่อที่จะได้ค่าขนส่งรวมต่ำที่สุด ( </a:t>
            </a:r>
            <a:r>
              <a:rPr lang="en-US" dirty="0"/>
              <a:t>Minimize Z</a:t>
            </a:r>
            <a:r>
              <a:rPr lang="th-TH" dirty="0"/>
              <a:t>)</a:t>
            </a:r>
          </a:p>
          <a:p>
            <a:pPr marL="0" indent="0">
              <a:buNone/>
            </a:pPr>
            <a:r>
              <a:rPr lang="th-TH" dirty="0"/>
              <a:t>	สมการ เขียนได้ดังนี้</a:t>
            </a:r>
          </a:p>
          <a:p>
            <a:pPr marL="0" indent="0">
              <a:buNone/>
            </a:pPr>
            <a:r>
              <a:rPr lang="th-TH" dirty="0"/>
              <a:t>	</a:t>
            </a:r>
            <a:r>
              <a:rPr lang="en-US" dirty="0"/>
              <a:t>	</a:t>
            </a:r>
            <a:r>
              <a:rPr lang="en-US" sz="3600" dirty="0">
                <a:solidFill>
                  <a:srgbClr val="FF0000"/>
                </a:solidFill>
              </a:rPr>
              <a:t>Minimize Z = C</a:t>
            </a:r>
            <a:r>
              <a:rPr lang="en-US" sz="3600" baseline="-25000" dirty="0">
                <a:solidFill>
                  <a:srgbClr val="FF0000"/>
                </a:solidFill>
              </a:rPr>
              <a:t>11</a:t>
            </a:r>
            <a:r>
              <a:rPr lang="en-US" sz="3600" dirty="0">
                <a:solidFill>
                  <a:srgbClr val="FF0000"/>
                </a:solidFill>
              </a:rPr>
              <a:t>.X</a:t>
            </a:r>
            <a:r>
              <a:rPr lang="en-US" sz="3600" baseline="-25000" dirty="0">
                <a:solidFill>
                  <a:srgbClr val="FF0000"/>
                </a:solidFill>
              </a:rPr>
              <a:t>11</a:t>
            </a:r>
            <a:r>
              <a:rPr lang="en-US" sz="3600" dirty="0">
                <a:solidFill>
                  <a:srgbClr val="FF0000"/>
                </a:solidFill>
              </a:rPr>
              <a:t> + C</a:t>
            </a:r>
            <a:r>
              <a:rPr lang="en-US" sz="3600" baseline="-25000" dirty="0">
                <a:solidFill>
                  <a:srgbClr val="FF0000"/>
                </a:solidFill>
              </a:rPr>
              <a:t>12</a:t>
            </a:r>
            <a:r>
              <a:rPr lang="en-US" sz="3600" dirty="0">
                <a:solidFill>
                  <a:srgbClr val="FF0000"/>
                </a:solidFill>
              </a:rPr>
              <a:t>.X</a:t>
            </a:r>
            <a:r>
              <a:rPr lang="en-US" sz="3600" baseline="-25000" dirty="0">
                <a:solidFill>
                  <a:srgbClr val="FF0000"/>
                </a:solidFill>
              </a:rPr>
              <a:t>12</a:t>
            </a:r>
            <a:r>
              <a:rPr lang="en-US" sz="3600" dirty="0">
                <a:solidFill>
                  <a:srgbClr val="FF0000"/>
                </a:solidFill>
              </a:rPr>
              <a:t> + …+</a:t>
            </a:r>
            <a:r>
              <a:rPr lang="en-US" sz="3600" dirty="0" err="1">
                <a:solidFill>
                  <a:srgbClr val="FF0000"/>
                </a:solidFill>
              </a:rPr>
              <a:t>C</a:t>
            </a:r>
            <a:r>
              <a:rPr lang="en-US" sz="3600" baseline="-25000" dirty="0" err="1">
                <a:solidFill>
                  <a:srgbClr val="FF0000"/>
                </a:solidFill>
              </a:rPr>
              <a:t>mn</a:t>
            </a:r>
            <a:r>
              <a:rPr lang="en-US" sz="3600" dirty="0" err="1">
                <a:solidFill>
                  <a:srgbClr val="FF0000"/>
                </a:solidFill>
              </a:rPr>
              <a:t>.X</a:t>
            </a:r>
            <a:r>
              <a:rPr lang="en-US" sz="3600" baseline="-25000" dirty="0" err="1">
                <a:solidFill>
                  <a:srgbClr val="FF0000"/>
                </a:solidFill>
              </a:rPr>
              <a:t>mn</a:t>
            </a:r>
            <a:endParaRPr lang="th-TH" sz="3600" baseline="-25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200" baseline="-25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00" baseline="-25000" dirty="0">
                <a:solidFill>
                  <a:srgbClr val="FF0000"/>
                </a:solidFill>
              </a:rPr>
              <a:t>	</a:t>
            </a:r>
            <a:r>
              <a:rPr lang="en-US" b="1" dirty="0" err="1">
                <a:solidFill>
                  <a:srgbClr val="FF0000"/>
                </a:solidFill>
              </a:rPr>
              <a:t>Cij</a:t>
            </a:r>
            <a:r>
              <a:rPr lang="en-US" dirty="0"/>
              <a:t> = </a:t>
            </a:r>
            <a:r>
              <a:rPr lang="th-TH" dirty="0"/>
              <a:t>ค่าขนส่งสินค้าต่อหน่วย  ในการขนส่งจาก แหล่งต้นทางที่ </a:t>
            </a:r>
            <a:r>
              <a:rPr lang="en-US" b="1" dirty="0" err="1">
                <a:solidFill>
                  <a:srgbClr val="FF0000"/>
                </a:solidFill>
              </a:rPr>
              <a:t>i</a:t>
            </a:r>
            <a:r>
              <a:rPr lang="th-TH" dirty="0"/>
              <a:t>  ไปยังปลายทาง ที่ </a:t>
            </a:r>
            <a:r>
              <a:rPr lang="en-US" b="1" dirty="0">
                <a:solidFill>
                  <a:srgbClr val="FF0000"/>
                </a:solidFill>
              </a:rPr>
              <a:t>j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			</a:t>
            </a:r>
            <a:r>
              <a:rPr lang="en-US" b="1" dirty="0" err="1">
                <a:solidFill>
                  <a:srgbClr val="FF0000"/>
                </a:solidFill>
              </a:rPr>
              <a:t>i</a:t>
            </a:r>
            <a:r>
              <a:rPr lang="en-US" b="1" dirty="0">
                <a:solidFill>
                  <a:srgbClr val="FF0000"/>
                </a:solidFill>
              </a:rPr>
              <a:t>  = 1,  2,…..m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			j  = 1,  2,…. 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167" y="-74142"/>
            <a:ext cx="1487905" cy="6621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7838" y="526227"/>
            <a:ext cx="1073596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63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292516" y="5041232"/>
            <a:ext cx="818147" cy="9079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2131"/>
            <a:ext cx="10515600" cy="623415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latin typeface="Monotype Corsiva" panose="03010101010201010101" pitchFamily="66" charset="0"/>
              </a:rPr>
              <a:t>Transportation  </a:t>
            </a:r>
            <a:r>
              <a:rPr lang="en-US" sz="2800" dirty="0" err="1">
                <a:latin typeface="Monotype Corsiva" panose="03010101010201010101" pitchFamily="66" charset="0"/>
              </a:rPr>
              <a:t>Prpblem</a:t>
            </a:r>
            <a:r>
              <a:rPr lang="en-US" sz="2800" dirty="0">
                <a:latin typeface="Monotype Corsiva" panose="03010101010201010101" pitchFamily="66" charset="0"/>
              </a:rPr>
              <a:t/>
            </a:r>
            <a:br>
              <a:rPr lang="en-US" sz="2800" dirty="0">
                <a:latin typeface="Monotype Corsiva" panose="03010101010201010101" pitchFamily="66" charset="0"/>
              </a:rPr>
            </a:br>
            <a:endParaRPr lang="en-US" sz="2800" dirty="0">
              <a:latin typeface="Monotype Corsiva" panose="030101010102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019" y="922107"/>
            <a:ext cx="10515600" cy="5743388"/>
          </a:xfrm>
        </p:spPr>
        <p:txBody>
          <a:bodyPr>
            <a:normAutofit/>
          </a:bodyPr>
          <a:lstStyle/>
          <a:p>
            <a:r>
              <a:rPr lang="th-TH" sz="2400" b="1" dirty="0"/>
              <a:t>โดยมีเงื่อนไข  จะมี  </a:t>
            </a:r>
            <a:r>
              <a:rPr lang="en-US" sz="2400" b="1" dirty="0"/>
              <a:t>2</a:t>
            </a:r>
            <a:r>
              <a:rPr lang="th-TH" sz="2400" b="1" dirty="0"/>
              <a:t>  ด้าน</a:t>
            </a:r>
          </a:p>
          <a:p>
            <a:pPr marL="0" indent="0">
              <a:buNone/>
            </a:pPr>
            <a:r>
              <a:rPr lang="th-TH" sz="2400" b="1" dirty="0">
                <a:solidFill>
                  <a:srgbClr val="FF0000"/>
                </a:solidFill>
              </a:rPr>
              <a:t>	</a:t>
            </a:r>
            <a:r>
              <a:rPr lang="en-US" sz="2400" b="1" dirty="0">
                <a:solidFill>
                  <a:srgbClr val="FF0000"/>
                </a:solidFill>
              </a:rPr>
              <a:t>1. </a:t>
            </a:r>
            <a:r>
              <a:rPr lang="th-TH" b="1" dirty="0">
                <a:solidFill>
                  <a:srgbClr val="FF0000"/>
                </a:solidFill>
              </a:rPr>
              <a:t>ด้านต้นทาง </a:t>
            </a:r>
            <a:r>
              <a:rPr lang="th-TH" sz="2400" b="1" dirty="0"/>
              <a:t>( จำนวนสินค้าที่มีผลิตได้)</a:t>
            </a:r>
          </a:p>
          <a:p>
            <a:pPr marL="0" indent="0">
              <a:buNone/>
            </a:pPr>
            <a:r>
              <a:rPr lang="th-TH" sz="2400" dirty="0"/>
              <a:t>แหล่งต้นทางที่</a:t>
            </a:r>
            <a:r>
              <a:rPr lang="en-US" sz="2400" dirty="0"/>
              <a:t>1 : X</a:t>
            </a:r>
            <a:r>
              <a:rPr lang="en-US" sz="2400" baseline="-25000" dirty="0"/>
              <a:t>11</a:t>
            </a:r>
            <a:r>
              <a:rPr lang="en-US" sz="2400" dirty="0"/>
              <a:t> + X</a:t>
            </a:r>
            <a:r>
              <a:rPr lang="en-US" sz="2400" baseline="-25000" dirty="0"/>
              <a:t>12</a:t>
            </a:r>
            <a:r>
              <a:rPr lang="en-US" sz="2400" dirty="0"/>
              <a:t> +…+X</a:t>
            </a:r>
            <a:r>
              <a:rPr lang="en-US" sz="2400" baseline="-25000" dirty="0"/>
              <a:t>1n</a:t>
            </a:r>
            <a:r>
              <a:rPr lang="en-US" sz="2400" dirty="0"/>
              <a:t>       ≤  a</a:t>
            </a:r>
            <a:r>
              <a:rPr lang="en-US" sz="2400" baseline="-25000" dirty="0"/>
              <a:t>1</a:t>
            </a:r>
          </a:p>
          <a:p>
            <a:pPr marL="0" indent="0">
              <a:buNone/>
            </a:pPr>
            <a:r>
              <a:rPr lang="th-TH" sz="2400" dirty="0"/>
              <a:t>แหล่งต้นทางที่</a:t>
            </a:r>
            <a:r>
              <a:rPr lang="en-US" sz="2400" dirty="0"/>
              <a:t>2 : X</a:t>
            </a:r>
            <a:r>
              <a:rPr lang="en-US" sz="2400" baseline="-25000" dirty="0"/>
              <a:t>21</a:t>
            </a:r>
            <a:r>
              <a:rPr lang="en-US" sz="2400" dirty="0"/>
              <a:t> + X</a:t>
            </a:r>
            <a:r>
              <a:rPr lang="en-US" sz="2400" baseline="-25000" dirty="0"/>
              <a:t>22</a:t>
            </a:r>
            <a:r>
              <a:rPr lang="en-US" sz="2400" dirty="0"/>
              <a:t> +…+X</a:t>
            </a:r>
            <a:r>
              <a:rPr lang="en-US" sz="2400" baseline="-25000" dirty="0"/>
              <a:t>2n</a:t>
            </a:r>
            <a:r>
              <a:rPr lang="en-US" sz="2400" dirty="0"/>
              <a:t>       ≤  a</a:t>
            </a:r>
            <a:r>
              <a:rPr lang="en-US" sz="2400" baseline="-25000" dirty="0"/>
              <a:t>2</a:t>
            </a:r>
          </a:p>
          <a:p>
            <a:pPr marL="0" indent="0">
              <a:buNone/>
            </a:pPr>
            <a:r>
              <a:rPr lang="th-TH" sz="2400" dirty="0"/>
              <a:t>แหล่งต้นทางที่</a:t>
            </a:r>
            <a:r>
              <a:rPr lang="en-US" sz="2400" dirty="0"/>
              <a:t>m : X</a:t>
            </a:r>
            <a:r>
              <a:rPr lang="en-US" sz="2400" baseline="-25000" dirty="0"/>
              <a:t>m1</a:t>
            </a:r>
            <a:r>
              <a:rPr lang="en-US" sz="2400" dirty="0"/>
              <a:t> + X</a:t>
            </a:r>
            <a:r>
              <a:rPr lang="en-US" sz="2400" baseline="-25000" dirty="0"/>
              <a:t>m2</a:t>
            </a:r>
            <a:r>
              <a:rPr lang="en-US" sz="2400" dirty="0"/>
              <a:t> +…+</a:t>
            </a:r>
            <a:r>
              <a:rPr lang="en-US" sz="2400" dirty="0" err="1"/>
              <a:t>X</a:t>
            </a:r>
            <a:r>
              <a:rPr lang="en-US" sz="2400" baseline="-25000" dirty="0" err="1"/>
              <a:t>mn</a:t>
            </a:r>
            <a:r>
              <a:rPr lang="en-US" sz="2400" dirty="0"/>
              <a:t>   ≤  a</a:t>
            </a:r>
            <a:r>
              <a:rPr lang="en-US" sz="2400" baseline="-25000" dirty="0"/>
              <a:t>m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	2. </a:t>
            </a:r>
            <a:r>
              <a:rPr lang="th-TH" sz="2400" b="1" dirty="0">
                <a:solidFill>
                  <a:srgbClr val="FF0000"/>
                </a:solidFill>
              </a:rPr>
              <a:t>ด้านปลายทาง </a:t>
            </a:r>
            <a:r>
              <a:rPr lang="th-TH" sz="2400" b="1" dirty="0"/>
              <a:t>( จำนวนสินค้าที่ต้องการ)</a:t>
            </a:r>
            <a:endParaRPr lang="en-US" sz="2400" baseline="-25000" dirty="0"/>
          </a:p>
          <a:p>
            <a:pPr marL="0" indent="0">
              <a:buNone/>
            </a:pPr>
            <a:r>
              <a:rPr lang="th-TH" sz="2400" dirty="0"/>
              <a:t>ปลายทางที่</a:t>
            </a:r>
            <a:r>
              <a:rPr lang="en-US" sz="2400" dirty="0"/>
              <a:t>1 : X</a:t>
            </a:r>
            <a:r>
              <a:rPr lang="en-US" sz="2400" baseline="-25000" dirty="0"/>
              <a:t>11</a:t>
            </a:r>
            <a:r>
              <a:rPr lang="en-US" sz="2400" dirty="0"/>
              <a:t> + X</a:t>
            </a:r>
            <a:r>
              <a:rPr lang="en-US" sz="2400" baseline="-25000" dirty="0"/>
              <a:t>21</a:t>
            </a:r>
            <a:r>
              <a:rPr lang="en-US" sz="2400" dirty="0"/>
              <a:t> +…+</a:t>
            </a:r>
            <a:r>
              <a:rPr lang="en-US" sz="2400" baseline="-25000" dirty="0"/>
              <a:t>1n</a:t>
            </a:r>
            <a:r>
              <a:rPr lang="en-US" sz="2400" dirty="0"/>
              <a:t>       ≤  d</a:t>
            </a:r>
            <a:r>
              <a:rPr lang="en-US" sz="2400" baseline="-25000" dirty="0"/>
              <a:t>1</a:t>
            </a:r>
          </a:p>
          <a:p>
            <a:pPr marL="0" indent="0">
              <a:buNone/>
            </a:pPr>
            <a:r>
              <a:rPr lang="th-TH" sz="2400" dirty="0"/>
              <a:t>ปลายทางที่</a:t>
            </a:r>
            <a:r>
              <a:rPr lang="en-US" sz="2400" dirty="0"/>
              <a:t>2 : X</a:t>
            </a:r>
            <a:r>
              <a:rPr lang="en-US" sz="2400" baseline="-25000" dirty="0"/>
              <a:t>21</a:t>
            </a:r>
            <a:r>
              <a:rPr lang="en-US" sz="2400" dirty="0"/>
              <a:t> + X</a:t>
            </a:r>
            <a:r>
              <a:rPr lang="en-US" sz="2400" baseline="-25000" dirty="0"/>
              <a:t>22</a:t>
            </a:r>
            <a:r>
              <a:rPr lang="en-US" sz="2400" dirty="0"/>
              <a:t> +…+X</a:t>
            </a:r>
            <a:r>
              <a:rPr lang="en-US" sz="2400" baseline="-25000" dirty="0"/>
              <a:t>2n</a:t>
            </a:r>
            <a:r>
              <a:rPr lang="en-US" sz="2400" dirty="0"/>
              <a:t>       ≤  d</a:t>
            </a:r>
            <a:r>
              <a:rPr lang="en-US" sz="2400" baseline="-25000" dirty="0"/>
              <a:t>2</a:t>
            </a:r>
          </a:p>
          <a:p>
            <a:pPr marL="0" indent="0">
              <a:buNone/>
            </a:pPr>
            <a:r>
              <a:rPr lang="th-TH" sz="2400" dirty="0"/>
              <a:t>ปลายทาง</a:t>
            </a:r>
            <a:r>
              <a:rPr lang="th-TH" sz="2400" dirty="0" err="1"/>
              <a:t>ทื่</a:t>
            </a:r>
            <a:r>
              <a:rPr lang="en-US" sz="2400" dirty="0"/>
              <a:t>n : X</a:t>
            </a:r>
            <a:r>
              <a:rPr lang="en-US" sz="2400" baseline="-25000" dirty="0"/>
              <a:t>n1</a:t>
            </a:r>
            <a:r>
              <a:rPr lang="en-US" sz="2400" dirty="0"/>
              <a:t> + X</a:t>
            </a:r>
            <a:r>
              <a:rPr lang="en-US" sz="2400" baseline="-25000" dirty="0"/>
              <a:t>n2</a:t>
            </a:r>
            <a:r>
              <a:rPr lang="en-US" sz="2400" dirty="0"/>
              <a:t> +…+</a:t>
            </a:r>
            <a:r>
              <a:rPr lang="en-US" sz="2400" dirty="0" err="1"/>
              <a:t>X</a:t>
            </a:r>
            <a:r>
              <a:rPr lang="en-US" sz="2400" baseline="-25000" dirty="0" err="1"/>
              <a:t>mn</a:t>
            </a:r>
            <a:r>
              <a:rPr lang="en-US" sz="2400" dirty="0"/>
              <a:t>      ≤  </a:t>
            </a:r>
            <a:r>
              <a:rPr lang="en-US" sz="2400" dirty="0" err="1"/>
              <a:t>d</a:t>
            </a:r>
            <a:r>
              <a:rPr lang="en-US" sz="2400" baseline="-25000" dirty="0" err="1"/>
              <a:t>n</a:t>
            </a:r>
            <a:endParaRPr lang="en-US" sz="2400" baseline="-25000" dirty="0"/>
          </a:p>
          <a:p>
            <a:pPr marL="0" indent="0">
              <a:buNone/>
            </a:pPr>
            <a:r>
              <a:rPr lang="th-TH" sz="2400" dirty="0"/>
              <a:t>และ  </a:t>
            </a:r>
            <a:r>
              <a:rPr lang="en-US" sz="2400" dirty="0"/>
              <a:t>			</a:t>
            </a:r>
            <a:r>
              <a:rPr lang="en-US" sz="2400" dirty="0" err="1"/>
              <a:t>X</a:t>
            </a:r>
            <a:r>
              <a:rPr lang="en-US" sz="2400" baseline="-25000" dirty="0" err="1"/>
              <a:t>ij</a:t>
            </a:r>
            <a:r>
              <a:rPr lang="en-US" sz="2400" dirty="0"/>
              <a:t>      	  ≥  0</a:t>
            </a:r>
          </a:p>
          <a:p>
            <a:pPr marL="0" indent="0">
              <a:buNone/>
            </a:pPr>
            <a:endParaRPr lang="en-US" sz="2400" baseline="-250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167" y="-74142"/>
            <a:ext cx="1487905" cy="6621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7838" y="526227"/>
            <a:ext cx="1073596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152" y="1736748"/>
            <a:ext cx="6038095" cy="304761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596540" y="5041232"/>
            <a:ext cx="514123" cy="4626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348663" y="5134528"/>
            <a:ext cx="709863" cy="649146"/>
            <a:chOff x="6348663" y="5134528"/>
            <a:chExt cx="709863" cy="649146"/>
          </a:xfrm>
        </p:grpSpPr>
        <p:sp>
          <p:nvSpPr>
            <p:cNvPr id="8" name="TextBox 7"/>
            <p:cNvSpPr txBox="1"/>
            <p:nvPr/>
          </p:nvSpPr>
          <p:spPr>
            <a:xfrm>
              <a:off x="6348663" y="5414342"/>
              <a:ext cx="7098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11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596540" y="5134528"/>
              <a:ext cx="4619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C</a:t>
              </a:r>
              <a:r>
                <a:rPr lang="en-US" baseline="-25000" dirty="0"/>
                <a:t>11</a:t>
              </a:r>
              <a:endParaRPr lang="en-US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327231" y="5134528"/>
            <a:ext cx="4692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ค่าขนส่งต่อหน่วยในการขนส่งสินค้าจากต้นทางที่ </a:t>
            </a:r>
            <a:r>
              <a:rPr lang="en-US" dirty="0"/>
              <a:t>1</a:t>
            </a:r>
            <a:r>
              <a:rPr lang="th-TH" dirty="0"/>
              <a:t> ไปยังปลายทาง ที่</a:t>
            </a:r>
            <a:r>
              <a:rPr lang="en-US" dirty="0"/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27231" y="5503860"/>
            <a:ext cx="4692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จำนวนสินค้าที่จากต้นทางที่ </a:t>
            </a:r>
            <a:r>
              <a:rPr lang="en-US" dirty="0"/>
              <a:t>1</a:t>
            </a:r>
            <a:r>
              <a:rPr lang="th-TH" dirty="0"/>
              <a:t> ไปยังปลายทาง ที่</a:t>
            </a:r>
            <a:r>
              <a:rPr lang="en-US" dirty="0"/>
              <a:t>1</a:t>
            </a:r>
          </a:p>
        </p:txBody>
      </p:sp>
      <p:cxnSp>
        <p:nvCxnSpPr>
          <p:cNvPr id="18" name="Straight Arrow Connector 17"/>
          <p:cNvCxnSpPr>
            <a:stCxn id="15" idx="1"/>
          </p:cNvCxnSpPr>
          <p:nvPr/>
        </p:nvCxnSpPr>
        <p:spPr>
          <a:xfrm flipH="1">
            <a:off x="7058526" y="5319194"/>
            <a:ext cx="2687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6" idx="1"/>
          </p:cNvCxnSpPr>
          <p:nvPr/>
        </p:nvCxnSpPr>
        <p:spPr>
          <a:xfrm flipH="1">
            <a:off x="6827533" y="5688526"/>
            <a:ext cx="4996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962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2131"/>
            <a:ext cx="10515600" cy="623415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latin typeface="Monotype Corsiva" panose="03010101010201010101" pitchFamily="66" charset="0"/>
              </a:rPr>
              <a:t>Transportation  </a:t>
            </a:r>
            <a:r>
              <a:rPr lang="en-US" sz="2800" dirty="0" err="1">
                <a:latin typeface="Monotype Corsiva" panose="03010101010201010101" pitchFamily="66" charset="0"/>
              </a:rPr>
              <a:t>Prpblem</a:t>
            </a:r>
            <a:r>
              <a:rPr lang="en-US" sz="2800" dirty="0">
                <a:latin typeface="Monotype Corsiva" panose="03010101010201010101" pitchFamily="66" charset="0"/>
              </a:rPr>
              <a:t/>
            </a:r>
            <a:br>
              <a:rPr lang="en-US" sz="2800" dirty="0">
                <a:latin typeface="Monotype Corsiva" panose="03010101010201010101" pitchFamily="66" charset="0"/>
              </a:rPr>
            </a:br>
            <a:endParaRPr lang="en-US" sz="2800" dirty="0">
              <a:latin typeface="Monotype Corsiva" panose="030101010102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019" y="922107"/>
            <a:ext cx="10515600" cy="5743388"/>
          </a:xfrm>
        </p:spPr>
        <p:txBody>
          <a:bodyPr>
            <a:normAutofit/>
          </a:bodyPr>
          <a:lstStyle/>
          <a:p>
            <a:r>
              <a:rPr lang="th-TH" sz="3200" b="1" dirty="0">
                <a:solidFill>
                  <a:srgbClr val="FF0000"/>
                </a:solidFill>
              </a:rPr>
              <a:t>ตัวอย่าง  </a:t>
            </a:r>
            <a:r>
              <a:rPr lang="th-TH" sz="3200" b="1" dirty="0"/>
              <a:t>บริษัทผลิตน้ำอัดลมแห่งหนึ่ง  มีโรงงานที่ทำการผลิตขนาดใหญ่อยู่ </a:t>
            </a:r>
            <a:r>
              <a:rPr lang="en-US" sz="3200" b="1" dirty="0"/>
              <a:t>3</a:t>
            </a:r>
            <a:r>
              <a:rPr lang="th-TH" sz="3200" b="1" dirty="0"/>
              <a:t> โรง แต่ละโรงผลิตแล้ว  จะส่งสินค้าไปยังโกดังเก็บสินค้าใกล้ๆแหล่งขาย  เพื่อสะดวกในการขนส่ง  ดัง</a:t>
            </a:r>
            <a:r>
              <a:rPr lang="th-TH" sz="3200" b="1"/>
              <a:t>รายละเอียด ข้อมูลตามตาราง</a:t>
            </a:r>
            <a:endParaRPr lang="en-US" sz="3200" b="1"/>
          </a:p>
          <a:p>
            <a:pPr marL="0" indent="0">
              <a:buNone/>
            </a:pPr>
            <a:endParaRPr lang="th-TH" sz="3200" b="1" dirty="0"/>
          </a:p>
          <a:p>
            <a:pPr marL="0" indent="0">
              <a:buNone/>
            </a:pPr>
            <a:r>
              <a:rPr lang="th-TH" sz="3200" b="1" dirty="0">
                <a:solidFill>
                  <a:srgbClr val="FF0000"/>
                </a:solidFill>
              </a:rPr>
              <a:t>  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167" y="-74142"/>
            <a:ext cx="1487905" cy="6621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7838" y="526227"/>
            <a:ext cx="1073596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52664" y="3056020"/>
            <a:ext cx="9184263" cy="2697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221" y="3056020"/>
            <a:ext cx="3174488" cy="317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595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895" y="2277321"/>
            <a:ext cx="4612105" cy="46121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2131"/>
            <a:ext cx="10515600" cy="623415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latin typeface="Monotype Corsiva" panose="03010101010201010101" pitchFamily="66" charset="0"/>
              </a:rPr>
              <a:t>Transportation  </a:t>
            </a:r>
            <a:r>
              <a:rPr lang="en-US" sz="2800" dirty="0" err="1">
                <a:latin typeface="Monotype Corsiva" panose="03010101010201010101" pitchFamily="66" charset="0"/>
              </a:rPr>
              <a:t>Prpblem</a:t>
            </a:r>
            <a:r>
              <a:rPr lang="en-US" sz="2800" dirty="0">
                <a:latin typeface="Monotype Corsiva" panose="03010101010201010101" pitchFamily="66" charset="0"/>
              </a:rPr>
              <a:t/>
            </a:r>
            <a:br>
              <a:rPr lang="en-US" sz="2800" dirty="0">
                <a:latin typeface="Monotype Corsiva" panose="03010101010201010101" pitchFamily="66" charset="0"/>
              </a:rPr>
            </a:br>
            <a:endParaRPr lang="en-US" sz="2800" dirty="0">
              <a:latin typeface="Monotype Corsiva" panose="030101010102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019" y="922107"/>
            <a:ext cx="10515600" cy="5743388"/>
          </a:xfrm>
        </p:spPr>
        <p:txBody>
          <a:bodyPr>
            <a:normAutofit/>
          </a:bodyPr>
          <a:lstStyle/>
          <a:p>
            <a:r>
              <a:rPr lang="th-TH" sz="3600" b="1" dirty="0">
                <a:solidFill>
                  <a:srgbClr val="FF0000"/>
                </a:solidFill>
              </a:rPr>
              <a:t>การแก้ไขปัญหา</a:t>
            </a:r>
          </a:p>
          <a:p>
            <a:pPr marL="0" indent="0">
              <a:buNone/>
            </a:pPr>
            <a:r>
              <a:rPr lang="th-TH" b="1" dirty="0">
                <a:solidFill>
                  <a:srgbClr val="FF0000"/>
                </a:solidFill>
              </a:rPr>
              <a:t>	</a:t>
            </a:r>
            <a:r>
              <a:rPr lang="th-TH" dirty="0">
                <a:solidFill>
                  <a:srgbClr val="0000CC"/>
                </a:solidFill>
              </a:rPr>
              <a:t>โดยการแก้ไขหาผลลัพธ์เบื้องต้น  มี  </a:t>
            </a:r>
            <a:r>
              <a:rPr lang="en-US" dirty="0">
                <a:solidFill>
                  <a:srgbClr val="0000CC"/>
                </a:solidFill>
              </a:rPr>
              <a:t>3 </a:t>
            </a:r>
            <a:r>
              <a:rPr lang="th-TH" dirty="0">
                <a:solidFill>
                  <a:srgbClr val="0000CC"/>
                </a:solidFill>
              </a:rPr>
              <a:t>วิธี</a:t>
            </a:r>
          </a:p>
          <a:p>
            <a:pPr marL="0" indent="0">
              <a:buNone/>
            </a:pPr>
            <a:r>
              <a:rPr lang="th-TH" dirty="0">
                <a:solidFill>
                  <a:srgbClr val="0000CC"/>
                </a:solidFill>
              </a:rPr>
              <a:t>		</a:t>
            </a:r>
            <a:r>
              <a:rPr lang="en-US" dirty="0">
                <a:solidFill>
                  <a:srgbClr val="0000CC"/>
                </a:solidFill>
              </a:rPr>
              <a:t>1. Northwest Corner Rule</a:t>
            </a:r>
          </a:p>
          <a:p>
            <a:pPr marL="0" indent="0">
              <a:buNone/>
            </a:pPr>
            <a:r>
              <a:rPr lang="en-US" dirty="0">
                <a:solidFill>
                  <a:srgbClr val="0000CC"/>
                </a:solidFill>
              </a:rPr>
              <a:t>		2. North to South Method</a:t>
            </a:r>
          </a:p>
          <a:p>
            <a:pPr marL="0" indent="0">
              <a:buNone/>
            </a:pPr>
            <a:r>
              <a:rPr lang="en-US" dirty="0">
                <a:solidFill>
                  <a:srgbClr val="0000CC"/>
                </a:solidFill>
              </a:rPr>
              <a:t>		3. </a:t>
            </a:r>
            <a:r>
              <a:rPr lang="en-US" dirty="0" err="1">
                <a:solidFill>
                  <a:srgbClr val="0000CC"/>
                </a:solidFill>
              </a:rPr>
              <a:t>Vagel’s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Approxination</a:t>
            </a:r>
            <a:r>
              <a:rPr lang="en-US" dirty="0">
                <a:solidFill>
                  <a:srgbClr val="0000CC"/>
                </a:solidFill>
              </a:rPr>
              <a:t> Method ( VAM)</a:t>
            </a:r>
            <a:endParaRPr lang="th-TH" dirty="0">
              <a:solidFill>
                <a:srgbClr val="0000CC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CC"/>
                </a:solidFill>
              </a:rPr>
              <a:t>	-</a:t>
            </a:r>
            <a:r>
              <a:rPr lang="th-TH" dirty="0">
                <a:solidFill>
                  <a:srgbClr val="0000CC"/>
                </a:solidFill>
              </a:rPr>
              <a:t>  ขั้นตอนการปรับปรุงค่าใช้จ่าย ด้วยวิธี </a:t>
            </a:r>
            <a:r>
              <a:rPr lang="en-US" dirty="0" err="1">
                <a:solidFill>
                  <a:srgbClr val="0000CC"/>
                </a:solidFill>
              </a:rPr>
              <a:t>Steping</a:t>
            </a:r>
            <a:r>
              <a:rPr lang="en-US" dirty="0">
                <a:solidFill>
                  <a:srgbClr val="0000CC"/>
                </a:solidFill>
              </a:rPr>
              <a:t> Stone</a:t>
            </a:r>
          </a:p>
          <a:p>
            <a:pPr marL="0" indent="0">
              <a:buNone/>
            </a:pPr>
            <a:r>
              <a:rPr lang="en-US" dirty="0">
                <a:solidFill>
                  <a:srgbClr val="0000CC"/>
                </a:solidFill>
              </a:rPr>
              <a:t>		</a:t>
            </a:r>
            <a:r>
              <a:rPr lang="th-TH" dirty="0">
                <a:solidFill>
                  <a:srgbClr val="0000CC"/>
                </a:solidFill>
              </a:rPr>
              <a:t>โดยเลือกวิธีใด วิธีหนึ่ง จากข้างต้น  เพื่อหาค่าใช้จ่ายต่ำที่สุด</a:t>
            </a:r>
            <a:endParaRPr lang="en-US" dirty="0">
              <a:solidFill>
                <a:srgbClr val="0000CC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167" y="-74142"/>
            <a:ext cx="1487905" cy="6621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7838" y="526227"/>
            <a:ext cx="1073596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39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7597414" y="3673485"/>
            <a:ext cx="2832757" cy="1764798"/>
            <a:chOff x="7597414" y="3673485"/>
            <a:chExt cx="2832757" cy="1764798"/>
          </a:xfrm>
        </p:grpSpPr>
        <p:sp>
          <p:nvSpPr>
            <p:cNvPr id="38" name="Rectangle 37"/>
            <p:cNvSpPr/>
            <p:nvPr/>
          </p:nvSpPr>
          <p:spPr>
            <a:xfrm>
              <a:off x="7597430" y="3693695"/>
              <a:ext cx="278205" cy="2406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442957" y="3693695"/>
              <a:ext cx="278205" cy="2406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9274359" y="3693694"/>
              <a:ext cx="278205" cy="2406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0143950" y="3673485"/>
              <a:ext cx="278205" cy="2406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605446" y="4182987"/>
              <a:ext cx="278205" cy="2406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8450973" y="4182987"/>
              <a:ext cx="278205" cy="2406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9282375" y="4182986"/>
              <a:ext cx="278205" cy="2406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0151966" y="4162777"/>
              <a:ext cx="278205" cy="2406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601430" y="4708371"/>
              <a:ext cx="278205" cy="2406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8446957" y="4708371"/>
              <a:ext cx="278205" cy="2406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9278359" y="4708370"/>
              <a:ext cx="278205" cy="2406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0147950" y="4688161"/>
              <a:ext cx="278205" cy="2406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597414" y="5197652"/>
              <a:ext cx="278205" cy="2406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8442941" y="5197652"/>
              <a:ext cx="278205" cy="2406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9274343" y="5197651"/>
              <a:ext cx="278205" cy="2406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0143934" y="5177442"/>
              <a:ext cx="278205" cy="2406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2394284" y="2141621"/>
            <a:ext cx="216569" cy="2165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107155" y="2141621"/>
            <a:ext cx="216569" cy="2165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873664" y="2141621"/>
            <a:ext cx="216569" cy="2165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627634" y="2137605"/>
            <a:ext cx="216569" cy="2165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2390268" y="2679033"/>
            <a:ext cx="216569" cy="2165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103139" y="2679033"/>
            <a:ext cx="216569" cy="2165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3869648" y="2679033"/>
            <a:ext cx="216569" cy="2165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4623618" y="2675017"/>
            <a:ext cx="216569" cy="2165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2374220" y="3204409"/>
            <a:ext cx="216569" cy="2165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3087091" y="3204409"/>
            <a:ext cx="216569" cy="2165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3853600" y="3204409"/>
            <a:ext cx="216569" cy="2165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4607570" y="3200393"/>
            <a:ext cx="216569" cy="2165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2131"/>
            <a:ext cx="10515600" cy="623415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latin typeface="Monotype Corsiva" panose="03010101010201010101" pitchFamily="66" charset="0"/>
              </a:rPr>
              <a:t>Transportation  </a:t>
            </a:r>
            <a:r>
              <a:rPr lang="en-US" sz="2800" dirty="0" err="1">
                <a:latin typeface="Monotype Corsiva" panose="03010101010201010101" pitchFamily="66" charset="0"/>
              </a:rPr>
              <a:t>Prpblem</a:t>
            </a:r>
            <a:r>
              <a:rPr lang="en-US" sz="2800" dirty="0">
                <a:latin typeface="Monotype Corsiva" panose="03010101010201010101" pitchFamily="66" charset="0"/>
              </a:rPr>
              <a:t/>
            </a:r>
            <a:br>
              <a:rPr lang="en-US" sz="2800" dirty="0">
                <a:latin typeface="Monotype Corsiva" panose="03010101010201010101" pitchFamily="66" charset="0"/>
              </a:rPr>
            </a:br>
            <a:endParaRPr lang="en-US" sz="2800" dirty="0">
              <a:latin typeface="Monotype Corsiva" panose="030101010102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019" y="922107"/>
            <a:ext cx="10515600" cy="5743388"/>
          </a:xfrm>
        </p:spPr>
        <p:txBody>
          <a:bodyPr>
            <a:normAutofit/>
          </a:bodyPr>
          <a:lstStyle/>
          <a:p>
            <a:r>
              <a:rPr lang="th-TH" sz="2400" b="1" dirty="0">
                <a:solidFill>
                  <a:srgbClr val="FF0000"/>
                </a:solidFill>
              </a:rPr>
              <a:t>วิธีที่ </a:t>
            </a:r>
            <a:r>
              <a:rPr lang="en-US" sz="2400" b="1" dirty="0">
                <a:solidFill>
                  <a:srgbClr val="FF0000"/>
                </a:solidFill>
              </a:rPr>
              <a:t>1  Northwest  Corner  Rule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167" y="-74142"/>
            <a:ext cx="1487905" cy="6621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7838" y="526227"/>
            <a:ext cx="1073596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668525"/>
              </p:ext>
            </p:extLst>
          </p:nvPr>
        </p:nvGraphicFramePr>
        <p:xfrm>
          <a:off x="814136" y="1467850"/>
          <a:ext cx="4754481" cy="2765654"/>
        </p:xfrm>
        <a:graphic>
          <a:graphicData uri="http://schemas.openxmlformats.org/drawingml/2006/table">
            <a:tbl>
              <a:tblPr/>
              <a:tblGrid>
                <a:gridCol w="1025476">
                  <a:extLst>
                    <a:ext uri="{9D8B030D-6E8A-4147-A177-3AD203B41FA5}">
                      <a16:colId xmlns:a16="http://schemas.microsoft.com/office/drawing/2014/main" xmlns="" val="3735088266"/>
                    </a:ext>
                  </a:extLst>
                </a:gridCol>
                <a:gridCol w="745801">
                  <a:extLst>
                    <a:ext uri="{9D8B030D-6E8A-4147-A177-3AD203B41FA5}">
                      <a16:colId xmlns:a16="http://schemas.microsoft.com/office/drawing/2014/main" xmlns="" val="1802165640"/>
                    </a:ext>
                  </a:extLst>
                </a:gridCol>
                <a:gridCol w="745801">
                  <a:extLst>
                    <a:ext uri="{9D8B030D-6E8A-4147-A177-3AD203B41FA5}">
                      <a16:colId xmlns:a16="http://schemas.microsoft.com/office/drawing/2014/main" xmlns="" val="1062426939"/>
                    </a:ext>
                  </a:extLst>
                </a:gridCol>
                <a:gridCol w="745801">
                  <a:extLst>
                    <a:ext uri="{9D8B030D-6E8A-4147-A177-3AD203B41FA5}">
                      <a16:colId xmlns:a16="http://schemas.microsoft.com/office/drawing/2014/main" xmlns="" val="2247810453"/>
                    </a:ext>
                  </a:extLst>
                </a:gridCol>
                <a:gridCol w="745801">
                  <a:extLst>
                    <a:ext uri="{9D8B030D-6E8A-4147-A177-3AD203B41FA5}">
                      <a16:colId xmlns:a16="http://schemas.microsoft.com/office/drawing/2014/main" xmlns="" val="190338384"/>
                    </a:ext>
                  </a:extLst>
                </a:gridCol>
                <a:gridCol w="745801">
                  <a:extLst>
                    <a:ext uri="{9D8B030D-6E8A-4147-A177-3AD203B41FA5}">
                      <a16:colId xmlns:a16="http://schemas.microsoft.com/office/drawing/2014/main" xmlns="" val="2792515267"/>
                    </a:ext>
                  </a:extLst>
                </a:gridCol>
              </a:tblGrid>
              <a:tr h="67272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โรงงาน     โกดัง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35720185"/>
                  </a:ext>
                </a:extLst>
              </a:tr>
              <a:tr h="26161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8902645"/>
                  </a:ext>
                </a:extLst>
              </a:tr>
              <a:tr h="2616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83833913"/>
                  </a:ext>
                </a:extLst>
              </a:tr>
              <a:tr h="26161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1375402"/>
                  </a:ext>
                </a:extLst>
              </a:tr>
              <a:tr h="2616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36276098"/>
                  </a:ext>
                </a:extLst>
              </a:tr>
              <a:tr h="26161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0085855"/>
                  </a:ext>
                </a:extLst>
              </a:tr>
              <a:tr h="2616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93437165"/>
                  </a:ext>
                </a:extLst>
              </a:tr>
              <a:tr h="26161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Dj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3420560"/>
                  </a:ext>
                </a:extLst>
              </a:tr>
              <a:tr h="2616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16758125"/>
                  </a:ext>
                </a:extLst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455995"/>
              </p:ext>
            </p:extLst>
          </p:nvPr>
        </p:nvGraphicFramePr>
        <p:xfrm>
          <a:off x="5898956" y="3212440"/>
          <a:ext cx="5323118" cy="2959776"/>
        </p:xfrm>
        <a:graphic>
          <a:graphicData uri="http://schemas.openxmlformats.org/drawingml/2006/table">
            <a:tbl>
              <a:tblPr/>
              <a:tblGrid>
                <a:gridCol w="1148123">
                  <a:extLst>
                    <a:ext uri="{9D8B030D-6E8A-4147-A177-3AD203B41FA5}">
                      <a16:colId xmlns:a16="http://schemas.microsoft.com/office/drawing/2014/main" xmlns="" val="769383961"/>
                    </a:ext>
                  </a:extLst>
                </a:gridCol>
                <a:gridCol w="834999">
                  <a:extLst>
                    <a:ext uri="{9D8B030D-6E8A-4147-A177-3AD203B41FA5}">
                      <a16:colId xmlns:a16="http://schemas.microsoft.com/office/drawing/2014/main" xmlns="" val="158940005"/>
                    </a:ext>
                  </a:extLst>
                </a:gridCol>
                <a:gridCol w="834999">
                  <a:extLst>
                    <a:ext uri="{9D8B030D-6E8A-4147-A177-3AD203B41FA5}">
                      <a16:colId xmlns:a16="http://schemas.microsoft.com/office/drawing/2014/main" xmlns="" val="2671553821"/>
                    </a:ext>
                  </a:extLst>
                </a:gridCol>
                <a:gridCol w="834999">
                  <a:extLst>
                    <a:ext uri="{9D8B030D-6E8A-4147-A177-3AD203B41FA5}">
                      <a16:colId xmlns:a16="http://schemas.microsoft.com/office/drawing/2014/main" xmlns="" val="3591466421"/>
                    </a:ext>
                  </a:extLst>
                </a:gridCol>
                <a:gridCol w="857758">
                  <a:extLst>
                    <a:ext uri="{9D8B030D-6E8A-4147-A177-3AD203B41FA5}">
                      <a16:colId xmlns:a16="http://schemas.microsoft.com/office/drawing/2014/main" xmlns="" val="579658207"/>
                    </a:ext>
                  </a:extLst>
                </a:gridCol>
                <a:gridCol w="812240">
                  <a:extLst>
                    <a:ext uri="{9D8B030D-6E8A-4147-A177-3AD203B41FA5}">
                      <a16:colId xmlns:a16="http://schemas.microsoft.com/office/drawing/2014/main" xmlns="" val="4126231150"/>
                    </a:ext>
                  </a:extLst>
                </a:gridCol>
              </a:tblGrid>
              <a:tr h="49329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โรงงาน     โกดัง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6456201"/>
                  </a:ext>
                </a:extLst>
              </a:tr>
              <a:tr h="24664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617097"/>
                  </a:ext>
                </a:extLst>
              </a:tr>
              <a:tr h="2466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65959663"/>
                  </a:ext>
                </a:extLst>
              </a:tr>
              <a:tr h="24664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122601"/>
                  </a:ext>
                </a:extLst>
              </a:tr>
              <a:tr h="2466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32421465"/>
                  </a:ext>
                </a:extLst>
              </a:tr>
              <a:tr h="24664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53748784"/>
                  </a:ext>
                </a:extLst>
              </a:tr>
              <a:tr h="2466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52547425"/>
                  </a:ext>
                </a:extLst>
              </a:tr>
              <a:tr h="24664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1411288"/>
                  </a:ext>
                </a:extLst>
              </a:tr>
              <a:tr h="2466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5159610"/>
                  </a:ext>
                </a:extLst>
              </a:tr>
              <a:tr h="24664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Dj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52773507"/>
                  </a:ext>
                </a:extLst>
              </a:tr>
              <a:tr h="2466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339869"/>
                  </a:ext>
                </a:extLst>
              </a:tr>
            </a:tbl>
          </a:graphicData>
        </a:graphic>
      </p:graphicFrame>
      <p:cxnSp>
        <p:nvCxnSpPr>
          <p:cNvPr id="62" name="Connector: Elbow 61"/>
          <p:cNvCxnSpPr>
            <a:endCxn id="37" idx="0"/>
          </p:cNvCxnSpPr>
          <p:nvPr/>
        </p:nvCxnSpPr>
        <p:spPr>
          <a:xfrm>
            <a:off x="5583168" y="2586805"/>
            <a:ext cx="2977347" cy="62563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887" y="602310"/>
            <a:ext cx="1791663" cy="246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37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ixel">
  <a:themeElements>
    <a:clrScheme name="Pixel 8">
      <a:dk1>
        <a:srgbClr val="003300"/>
      </a:dk1>
      <a:lt1>
        <a:srgbClr val="FFFFFF"/>
      </a:lt1>
      <a:dk2>
        <a:srgbClr val="000000"/>
      </a:dk2>
      <a:lt2>
        <a:srgbClr val="336600"/>
      </a:lt2>
      <a:accent1>
        <a:srgbClr val="CCCC00"/>
      </a:accent1>
      <a:accent2>
        <a:srgbClr val="669900"/>
      </a:accent2>
      <a:accent3>
        <a:srgbClr val="FFFFFF"/>
      </a:accent3>
      <a:accent4>
        <a:srgbClr val="002A00"/>
      </a:accent4>
      <a:accent5>
        <a:srgbClr val="E2E2AA"/>
      </a:accent5>
      <a:accent6>
        <a:srgbClr val="5C8A00"/>
      </a:accent6>
      <a:hlink>
        <a:srgbClr val="333300"/>
      </a:hlink>
      <a:folHlink>
        <a:srgbClr val="99CC00"/>
      </a:folHlink>
    </a:clrScheme>
    <a:fontScheme name="Pixel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42999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rdia New" panose="020B0304020202020204" pitchFamily="34" charset="-34"/>
            <a:cs typeface="Cordia New" panose="020B0304020202020204" pitchFamily="34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42999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rdia New" panose="020B0304020202020204" pitchFamily="34" charset="-34"/>
            <a:cs typeface="Cordia New" panose="020B0304020202020204" pitchFamily="34" charset="-34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3128</TotalTime>
  <Words>2989</Words>
  <Application>Microsoft Office PowerPoint</Application>
  <PresentationFormat>Widescreen</PresentationFormat>
  <Paragraphs>945</Paragraphs>
  <Slides>34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53" baseType="lpstr">
      <vt:lpstr>Angsana New</vt:lpstr>
      <vt:lpstr>AngsanaUPC</vt:lpstr>
      <vt:lpstr>Arial</vt:lpstr>
      <vt:lpstr>Arial Black</vt:lpstr>
      <vt:lpstr>Calibri</vt:lpstr>
      <vt:lpstr>Calibri Light</vt:lpstr>
      <vt:lpstr>Cambria Math</vt:lpstr>
      <vt:lpstr>Cordia New</vt:lpstr>
      <vt:lpstr>FreesiaUPC</vt:lpstr>
      <vt:lpstr>Monotype Corsiva</vt:lpstr>
      <vt:lpstr>Tahoma</vt:lpstr>
      <vt:lpstr>TH Kodchasal</vt:lpstr>
      <vt:lpstr>Times New Roman</vt:lpstr>
      <vt:lpstr>Trebuchet MS</vt:lpstr>
      <vt:lpstr>Tw Cen MT</vt:lpstr>
      <vt:lpstr>Wingdings</vt:lpstr>
      <vt:lpstr>Office Theme</vt:lpstr>
      <vt:lpstr>Pixel</vt:lpstr>
      <vt:lpstr>Circuit</vt:lpstr>
      <vt:lpstr>ปัญหาการขนส่ง Transportation  Problem</vt:lpstr>
      <vt:lpstr>Transportation  Prpblem </vt:lpstr>
      <vt:lpstr>PowerPoint Presentation</vt:lpstr>
      <vt:lpstr>Transportation  Prpblem </vt:lpstr>
      <vt:lpstr>Transportation  Prpblem </vt:lpstr>
      <vt:lpstr>Transportation  Prpblem </vt:lpstr>
      <vt:lpstr>Transportation  Prpblem </vt:lpstr>
      <vt:lpstr>Transportation  Prpblem </vt:lpstr>
      <vt:lpstr>Transportation  Prpblem </vt:lpstr>
      <vt:lpstr>Transportation  Prpblem </vt:lpstr>
      <vt:lpstr>Transportation  Prpblem </vt:lpstr>
      <vt:lpstr>Transportation  Prpblem </vt:lpstr>
      <vt:lpstr>Transportation  Prpblem </vt:lpstr>
      <vt:lpstr>Transportation  Prpblem </vt:lpstr>
      <vt:lpstr>Transportation  Prpblem </vt:lpstr>
      <vt:lpstr>Transportation  Prpblem </vt:lpstr>
      <vt:lpstr>Transportation  Prpblem </vt:lpstr>
      <vt:lpstr>Transportation  Prpblem </vt:lpstr>
      <vt:lpstr>Transportation  Prpblem </vt:lpstr>
      <vt:lpstr>Transportation  Prpblem </vt:lpstr>
      <vt:lpstr>Transportation  Prpblem </vt:lpstr>
      <vt:lpstr>Transportation  Prpblem </vt:lpstr>
      <vt:lpstr>Transportation  Prpblem </vt:lpstr>
      <vt:lpstr>Transportation  Prpblem </vt:lpstr>
      <vt:lpstr>Transportation  Prpblem </vt:lpstr>
      <vt:lpstr>Transportation  Prpblem </vt:lpstr>
      <vt:lpstr>Transportation  Prpblem </vt:lpstr>
      <vt:lpstr>PowerPoint Presentation</vt:lpstr>
      <vt:lpstr>เทคนิคการหาระยะทางร่วมกับค่าขนส่ง (Load-distance-technique)</vt:lpstr>
      <vt:lpstr>ตัวอย่าง การแก้ปัญหาระยะทาง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ปัญหาการขนส่ง Transportation  Problem</dc:title>
  <dc:creator>Outlook Team</dc:creator>
  <cp:lastModifiedBy>Asst.Prof.Sunetr</cp:lastModifiedBy>
  <cp:revision>108</cp:revision>
  <dcterms:created xsi:type="dcterms:W3CDTF">2016-12-29T16:41:09Z</dcterms:created>
  <dcterms:modified xsi:type="dcterms:W3CDTF">2018-07-08T01:16:40Z</dcterms:modified>
</cp:coreProperties>
</file>