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58"/>
  </p:notesMasterIdLst>
  <p:sldIdLst>
    <p:sldId id="256" r:id="rId3"/>
    <p:sldId id="257" r:id="rId4"/>
    <p:sldId id="258" r:id="rId5"/>
    <p:sldId id="259" r:id="rId6"/>
    <p:sldId id="260" r:id="rId7"/>
    <p:sldId id="262" r:id="rId8"/>
    <p:sldId id="261" r:id="rId9"/>
    <p:sldId id="264" r:id="rId10"/>
    <p:sldId id="265" r:id="rId11"/>
    <p:sldId id="266" r:id="rId12"/>
    <p:sldId id="263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86" r:id="rId22"/>
    <p:sldId id="299" r:id="rId23"/>
    <p:sldId id="293" r:id="rId24"/>
    <p:sldId id="294" r:id="rId25"/>
    <p:sldId id="295" r:id="rId26"/>
    <p:sldId id="298" r:id="rId27"/>
    <p:sldId id="297" r:id="rId28"/>
    <p:sldId id="300" r:id="rId29"/>
    <p:sldId id="301" r:id="rId30"/>
    <p:sldId id="302" r:id="rId31"/>
    <p:sldId id="276" r:id="rId32"/>
    <p:sldId id="277" r:id="rId33"/>
    <p:sldId id="278" r:id="rId34"/>
    <p:sldId id="279" r:id="rId35"/>
    <p:sldId id="305" r:id="rId36"/>
    <p:sldId id="306" r:id="rId37"/>
    <p:sldId id="287" r:id="rId38"/>
    <p:sldId id="288" r:id="rId39"/>
    <p:sldId id="289" r:id="rId40"/>
    <p:sldId id="290" r:id="rId41"/>
    <p:sldId id="291" r:id="rId42"/>
    <p:sldId id="292" r:id="rId43"/>
    <p:sldId id="280" r:id="rId44"/>
    <p:sldId id="281" r:id="rId45"/>
    <p:sldId id="282" r:id="rId46"/>
    <p:sldId id="283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2" autoAdjust="0"/>
    <p:restoredTop sz="72388" autoAdjust="0"/>
  </p:normalViewPr>
  <p:slideViewPr>
    <p:cSldViewPr snapToGrid="0">
      <p:cViewPr varScale="1">
        <p:scale>
          <a:sx n="56" d="100"/>
          <a:sy n="56" d="100"/>
        </p:scale>
        <p:origin x="117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060E1-7BD0-41C4-B925-B73AE111029F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9BA6C-A501-4A3B-ABE8-E6E580AF8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57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EOQ  partial  receipt </a:t>
            </a:r>
            <a:r>
              <a:rPr lang="th-TH" dirty="0"/>
              <a:t>การสั่งซื้อแล้วทยอยส่ง ทยอยรับของ</a:t>
            </a:r>
          </a:p>
          <a:p>
            <a:r>
              <a:rPr lang="en-US" dirty="0"/>
              <a:t>POQ  </a:t>
            </a:r>
            <a:r>
              <a:rPr lang="th-TH" dirty="0"/>
              <a:t> การสั่งผลิตเอง</a:t>
            </a:r>
          </a:p>
          <a:p>
            <a:r>
              <a:rPr lang="en-US" dirty="0"/>
              <a:t>DQ  </a:t>
            </a:r>
            <a:r>
              <a:rPr lang="th-TH" dirty="0"/>
              <a:t>การสั่งซื้อมือได้ส่วนลด</a:t>
            </a:r>
          </a:p>
          <a:p>
            <a:r>
              <a:rPr lang="th-TH" dirty="0"/>
              <a:t>	บอกค่า </a:t>
            </a:r>
            <a:r>
              <a:rPr lang="en-US" dirty="0"/>
              <a:t>H  </a:t>
            </a:r>
            <a:r>
              <a:rPr lang="th-TH" dirty="0"/>
              <a:t>บาท/หน่วย</a:t>
            </a:r>
          </a:p>
          <a:p>
            <a:r>
              <a:rPr lang="th-TH" dirty="0"/>
              <a:t>	บอกว่า</a:t>
            </a:r>
            <a:r>
              <a:rPr lang="en-US" dirty="0"/>
              <a:t> I </a:t>
            </a:r>
            <a:r>
              <a:rPr lang="th-TH" dirty="0"/>
              <a:t> บอกเป็น</a:t>
            </a:r>
            <a:r>
              <a:rPr lang="en-US" dirty="0"/>
              <a:t>%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BA6C-A501-4A3B-ABE8-E6E580AF8E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916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BA6C-A501-4A3B-ABE8-E6E580AF8E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4610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BA6C-A501-4A3B-ABE8-E6E580AF8E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7939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BA6C-A501-4A3B-ABE8-E6E580AF8E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4014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BA6C-A501-4A3B-ABE8-E6E580AF8E5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100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BA6C-A501-4A3B-ABE8-E6E580AF8E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326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BA6C-A501-4A3B-ABE8-E6E580AF8E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4865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BA6C-A501-4A3B-ABE8-E6E580AF8E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760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BA6C-A501-4A3B-ABE8-E6E580AF8E5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959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/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>
                    <a:latin typeface="Cambria Math" panose="02040503050406030204" pitchFamily="18" charset="0"/>
                  </a:rPr>
                  <a:t>√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BA6C-A501-4A3B-ABE8-E6E580AF8E5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7728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BA6C-A501-4A3B-ABE8-E6E580AF8E5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19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BA6C-A501-4A3B-ABE8-E6E580AF8E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826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BA6C-A501-4A3B-ABE8-E6E580AF8E5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0733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BA6C-A501-4A3B-ABE8-E6E580AF8E5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87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BA6C-A501-4A3B-ABE8-E6E580AF8E5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179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BA6C-A501-4A3B-ABE8-E6E580AF8E5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1803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BA6C-A501-4A3B-ABE8-E6E580AF8E5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543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BA6C-A501-4A3B-ABE8-E6E580AF8E5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028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BA6C-A501-4A3B-ABE8-E6E580AF8E5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540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BA6C-A501-4A3B-ABE8-E6E580AF8E5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921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BA6C-A501-4A3B-ABE8-E6E580AF8E5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501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BA6C-A501-4A3B-ABE8-E6E580AF8E5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40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BA6C-A501-4A3B-ABE8-E6E580AF8E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4815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BA6C-A501-4A3B-ABE8-E6E580AF8E5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3116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BA6C-A501-4A3B-ABE8-E6E580AF8E5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057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BA6C-A501-4A3B-ABE8-E6E580AF8E5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590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BA6C-A501-4A3B-ABE8-E6E580AF8E5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351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BA6C-A501-4A3B-ABE8-E6E580AF8E5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556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BA6C-A501-4A3B-ABE8-E6E580AF8E5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259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BA6C-A501-4A3B-ABE8-E6E580AF8E5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2703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BA6C-A501-4A3B-ABE8-E6E580AF8E5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1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BA6C-A501-4A3B-ABE8-E6E580AF8E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07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BA6C-A501-4A3B-ABE8-E6E580AF8E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482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BA6C-A501-4A3B-ABE8-E6E580AF8E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65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BA6C-A501-4A3B-ABE8-E6E580AF8E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99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BA6C-A501-4A3B-ABE8-E6E580AF8E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97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BA6C-A501-4A3B-ABE8-E6E580AF8E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469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8133-A85F-4447-A16B-550754CB8F6D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46AF4EA6-EF87-4BDB-9D3C-5780F6143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62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8133-A85F-4447-A16B-550754CB8F6D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46AF4EA6-EF87-4BDB-9D3C-5780F6143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64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8133-A85F-4447-A16B-550754CB8F6D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46AF4EA6-EF87-4BDB-9D3C-5780F6143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38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8133-A85F-4447-A16B-550754CB8F6D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6AF4EA6-EF87-4BDB-9D3C-5780F6143B1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0293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8133-A85F-4447-A16B-550754CB8F6D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6AF4EA6-EF87-4BDB-9D3C-5780F6143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83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8133-A85F-4447-A16B-550754CB8F6D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F4EA6-EF87-4BDB-9D3C-5780F6143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36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8133-A85F-4447-A16B-550754CB8F6D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F4EA6-EF87-4BDB-9D3C-5780F6143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80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8133-A85F-4447-A16B-550754CB8F6D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F4EA6-EF87-4BDB-9D3C-5780F6143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741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5F978133-A85F-4447-A16B-550754CB8F6D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46AF4EA6-EF87-4BDB-9D3C-5780F6143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343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BC50F-985F-42E8-AB3D-2E805898571C}" type="datetimeFigureOut">
              <a:rPr lang="th-TH"/>
              <a:pPr>
                <a:defRPr/>
              </a:pPr>
              <a:t>05/03/60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D3126-E73D-4239-8E15-780F18769058}" type="slidenum">
              <a:rPr lang="th-TH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419806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358A5-760E-452D-BA70-310ECA520FED}" type="datetimeFigureOut">
              <a:rPr lang="th-TH"/>
              <a:pPr>
                <a:defRPr/>
              </a:pPr>
              <a:t>05/03/60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A99D2-9881-43BE-A025-41CECF70E3C9}" type="slidenum">
              <a:rPr lang="th-TH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48931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8133-A85F-4447-A16B-550754CB8F6D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F4EA6-EF87-4BDB-9D3C-5780F6143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804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A331B-A5BB-46F0-9247-15DFB176AF4D}" type="datetimeFigureOut">
              <a:rPr lang="th-TH"/>
              <a:pPr>
                <a:defRPr/>
              </a:pPr>
              <a:t>05/03/60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8EEEE-C55F-42D3-896E-B45E2B229408}" type="slidenum">
              <a:rPr lang="th-TH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334312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B17DD-4AEA-4F2B-A999-C03AB33B06A6}" type="datetimeFigureOut">
              <a:rPr lang="th-TH"/>
              <a:pPr>
                <a:defRPr/>
              </a:pPr>
              <a:t>05/03/60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D555C-482A-45A9-BAF5-A642EFB33AAA}" type="slidenum">
              <a:rPr lang="th-TH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4615654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0B46B-31E7-48C4-91C3-C708D6E9D1DC}" type="datetimeFigureOut">
              <a:rPr lang="th-TH"/>
              <a:pPr>
                <a:defRPr/>
              </a:pPr>
              <a:t>05/03/60</a:t>
            </a:fld>
            <a:endParaRPr lang="th-TH"/>
          </a:p>
        </p:txBody>
      </p:sp>
      <p:sp>
        <p:nvSpPr>
          <p:cNvPr id="8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8D82A-F736-46DE-8182-95031A9930D7}" type="slidenum">
              <a:rPr lang="th-TH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9902107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DCEFD-D57D-41CA-9B88-D588E8E15FDB}" type="datetimeFigureOut">
              <a:rPr lang="th-TH"/>
              <a:pPr>
                <a:defRPr/>
              </a:pPr>
              <a:t>05/03/60</a:t>
            </a:fld>
            <a:endParaRPr lang="th-TH"/>
          </a:p>
        </p:txBody>
      </p:sp>
      <p:sp>
        <p:nvSpPr>
          <p:cNvPr id="4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E0CE1-A870-462D-8625-1DB6AB9B61CF}" type="slidenum">
              <a:rPr lang="th-TH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9395576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22D78-6CD6-419B-8B9B-1E1ACC749128}" type="datetimeFigureOut">
              <a:rPr lang="th-TH"/>
              <a:pPr>
                <a:defRPr/>
              </a:pPr>
              <a:t>05/03/60</a:t>
            </a:fld>
            <a:endParaRPr lang="th-TH"/>
          </a:p>
        </p:txBody>
      </p:sp>
      <p:sp>
        <p:nvSpPr>
          <p:cNvPr id="3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ED838-C9EF-4A44-B4C2-4B2B364C4329}" type="slidenum">
              <a:rPr lang="th-TH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2468492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6BFAC-7B28-42F8-B5E0-6665FC94A356}" type="datetimeFigureOut">
              <a:rPr lang="th-TH"/>
              <a:pPr>
                <a:defRPr/>
              </a:pPr>
              <a:t>05/03/60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6C1D0-6BBC-4141-87A7-55876CB3B8DE}" type="slidenum">
              <a:rPr lang="th-TH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2279618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61193-8749-46BD-8761-4A016E69AC25}" type="datetimeFigureOut">
              <a:rPr lang="th-TH"/>
              <a:pPr>
                <a:defRPr/>
              </a:pPr>
              <a:t>05/03/60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93F5C-568B-4B87-B417-2CAD91D08BC3}" type="slidenum">
              <a:rPr lang="th-TH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7436463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BF9BA-3166-4428-814A-C75FBBEAAF0F}" type="datetimeFigureOut">
              <a:rPr lang="th-TH"/>
              <a:pPr>
                <a:defRPr/>
              </a:pPr>
              <a:t>05/03/60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91076-B6BB-4DA8-9BCC-EE0AB2DA8361}" type="slidenum">
              <a:rPr lang="th-TH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2632254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81E4F-4A32-4D3C-975D-AFBA6C4717BF}" type="datetimeFigureOut">
              <a:rPr lang="th-TH"/>
              <a:pPr>
                <a:defRPr/>
              </a:pPr>
              <a:t>05/03/60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02DA6-F270-4EDB-830B-9C66BC2DD177}" type="slidenum">
              <a:rPr lang="th-TH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367839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8133-A85F-4447-A16B-550754CB8F6D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46AF4EA6-EF87-4BDB-9D3C-5780F6143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06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8133-A85F-4447-A16B-550754CB8F6D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F4EA6-EF87-4BDB-9D3C-5780F6143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60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8133-A85F-4447-A16B-550754CB8F6D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F4EA6-EF87-4BDB-9D3C-5780F6143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8133-A85F-4447-A16B-550754CB8F6D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F4EA6-EF87-4BDB-9D3C-5780F6143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135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8133-A85F-4447-A16B-550754CB8F6D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F4EA6-EF87-4BDB-9D3C-5780F6143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1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8133-A85F-4447-A16B-550754CB8F6D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F4EA6-EF87-4BDB-9D3C-5780F6143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38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8133-A85F-4447-A16B-550754CB8F6D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F4EA6-EF87-4BDB-9D3C-5780F6143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70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78133-A85F-4447-A16B-550754CB8F6D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F4EA6-EF87-4BDB-9D3C-5780F6143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555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ตัวยึด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/>
              <a:t>คลิกเพื่อแก้ไขลักษณะชื่อเรื่องต้นแบบ</a:t>
            </a:r>
          </a:p>
        </p:txBody>
      </p:sp>
      <p:sp>
        <p:nvSpPr>
          <p:cNvPr id="1027" name="ตัวยึดข้อความ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/>
              <a:t>คลิกเพื่อแก้ไขลักษณะของข้อความต้นแบบ</a:t>
            </a:r>
          </a:p>
          <a:p>
            <a:pPr lvl="1"/>
            <a:r>
              <a:rPr lang="th-TH" altLang="en-US"/>
              <a:t>ระดับที่สอง</a:t>
            </a:r>
          </a:p>
          <a:p>
            <a:pPr lvl="2"/>
            <a:r>
              <a:rPr lang="th-TH" altLang="en-US"/>
              <a:t>ระดับที่สาม</a:t>
            </a:r>
          </a:p>
          <a:p>
            <a:pPr lvl="3"/>
            <a:r>
              <a:rPr lang="th-TH" altLang="en-US"/>
              <a:t>ระดับที่สี่</a:t>
            </a:r>
          </a:p>
          <a:p>
            <a:pPr lvl="4"/>
            <a:r>
              <a:rPr lang="th-TH" altLang="en-US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AEA43C-1DA9-499D-8322-9FC214CF14CE}" type="datetimeFigureOut">
              <a:rPr lang="th-TH"/>
              <a:pPr>
                <a:defRPr/>
              </a:pPr>
              <a:t>05/03/60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cs typeface="Cordia New" panose="020B0304020202020204" pitchFamily="34" charset="-34"/>
              </a:defRPr>
            </a:lvl1pPr>
          </a:lstStyle>
          <a:p>
            <a:pPr>
              <a:defRPr/>
            </a:pPr>
            <a:fld id="{42D8F364-57FE-4C15-9F87-EA8167E3813A}" type="slidenum">
              <a:rPr lang="th-TH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527980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30.png"/><Relationship Id="rId4" Type="http://schemas.openxmlformats.org/officeDocument/2006/relationships/image" Target="../media/image2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th/url?sa=i&amp;rct=j&amp;q=&amp;esrc=s&amp;source=images&amp;cd=&amp;cad=rja&amp;uact=8&amp;ved=0ahUKEwjarsuSkqvSAhWBtI8KHXF3BygQjRwIBw&amp;url=https://wichaichan58010865.wordpress.com/%E0%B9%80%E0%B8%81%E0%B8%B5%E0%B9%88%E0%B8%A2%E0%B8%A7%E0%B8%81%E0%B8%B1%E0%B8%9A/&amp;psig=AFQjCNGtO3sJT3O6u2e4ZbtRxxeNS4IfQA&amp;ust=1488108433846031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0.png"/><Relationship Id="rId3" Type="http://schemas.openxmlformats.org/officeDocument/2006/relationships/image" Target="../media/image67.png"/><Relationship Id="rId7" Type="http://schemas.openxmlformats.org/officeDocument/2006/relationships/image" Target="../media/image5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0.png"/><Relationship Id="rId5" Type="http://schemas.openxmlformats.org/officeDocument/2006/relationships/image" Target="../media/image68.png"/><Relationship Id="rId4" Type="http://schemas.openxmlformats.org/officeDocument/2006/relationships/image" Target="../media/image500.png"/><Relationship Id="rId9" Type="http://schemas.openxmlformats.org/officeDocument/2006/relationships/image" Target="../media/image55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00.png"/><Relationship Id="rId4" Type="http://schemas.openxmlformats.org/officeDocument/2006/relationships/image" Target="../media/image59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7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40.png"/><Relationship Id="rId5" Type="http://schemas.openxmlformats.org/officeDocument/2006/relationships/image" Target="../media/image74.wmf"/><Relationship Id="rId4" Type="http://schemas.openxmlformats.org/officeDocument/2006/relationships/oleObject" Target="../embeddings/oleObject1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66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929634"/>
            <a:ext cx="8144134" cy="1373070"/>
          </a:xfrm>
        </p:spPr>
        <p:txBody>
          <a:bodyPr/>
          <a:lstStyle/>
          <a:p>
            <a:r>
              <a:rPr lang="en-US" sz="6000" dirty="0"/>
              <a:t>Inventory Management</a:t>
            </a:r>
            <a:br>
              <a:rPr lang="en-US" sz="6000" dirty="0"/>
            </a:br>
            <a:r>
              <a:rPr lang="th-TH" sz="6000" dirty="0"/>
              <a:t>การจัดการสินค้าคงคลัง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33" y="4302704"/>
            <a:ext cx="3832943" cy="255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768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97441" y="711273"/>
            <a:ext cx="9613861" cy="3599316"/>
          </a:xfrm>
        </p:spPr>
        <p:txBody>
          <a:bodyPr>
            <a:normAutofit/>
          </a:bodyPr>
          <a:lstStyle/>
          <a:p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ดูนโยบายของบริษัท ว่าอยากจะแบ่งกลุ่ม โดยคิดตามเกณฑ์ เช่น คิดตามเกณฑ์แนวนอน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7812" y="223520"/>
            <a:ext cx="6705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ขั้นตอนที่ 4ลองแบ่งกลุ่มประเภทสินค้าคงคลัง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120" y="1234493"/>
            <a:ext cx="6908800" cy="56382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60800" y="2874905"/>
            <a:ext cx="4618572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กลุ่ม </a:t>
            </a:r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th-TH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มีจำนวน 15</a:t>
            </a:r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r>
              <a:rPr lang="th-TH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ของรายการสินค้าทั้งหมด</a:t>
            </a:r>
          </a:p>
          <a:p>
            <a:r>
              <a:rPr lang="th-TH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กลุ่ม </a:t>
            </a:r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th-TH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มีจำนวน </a:t>
            </a:r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th-TH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r>
              <a:rPr lang="th-TH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ของรายการสินค้าทั้งหมด</a:t>
            </a:r>
          </a:p>
          <a:p>
            <a:r>
              <a:rPr lang="th-TH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กลุ่ม </a:t>
            </a:r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th-TH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มีจำนวน </a:t>
            </a:r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50%</a:t>
            </a:r>
            <a:r>
              <a:rPr lang="th-TH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ของรายการสินค้าทั้งหมด</a:t>
            </a:r>
            <a:endParaRPr lang="en-US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4" descr="ผลการค้นหารูปภาพสำหรับ person presentation icon 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712" y="3201731"/>
            <a:ext cx="3656269" cy="365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54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11" y="853438"/>
            <a:ext cx="8320389" cy="580006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813266" y="2275770"/>
            <a:ext cx="283443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ถ้าเรามีสินค้า 12 </a:t>
            </a:r>
            <a:r>
              <a:rPr lang="th-TH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รย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</a:t>
            </a:r>
          </a:p>
          <a:p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เราจะเห็นแล้วว่า สินค้า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50%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จะมีทั้งหมด 6 รายการ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มีอยู่ 15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จะมี 2 รายการ 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 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มีอยู่ 4 รายการ</a:t>
            </a:r>
          </a:p>
        </p:txBody>
      </p:sp>
    </p:spTree>
    <p:extLst>
      <p:ext uri="{BB962C8B-B14F-4D97-AF65-F5344CB8AC3E}">
        <p14:creationId xmlns:p14="http://schemas.microsoft.com/office/powerpoint/2010/main" val="27092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99041" y="1117673"/>
            <a:ext cx="9613861" cy="3599316"/>
          </a:xfrm>
        </p:spPr>
        <p:txBody>
          <a:bodyPr/>
          <a:lstStyle/>
          <a:p>
            <a:pPr marL="0" indent="0">
              <a:buNone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การแบ่งประเภทวัสดุเรียบร้อย จะมีความสำคัญต่อการนับจำนวนวัสดุคงคลัง</a:t>
            </a:r>
          </a:p>
          <a:p>
            <a:pPr marL="0" indent="0">
              <a:buNone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เราจะสามารถนับ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th-T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-  เป็นช่วงเวลาห่าง</a:t>
            </a:r>
            <a:r>
              <a:rPr lang="th-TH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เท่าๆกัน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เช่น นับ</a:t>
            </a:r>
            <a:r>
              <a:rPr lang="th-TH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ทุกๆ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หนึ่งสัปดาห์ หรือ</a:t>
            </a:r>
            <a:r>
              <a:rPr lang="th-TH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ทุกๆ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เดือน</a:t>
            </a:r>
          </a:p>
          <a:p>
            <a:pPr marL="0" indent="0">
              <a:buNone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เช่นสินค้า ซุปเปอร์มาเกต  แล้วตัดสินใจว่าจะซื้ออะไรเพิ่ม</a:t>
            </a:r>
          </a:p>
          <a:p>
            <a:pPr marL="0" indent="0">
              <a:buNone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-  จะสั่ง</a:t>
            </a:r>
            <a:r>
              <a:rPr lang="th-TH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ซ้อ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สินค้านับแบบต่อเนื่อง จะทราบสินค้าคงเหลือตลอดเวลา ใช้เครื่องมือ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BarCode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เมื่อถึงเกณฑ์กำหนด ก็จะสั่งซื้อสินค้า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204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97441" y="711273"/>
            <a:ext cx="9613861" cy="3599316"/>
          </a:xfrm>
        </p:spPr>
        <p:txBody>
          <a:bodyPr/>
          <a:lstStyle/>
          <a:p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ตัวอย่างการคำนวณการนับจำนวน รายการวัสดุคงคลังที่ต้องนับ</a:t>
            </a:r>
          </a:p>
          <a:p>
            <a:endParaRPr lang="th-T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h-T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buNone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เช่น  ถ้าเรามีสินค้าทั้งหมด 5000 รายการ  แล้วมี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  500  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รายการ </a:t>
            </a:r>
          </a:p>
          <a:p>
            <a:pPr marL="457200" lvl="1" indent="0">
              <a:buNone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มี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 1750 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รายการ และมี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2750  รายการ</a:t>
            </a:r>
          </a:p>
          <a:p>
            <a:pPr marL="457200" lvl="1" indent="0">
              <a:buNone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ถ้านโยบายบริษัทว่า นับ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ทุกๆ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เดือน (ทำงาน 20 วัน/เดือน)</a:t>
            </a:r>
          </a:p>
          <a:p>
            <a:pPr marL="457200" lvl="1" indent="0">
              <a:buNone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นับ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 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ทุกๆ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1 ไตรมาส (60 วัน)  นับ 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ทุกๆ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 เดือน ( 120 วัน)</a:t>
            </a:r>
          </a:p>
          <a:p>
            <a:pPr marL="457200" lvl="1" indent="0">
              <a:buNone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ดังนั้น  ต่อวัน จะนับ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กี่รายการ นับ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กี่รายการ นับ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กี่รายการ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994823"/>
              </p:ext>
            </p:extLst>
          </p:nvPr>
        </p:nvGraphicFramePr>
        <p:xfrm>
          <a:off x="914400" y="4072466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1440">
                  <a:extLst>
                    <a:ext uri="{9D8B030D-6E8A-4147-A177-3AD203B41FA5}">
                      <a16:colId xmlns:a16="http://schemas.microsoft.com/office/drawing/2014/main" val="427099445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753700828"/>
                    </a:ext>
                  </a:extLst>
                </a:gridCol>
                <a:gridCol w="2214880">
                  <a:extLst>
                    <a:ext uri="{9D8B030D-6E8A-4147-A177-3AD203B41FA5}">
                      <a16:colId xmlns:a16="http://schemas.microsoft.com/office/drawing/2014/main" val="2443025349"/>
                    </a:ext>
                  </a:extLst>
                </a:gridCol>
                <a:gridCol w="2926080">
                  <a:extLst>
                    <a:ext uri="{9D8B030D-6E8A-4147-A177-3AD203B41FA5}">
                      <a16:colId xmlns:a16="http://schemas.microsoft.com/office/drawing/2014/main" val="37549599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ประเภท</a:t>
                      </a:r>
                      <a:endParaRPr lang="en-US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จำนวนสินค้า</a:t>
                      </a:r>
                      <a:endParaRPr lang="en-US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นโยบายการนับ</a:t>
                      </a:r>
                      <a:endParaRPr lang="en-US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จำนวนนับต่อวัน</a:t>
                      </a:r>
                      <a:endParaRPr lang="en-US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5791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err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ทุกๆ</a:t>
                      </a:r>
                      <a:r>
                        <a:rPr lang="th-TH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เดือน</a:t>
                      </a:r>
                      <a:endParaRPr lang="en-US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500/20 = 25 </a:t>
                      </a:r>
                      <a:r>
                        <a:rPr lang="th-TH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รายการ</a:t>
                      </a:r>
                      <a:endParaRPr lang="en-US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124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err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ทุกๆ</a:t>
                      </a:r>
                      <a:r>
                        <a:rPr lang="th-TH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ไตรมาส</a:t>
                      </a:r>
                      <a:endParaRPr lang="en-US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1750/60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= 29 </a:t>
                      </a:r>
                      <a:r>
                        <a:rPr lang="th-TH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รายการ</a:t>
                      </a:r>
                      <a:endParaRPr lang="en-US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822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err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ทุกๆ</a:t>
                      </a:r>
                      <a:r>
                        <a:rPr lang="th-TH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6 เดือน</a:t>
                      </a:r>
                      <a:endParaRPr lang="en-US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2750 / 120 = </a:t>
                      </a:r>
                      <a:r>
                        <a:rPr lang="th-TH" u="sng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</a:t>
                      </a:r>
                      <a:r>
                        <a:rPr lang="en-US" u="sng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u="sng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รายการ</a:t>
                      </a:r>
                      <a:endParaRPr lang="en-US" u="sng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8763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77  รายการ/วัน</a:t>
                      </a:r>
                      <a:endParaRPr lang="en-US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35166"/>
                  </a:ext>
                </a:extLst>
              </a:tr>
            </a:tbl>
          </a:graphicData>
        </a:graphic>
      </p:graphicFrame>
      <p:pic>
        <p:nvPicPr>
          <p:cNvPr id="3074" name="Picture 2" descr="รูปภาพที่เกี่ยวข้อ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359" y="2448246"/>
            <a:ext cx="2745358" cy="417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67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0321" y="2438473"/>
            <a:ext cx="9613861" cy="199128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1.ต้นทุนวัสดุหรือสินค้า (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Item Cost 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หรือ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 Cost , P )</a:t>
            </a:r>
            <a:endParaRPr lang="th-T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2.ต้นทุนในการเก็บรักษา(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Holding or Carrying Cost , H or I)</a:t>
            </a:r>
            <a:endParaRPr lang="th-T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3.ต้นทุนการสั่งซื้อวัสดุ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หรือสั่งผลิต(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Ordering Cost or Set up Cost , S) </a:t>
            </a:r>
            <a:endParaRPr lang="th-T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4.ต้นทุนการขาด แคลนวัสดุ(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Shortage Cost, K)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th-TH" sz="5400" b="1" u="sng" dirty="0">
                <a:solidFill>
                  <a:srgbClr val="FFFF00"/>
                </a:solidFill>
                <a:cs typeface="+mn-cs"/>
              </a:rPr>
              <a:t>ต้นทุน</a:t>
            </a:r>
            <a:r>
              <a:rPr lang="th-TH" sz="5400" b="1" u="sng" dirty="0">
                <a:solidFill>
                  <a:srgbClr val="FF0000"/>
                </a:solidFill>
                <a:cs typeface="+mn-cs"/>
              </a:rPr>
              <a:t>พื้นฐานเกี่ยวกับ</a:t>
            </a:r>
            <a:r>
              <a:rPr lang="th-TH" sz="5400" b="1" dirty="0">
                <a:cs typeface="+mn-cs"/>
              </a:rPr>
              <a:t>วัสดุคงคลัง</a:t>
            </a:r>
            <a:endParaRPr lang="en-US" sz="5400" b="1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7121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321" y="1554508"/>
            <a:ext cx="7896928" cy="5130772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th-TH" sz="5400" b="1" u="sng" dirty="0">
                <a:solidFill>
                  <a:srgbClr val="FFFF00"/>
                </a:solidFill>
                <a:cs typeface="+mn-cs"/>
              </a:rPr>
              <a:t>ตัวแปรที่ใช้ในการคำนวณ</a:t>
            </a:r>
            <a:endParaRPr lang="en-US" sz="5400" b="1" dirty="0">
              <a:solidFill>
                <a:srgbClr val="FFFF00"/>
              </a:solidFill>
              <a:cs typeface="+mn-cs"/>
            </a:endParaRPr>
          </a:p>
        </p:txBody>
      </p:sp>
      <p:pic>
        <p:nvPicPr>
          <p:cNvPr id="6" name="Picture 4" descr="ผลการค้นหารูปภาพสำหรับ person presentation icon 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032" y="2734371"/>
            <a:ext cx="3656269" cy="365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379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58401" y="626015"/>
            <a:ext cx="9613861" cy="1080938"/>
          </a:xfrm>
        </p:spPr>
        <p:txBody>
          <a:bodyPr>
            <a:normAutofit/>
          </a:bodyPr>
          <a:lstStyle/>
          <a:p>
            <a:r>
              <a:rPr lang="th-TH" sz="5400" b="1" u="sng" dirty="0">
                <a:solidFill>
                  <a:srgbClr val="FFFF00"/>
                </a:solidFill>
                <a:cs typeface="+mn-cs"/>
              </a:rPr>
              <a:t>ตัวแบบ</a:t>
            </a:r>
            <a:r>
              <a:rPr lang="th-TH" sz="5400" b="1" u="sng" dirty="0">
                <a:solidFill>
                  <a:srgbClr val="92D050"/>
                </a:solidFill>
                <a:cs typeface="+mn-cs"/>
              </a:rPr>
              <a:t>ในการจัดการกับ</a:t>
            </a:r>
            <a:r>
              <a:rPr lang="th-TH" sz="5400" b="1" dirty="0">
                <a:cs typeface="+mn-cs"/>
              </a:rPr>
              <a:t>วัสดุคงคลัง</a:t>
            </a:r>
            <a:endParaRPr lang="en-US" sz="5400" b="1" dirty="0"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0361" y="1871708"/>
            <a:ext cx="38747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Deterministic Model</a:t>
            </a:r>
          </a:p>
          <a:p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ตัวแปร</a:t>
            </a:r>
            <a:r>
              <a:rPr lang="th-TH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ต่างๆ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ทราบค่าและคงที่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71561" y="1871707"/>
            <a:ext cx="36599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Stochastic Model</a:t>
            </a:r>
          </a:p>
          <a:p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ตัวแปร</a:t>
            </a:r>
            <a:r>
              <a:rPr lang="th-TH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ต่างๆ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แปรผัน ไม่คงที่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811228"/>
              </p:ext>
            </p:extLst>
          </p:nvPr>
        </p:nvGraphicFramePr>
        <p:xfrm>
          <a:off x="1950718" y="2956982"/>
          <a:ext cx="7823202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1601">
                  <a:extLst>
                    <a:ext uri="{9D8B030D-6E8A-4147-A177-3AD203B41FA5}">
                      <a16:colId xmlns:a16="http://schemas.microsoft.com/office/drawing/2014/main" val="2613981150"/>
                    </a:ext>
                  </a:extLst>
                </a:gridCol>
                <a:gridCol w="3911601">
                  <a:extLst>
                    <a:ext uri="{9D8B030D-6E8A-4147-A177-3AD203B41FA5}">
                      <a16:colId xmlns:a16="http://schemas.microsoft.com/office/drawing/2014/main" val="6245254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57200" indent="-457200">
                        <a:buAutoNum type="arabicPeriod"/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EOQ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POQ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DQ     </a:t>
                      </a: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Demand  </a:t>
                      </a:r>
                      <a:r>
                        <a:rPr lang="th-TH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แปรผัน</a:t>
                      </a:r>
                    </a:p>
                    <a:p>
                      <a:pPr marL="0" indent="0">
                        <a:buNone/>
                      </a:pPr>
                      <a:r>
                        <a:rPr lang="th-TH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Lead time </a:t>
                      </a:r>
                      <a:r>
                        <a:rPr lang="th-TH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คงที่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   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Demand </a:t>
                      </a:r>
                      <a:r>
                        <a:rPr lang="th-TH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คงที่</a:t>
                      </a:r>
                    </a:p>
                    <a:p>
                      <a:pPr marL="0" indent="0">
                        <a:buNone/>
                      </a:pPr>
                      <a:r>
                        <a:rPr lang="th-TH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Lead time  </a:t>
                      </a:r>
                      <a:r>
                        <a:rPr lang="th-TH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แปรผัน</a:t>
                      </a:r>
                    </a:p>
                    <a:p>
                      <a:pPr marL="0" indent="0">
                        <a:buNone/>
                      </a:pPr>
                      <a:r>
                        <a:rPr lang="th-TH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  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Demand  </a:t>
                      </a:r>
                      <a:r>
                        <a:rPr lang="th-TH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แปรผัน</a:t>
                      </a:r>
                    </a:p>
                    <a:p>
                      <a:pPr marL="0" indent="0">
                        <a:buNone/>
                      </a:pPr>
                      <a:r>
                        <a:rPr lang="th-TH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Lead time </a:t>
                      </a:r>
                      <a:r>
                        <a:rPr lang="th-TH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แปรผัน</a:t>
                      </a:r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775787"/>
                  </a:ext>
                </a:extLst>
              </a:tr>
            </a:tbl>
          </a:graphicData>
        </a:graphic>
      </p:graphicFrame>
      <p:sp>
        <p:nvSpPr>
          <p:cNvPr id="2" name="&quot;No&quot; Symbol 1"/>
          <p:cNvSpPr/>
          <p:nvPr/>
        </p:nvSpPr>
        <p:spPr>
          <a:xfrm>
            <a:off x="6646458" y="2556428"/>
            <a:ext cx="2231973" cy="2520490"/>
          </a:xfrm>
          <a:prstGeom prst="noSmoking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718" y="4394580"/>
            <a:ext cx="2791282" cy="180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66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6801" y="686975"/>
            <a:ext cx="9926719" cy="1080938"/>
          </a:xfrm>
        </p:spPr>
        <p:txBody>
          <a:bodyPr>
            <a:normAutofit fontScale="90000"/>
          </a:bodyPr>
          <a:lstStyle/>
          <a:p>
            <a:r>
              <a:rPr lang="th-TH" sz="5400" b="1" u="sng" dirty="0">
                <a:solidFill>
                  <a:srgbClr val="FFFF00"/>
                </a:solidFill>
                <a:cs typeface="+mn-cs"/>
              </a:rPr>
              <a:t>ตัวแบบ</a:t>
            </a:r>
            <a:r>
              <a:rPr lang="th-TH" sz="5400" b="1" u="sng" dirty="0">
                <a:solidFill>
                  <a:srgbClr val="92D050"/>
                </a:solidFill>
                <a:cs typeface="+mn-cs"/>
              </a:rPr>
              <a:t>ปริมาณการสั่งซื้อที่ประหยัดที่สุด</a:t>
            </a:r>
            <a:br>
              <a:rPr lang="th-TH" sz="5400" b="1" u="sng" dirty="0">
                <a:solidFill>
                  <a:srgbClr val="92D050"/>
                </a:solidFill>
                <a:cs typeface="+mn-cs"/>
              </a:rPr>
            </a:br>
            <a:r>
              <a:rPr lang="th-TH" sz="4400" b="1" u="sng" dirty="0">
                <a:solidFill>
                  <a:srgbClr val="92D050"/>
                </a:solidFill>
                <a:cs typeface="+mn-cs"/>
              </a:rPr>
              <a:t>(</a:t>
            </a:r>
            <a:r>
              <a:rPr lang="en-US" sz="4400" b="1" u="sng" dirty="0">
                <a:solidFill>
                  <a:srgbClr val="92D050"/>
                </a:solidFill>
                <a:cs typeface="+mn-cs"/>
              </a:rPr>
              <a:t> Economic Order Quantity, EOQ Model)</a:t>
            </a:r>
            <a:endParaRPr lang="en-US" sz="5400" b="1" dirty="0"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3521" y="1989649"/>
            <a:ext cx="7619999" cy="47272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598" y="2706996"/>
            <a:ext cx="2984119" cy="298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59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887" y="572108"/>
            <a:ext cx="8603556" cy="54426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88522" y="2879678"/>
            <a:ext cx="3140122" cy="355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220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843280"/>
            <a:ext cx="7944148" cy="59334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49120" y="0"/>
            <a:ext cx="23727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การหาค่า 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Q*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80269" y="2428240"/>
            <a:ext cx="394620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ต้นทุนการสั่งซื้อ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Order Cost </a:t>
            </a:r>
          </a:p>
          <a:p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ถ้าเราสั่งซื้อน้อย ทำให้เราสั่งซื้อบ่อย</a:t>
            </a:r>
          </a:p>
          <a:p>
            <a:r>
              <a:rPr lang="th-TH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ต้นทุนการสั่งซื้อก็จะสูง</a:t>
            </a:r>
          </a:p>
          <a:p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ต้นทุนการเก็บรักษา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Inventory Cost</a:t>
            </a:r>
          </a:p>
          <a:p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เก็บน้อย ต้นทุนน้อย 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15962" y="3810000"/>
                <a:ext cx="2159694" cy="5142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Ordering Cost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𝐷</m:t>
                        </m:r>
                      </m:num>
                      <m:den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𝑄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∗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962" y="3810000"/>
                <a:ext cx="2159694" cy="514243"/>
              </a:xfrm>
              <a:prstGeom prst="rect">
                <a:avLst/>
              </a:prstGeom>
              <a:blipFill>
                <a:blip r:embed="rId4"/>
                <a:stretch>
                  <a:fillRect l="-2254" r="-1690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V="1">
            <a:off x="1666240" y="3398860"/>
            <a:ext cx="508000" cy="411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422268" y="4095231"/>
                <a:ext cx="2316147" cy="485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Inventory Cost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𝑄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∗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H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268" y="4095231"/>
                <a:ext cx="2316147" cy="485774"/>
              </a:xfrm>
              <a:prstGeom prst="rect">
                <a:avLst/>
              </a:prstGeom>
              <a:blipFill>
                <a:blip r:embed="rId5"/>
                <a:stretch>
                  <a:fillRect l="-2105" b="-6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39424" y="3810000"/>
            <a:ext cx="2894733" cy="345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237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73000">
              <a:srgbClr val="002060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5400" b="1" dirty="0">
                <a:cs typeface="+mn-cs"/>
              </a:rPr>
              <a:t>ข้อใด</a:t>
            </a:r>
            <a:r>
              <a:rPr lang="th-TH" sz="5400" b="1" u="sng" dirty="0">
                <a:solidFill>
                  <a:srgbClr val="FF0000"/>
                </a:solidFill>
                <a:cs typeface="+mn-cs"/>
              </a:rPr>
              <a:t>ไม่ใช่ประเภท</a:t>
            </a:r>
            <a:r>
              <a:rPr lang="th-TH" sz="5400" b="1" dirty="0">
                <a:cs typeface="+mn-cs"/>
              </a:rPr>
              <a:t>ของวัสดุคงคลัง</a:t>
            </a:r>
            <a:endParaRPr lang="en-US" sz="5400" b="1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0942" y="2456329"/>
            <a:ext cx="8256494" cy="2479593"/>
          </a:xfrm>
        </p:spPr>
        <p:txBody>
          <a:bodyPr>
            <a:normAutofit/>
          </a:bodyPr>
          <a:lstStyle/>
          <a:p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1.วัตถุดิบ</a:t>
            </a:r>
          </a:p>
          <a:p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2.ชิ้นส่วนที่ซื้อมาเพื่อผลิต</a:t>
            </a:r>
          </a:p>
          <a:p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3.เครื่องจักรที่ใช้ผลิต 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ผลิตภัณฑ์สำเร็จ</a:t>
            </a:r>
          </a:p>
          <a:p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5.ผลิตภัณฑ์ที่อยู่ระหว่างการขนส่งไปยังคลังสินค้าหรือลูกค้า</a:t>
            </a:r>
          </a:p>
          <a:p>
            <a:endParaRPr lang="th-TH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59515" y="3299011"/>
            <a:ext cx="1255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rgbClr val="FFFF00"/>
                </a:solidFill>
              </a:rPr>
              <a:t>......ไม่ไช่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7654" y="3696125"/>
            <a:ext cx="2644346" cy="264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99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เนื้อหา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การหาปริมาณการสั่งซื้อที่ประหยัด และได้รับสินค้าครบตามจำนวนที่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สั่งซื้อ โดยไม่ต้องรอ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(Zero lead time)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การหาปริมาณการสั่งซื้อที่ประหยัดและได้รับสินค้าครบตามจำนวนที่สั่ง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โดยต้องรอ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(Non Zero lead time)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การหาปริมาณการสั่งซื้อที่ประหยัด เมื่อมีส่วนลดตามปริมาณการสั่งซื้อ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(Quantity discount)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การหาปริมาณสินค้าสำรอง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(Safety Stock)</a:t>
            </a:r>
            <a:endParaRPr lang="th-TH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สำหรับการหาปริมาณการสั่งซื้อที่ประหยัด จะแบ่งตามลักษณะปัญหา  ดังนี้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39424" y="3810000"/>
            <a:ext cx="2894733" cy="345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686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20839" y="476251"/>
            <a:ext cx="8785225" cy="16430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การคำนวณหาปริมาณการสั่งซื้อที่ประหยัด คือ การคำนวณหาปริมาณการสั่งซื้อแต่ละครั้ง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(Q)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ที่ทำให้ค่าใช้จ่ายรวมต่ำที่สุด</a:t>
            </a:r>
            <a:b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ตัวยึดเนื้อหา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670154" y="4011350"/>
            <a:ext cx="8530302" cy="1433874"/>
          </a:xfrm>
          <a:blipFill rotWithShape="1">
            <a:blip r:embed="rId3"/>
            <a:stretch>
              <a:fillRect l="-1573" t="-4681" r="-4289" b="-9787"/>
            </a:stretch>
          </a:blipFill>
          <a:extLst/>
        </p:spPr>
        <p:txBody>
          <a:bodyPr/>
          <a:lstStyle/>
          <a:p>
            <a:pPr eaLnBrk="1" hangingPunct="1">
              <a:defRPr/>
            </a:pPr>
            <a:r>
              <a:rPr lang="en-US" sz="2800">
                <a:noFill/>
              </a:rPr>
              <a:t> </a:t>
            </a:r>
          </a:p>
        </p:txBody>
      </p:sp>
      <p:sp>
        <p:nvSpPr>
          <p:cNvPr id="4" name="สี่เหลี่ยมผืนผ้า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94849" y="5517232"/>
            <a:ext cx="8530302" cy="1224136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>
                <a:noFill/>
                <a:latin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5" name="Rectangle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70154" y="2244211"/>
            <a:ext cx="8784976" cy="1663084"/>
          </a:xfrm>
          <a:prstGeom prst="rect">
            <a:avLst/>
          </a:prstGeom>
          <a:blipFill rotWithShape="1">
            <a:blip r:embed="rId5"/>
            <a:stretch>
              <a:fillRect l="-1527" t="-3297" r="-2845" b="-11355"/>
            </a:stretch>
          </a:blipFill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noFill/>
                <a:latin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875" y="3017418"/>
            <a:ext cx="2241118" cy="338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594304"/>
      </p:ext>
    </p:extLst>
  </p:cSld>
  <p:clrMapOvr>
    <a:masterClrMapping/>
  </p:clrMapOvr>
  <p:transition>
    <p:circl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54862" y="1269114"/>
            <a:ext cx="8713788" cy="5040313"/>
          </a:xfrm>
        </p:spPr>
        <p:txBody>
          <a:bodyPr rtlCol="0">
            <a:normAutofit/>
          </a:bodyPr>
          <a:lstStyle/>
          <a:p>
            <a:pPr>
              <a:buNone/>
              <a:defRPr/>
            </a:pPr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ตัวอย่างที่ 1  </a:t>
            </a:r>
            <a:r>
              <a:rPr lang="th-TH" sz="4400" dirty="0">
                <a:cs typeface="+mj-cs"/>
              </a:rPr>
              <a:t>บริษัทผลิตทีวี ต้องการใช้หลอดภาพในการ</a:t>
            </a:r>
          </a:p>
          <a:p>
            <a:pPr>
              <a:buNone/>
              <a:defRPr/>
            </a:pPr>
            <a:r>
              <a:rPr lang="th-TH" sz="4400" dirty="0">
                <a:cs typeface="+mj-cs"/>
              </a:rPr>
              <a:t>                     ผลิตทีวีปีละ 10,000 หลอด ต้นทุนหลอดภาพ </a:t>
            </a:r>
          </a:p>
          <a:p>
            <a:pPr>
              <a:buNone/>
              <a:defRPr/>
            </a:pPr>
            <a:r>
              <a:rPr lang="th-TH" sz="4400" dirty="0">
                <a:cs typeface="+mj-cs"/>
              </a:rPr>
              <a:t>                     ราคา 400 บาท/หลอด ค่าเก็บรักษาคิดเป็น                     </a:t>
            </a:r>
          </a:p>
          <a:p>
            <a:pPr>
              <a:buNone/>
              <a:defRPr/>
            </a:pPr>
            <a:r>
              <a:rPr lang="th-TH" sz="4400" dirty="0">
                <a:cs typeface="+mj-cs"/>
              </a:rPr>
              <a:t>                     5% ของต้นทุนหลอดภาพ ค่าใช้จ่ายใน</a:t>
            </a:r>
          </a:p>
          <a:p>
            <a:pPr>
              <a:buNone/>
              <a:defRPr/>
            </a:pPr>
            <a:r>
              <a:rPr lang="th-TH" sz="4400" dirty="0">
                <a:cs typeface="+mj-cs"/>
              </a:rPr>
              <a:t>                     การสั่งซื้อแต่ละครั้ง เท่ากับ 360 บาท </a:t>
            </a:r>
          </a:p>
          <a:p>
            <a:pPr>
              <a:buNone/>
              <a:defRPr/>
            </a:pPr>
            <a:r>
              <a:rPr lang="th-TH" sz="4400" dirty="0">
                <a:cs typeface="+mj-cs"/>
              </a:rPr>
              <a:t>                     จงหาปริมาณการสั่งซื้อที่ประหยัด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900" y="2183642"/>
            <a:ext cx="3076100" cy="467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250947"/>
      </p:ext>
    </p:extLst>
  </p:cSld>
  <p:clrMapOvr>
    <a:masterClrMapping/>
  </p:clrMapOvr>
  <p:transition>
    <p:diamond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900215" y="620688"/>
            <a:ext cx="8532250" cy="5616624"/>
          </a:xfrm>
          <a:blipFill rotWithShape="1">
            <a:blip r:embed="rId3"/>
            <a:stretch>
              <a:fillRect l="-1858" t="-2063" r="-1573" b="-18024"/>
            </a:stretch>
          </a:blipFill>
          <a:extLst/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>
                <a:noFill/>
              </a:rPr>
              <a:t> 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42746" y="1634582"/>
            <a:ext cx="7156395" cy="572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349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119609"/>
              </p:ext>
            </p:extLst>
          </p:nvPr>
        </p:nvGraphicFramePr>
        <p:xfrm>
          <a:off x="1362718" y="1743975"/>
          <a:ext cx="7157973" cy="3108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8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2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68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05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Q</a:t>
                      </a:r>
                    </a:p>
                  </a:txBody>
                  <a:tcPr marL="91434" marR="91434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ค่าเก็บรักษา</a:t>
                      </a:r>
                      <a:r>
                        <a:rPr lang="en-US" sz="2400" dirty="0"/>
                        <a:t>CI</a:t>
                      </a:r>
                      <a:r>
                        <a:rPr lang="th-TH" sz="2400" dirty="0"/>
                        <a:t> (บาท)</a:t>
                      </a:r>
                      <a:endParaRPr lang="en-US" sz="2400" dirty="0"/>
                    </a:p>
                  </a:txBody>
                  <a:tcPr marL="91434" marR="91434" marT="45703" marB="45703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dirty="0"/>
                        <a:t>ค่าใช้จ่ายรวม</a:t>
                      </a:r>
                      <a:r>
                        <a:rPr lang="en-US" sz="2400" dirty="0"/>
                        <a:t>TC</a:t>
                      </a:r>
                      <a:r>
                        <a:rPr lang="th-TH" sz="2400" dirty="0"/>
                        <a:t> (บาท)</a:t>
                      </a:r>
                      <a:endParaRPr lang="en-US" sz="2400" dirty="0"/>
                    </a:p>
                  </a:txBody>
                  <a:tcPr marL="91434" marR="91434" marT="45703" marB="4570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400</a:t>
                      </a:r>
                      <a:endParaRPr lang="en-US" sz="2400" dirty="0"/>
                    </a:p>
                  </a:txBody>
                  <a:tcPr marL="91434" marR="91434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4,000</a:t>
                      </a:r>
                      <a:endParaRPr lang="en-US" sz="2400" dirty="0"/>
                    </a:p>
                  </a:txBody>
                  <a:tcPr marL="91434" marR="91434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13,000</a:t>
                      </a:r>
                      <a:endParaRPr lang="en-US" sz="2400" dirty="0"/>
                    </a:p>
                  </a:txBody>
                  <a:tcPr marL="91434" marR="91434" marT="45703" marB="4570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500</a:t>
                      </a:r>
                      <a:endParaRPr lang="en-US" sz="2400" dirty="0"/>
                    </a:p>
                  </a:txBody>
                  <a:tcPr marL="91434" marR="91434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5,000</a:t>
                      </a:r>
                      <a:endParaRPr lang="en-US" sz="2400" dirty="0"/>
                    </a:p>
                  </a:txBody>
                  <a:tcPr marL="91434" marR="91434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12,200</a:t>
                      </a:r>
                      <a:endParaRPr lang="en-US" sz="2400" dirty="0"/>
                    </a:p>
                  </a:txBody>
                  <a:tcPr marL="91434" marR="91434" marT="45703" marB="4570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600</a:t>
                      </a:r>
                      <a:endParaRPr lang="en-US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91434" marR="91434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6,000</a:t>
                      </a:r>
                      <a:endParaRPr lang="en-US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91434" marR="91434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12,000</a:t>
                      </a:r>
                      <a:endParaRPr lang="en-US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91434" marR="91434" marT="45703" marB="4570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700</a:t>
                      </a:r>
                      <a:endParaRPr lang="en-US" sz="2400" dirty="0"/>
                    </a:p>
                  </a:txBody>
                  <a:tcPr marL="91434" marR="91434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7,000</a:t>
                      </a:r>
                      <a:endParaRPr lang="en-US" sz="2400" dirty="0"/>
                    </a:p>
                  </a:txBody>
                  <a:tcPr marL="91434" marR="91434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12,142.85</a:t>
                      </a:r>
                      <a:endParaRPr lang="en-US" sz="2400" dirty="0"/>
                    </a:p>
                  </a:txBody>
                  <a:tcPr marL="91434" marR="91434" marT="45703" marB="4570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500</a:t>
                      </a:r>
                      <a:endParaRPr lang="en-US" sz="2400" dirty="0"/>
                    </a:p>
                  </a:txBody>
                  <a:tcPr marL="91434" marR="91434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8,000</a:t>
                      </a:r>
                      <a:endParaRPr lang="en-US" sz="2400" dirty="0"/>
                    </a:p>
                  </a:txBody>
                  <a:tcPr marL="91434" marR="91434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12,500</a:t>
                      </a:r>
                      <a:endParaRPr lang="en-US" sz="2400" dirty="0"/>
                    </a:p>
                  </a:txBody>
                  <a:tcPr marL="91434" marR="91434" marT="45703" marB="4570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3591" name="TextBox 4"/>
          <p:cNvSpPr txBox="1">
            <a:spLocks noChangeArrowheads="1"/>
          </p:cNvSpPr>
          <p:nvPr/>
        </p:nvSpPr>
        <p:spPr bwMode="auto">
          <a:xfrm>
            <a:off x="175362" y="5108787"/>
            <a:ext cx="1071400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ตารางที่ 1 จะพบว่าค่าใช้จ่ายรวมต่ำสุด คือ 12,000 บาท ซึ่งมีค่า </a:t>
            </a:r>
            <a:r>
              <a:rPr lang="en-US" altLang="en-US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Q* = 600 </a:t>
            </a:r>
            <a:r>
              <a:rPr lang="th-TH" altLang="en-US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หน่วย หรือ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   ควรสั่งซื้อหลอดภาพทีวีสีครั่งละ 600 หลอด จึงจะทำให้ค่าใช้จ่ายรวมต่ำสุด</a:t>
            </a:r>
            <a:endParaRPr lang="en-US" altLang="en-US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3592" name="TextBox 5"/>
          <p:cNvSpPr txBox="1">
            <a:spLocks noChangeArrowheads="1"/>
          </p:cNvSpPr>
          <p:nvPr/>
        </p:nvSpPr>
        <p:spPr bwMode="auto">
          <a:xfrm>
            <a:off x="1992314" y="841375"/>
            <a:ext cx="84978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en-US" sz="3600" b="1"/>
              <a:t>ตารางที่ 1 แสดงการคำนวณค่าใช้จ่ายรวม</a:t>
            </a:r>
            <a:endParaRPr lang="en-US" altLang="en-US" sz="3600" b="1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930" y="2133601"/>
            <a:ext cx="4808070" cy="332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5091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5"/>
          <p:cNvSpPr>
            <a:spLocks noChangeShapeType="1"/>
          </p:cNvSpPr>
          <p:nvPr/>
        </p:nvSpPr>
        <p:spPr bwMode="auto">
          <a:xfrm flipV="1">
            <a:off x="2005013" y="528638"/>
            <a:ext cx="0" cy="502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4579" name="Line 6"/>
          <p:cNvSpPr>
            <a:spLocks noChangeShapeType="1"/>
          </p:cNvSpPr>
          <p:nvPr/>
        </p:nvSpPr>
        <p:spPr bwMode="auto">
          <a:xfrm>
            <a:off x="2005013" y="5557838"/>
            <a:ext cx="586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3300413" y="1062038"/>
            <a:ext cx="4114800" cy="16256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672" y="1104"/>
              </a:cxn>
              <a:cxn ang="0">
                <a:pos x="2064" y="0"/>
              </a:cxn>
            </a:cxnLst>
            <a:rect l="0" t="0" r="r" b="b"/>
            <a:pathLst>
              <a:path w="2064" h="1120">
                <a:moveTo>
                  <a:pt x="0" y="96"/>
                </a:moveTo>
                <a:cubicBezTo>
                  <a:pt x="164" y="608"/>
                  <a:pt x="328" y="1120"/>
                  <a:pt x="672" y="1104"/>
                </a:cubicBezTo>
                <a:cubicBezTo>
                  <a:pt x="1016" y="1088"/>
                  <a:pt x="1832" y="184"/>
                  <a:pt x="2064" y="0"/>
                </a:cubicBezTo>
              </a:path>
            </a:pathLst>
          </a:custGeom>
          <a:noFill/>
          <a:ln w="57150" cap="flat" cmpd="sng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th-TH">
              <a:latin typeface="4805_KwangMD_Melt" pitchFamily="2" charset="0"/>
              <a:cs typeface="4805_KwangMD_Melt" pitchFamily="2" charset="0"/>
            </a:endParaRPr>
          </a:p>
        </p:txBody>
      </p:sp>
      <p:sp>
        <p:nvSpPr>
          <p:cNvPr id="24581" name="Line 8"/>
          <p:cNvSpPr>
            <a:spLocks noChangeShapeType="1"/>
          </p:cNvSpPr>
          <p:nvPr/>
        </p:nvSpPr>
        <p:spPr bwMode="auto">
          <a:xfrm flipV="1">
            <a:off x="2005013" y="2128838"/>
            <a:ext cx="5181600" cy="33528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4582" name="Freeform 9"/>
          <p:cNvSpPr>
            <a:spLocks/>
          </p:cNvSpPr>
          <p:nvPr/>
        </p:nvSpPr>
        <p:spPr bwMode="auto">
          <a:xfrm>
            <a:off x="2995613" y="1976438"/>
            <a:ext cx="4724400" cy="2133600"/>
          </a:xfrm>
          <a:custGeom>
            <a:avLst/>
            <a:gdLst>
              <a:gd name="T0" fmla="*/ 0 w 2976"/>
              <a:gd name="T1" fmla="*/ 0 h 1344"/>
              <a:gd name="T2" fmla="*/ 2147483646 w 2976"/>
              <a:gd name="T3" fmla="*/ 2147483646 h 1344"/>
              <a:gd name="T4" fmla="*/ 2147483646 w 2976"/>
              <a:gd name="T5" fmla="*/ 2147483646 h 1344"/>
              <a:gd name="T6" fmla="*/ 0 60000 65536"/>
              <a:gd name="T7" fmla="*/ 0 60000 65536"/>
              <a:gd name="T8" fmla="*/ 0 60000 65536"/>
              <a:gd name="T9" fmla="*/ 0 w 2976"/>
              <a:gd name="T10" fmla="*/ 0 h 1344"/>
              <a:gd name="T11" fmla="*/ 2976 w 2976"/>
              <a:gd name="T12" fmla="*/ 1344 h 1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76" h="1344">
                <a:moveTo>
                  <a:pt x="0" y="0"/>
                </a:moveTo>
                <a:cubicBezTo>
                  <a:pt x="184" y="440"/>
                  <a:pt x="368" y="880"/>
                  <a:pt x="864" y="1104"/>
                </a:cubicBezTo>
                <a:cubicBezTo>
                  <a:pt x="1360" y="1328"/>
                  <a:pt x="2616" y="1304"/>
                  <a:pt x="2976" y="1344"/>
                </a:cubicBezTo>
              </a:path>
            </a:pathLst>
          </a:cu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4583" name="Line 10"/>
          <p:cNvSpPr>
            <a:spLocks noChangeShapeType="1"/>
          </p:cNvSpPr>
          <p:nvPr/>
        </p:nvSpPr>
        <p:spPr bwMode="auto">
          <a:xfrm>
            <a:off x="4595813" y="2662238"/>
            <a:ext cx="0" cy="2895600"/>
          </a:xfrm>
          <a:prstGeom prst="line">
            <a:avLst/>
          </a:prstGeom>
          <a:noFill/>
          <a:ln w="38100">
            <a:solidFill>
              <a:srgbClr val="FF0066"/>
            </a:solidFill>
            <a:prstDash val="lgDashDot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4584" name="Line 11"/>
          <p:cNvSpPr>
            <a:spLocks noChangeShapeType="1"/>
          </p:cNvSpPr>
          <p:nvPr/>
        </p:nvSpPr>
        <p:spPr bwMode="auto">
          <a:xfrm flipH="1">
            <a:off x="1928813" y="2662238"/>
            <a:ext cx="2667000" cy="0"/>
          </a:xfrm>
          <a:prstGeom prst="line">
            <a:avLst/>
          </a:prstGeom>
          <a:noFill/>
          <a:ln w="28575">
            <a:solidFill>
              <a:srgbClr val="FF0066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5370" name="Rectangle 12"/>
          <p:cNvSpPr>
            <a:spLocks noChangeArrowheads="1"/>
          </p:cNvSpPr>
          <p:nvPr/>
        </p:nvSpPr>
        <p:spPr bwMode="auto">
          <a:xfrm>
            <a:off x="7810501" y="5214938"/>
            <a:ext cx="21002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3200" b="1" dirty="0">
                <a:latin typeface="4805_KwangMD_Melt" pitchFamily="2" charset="0"/>
                <a:cs typeface="+mj-cs"/>
              </a:rPr>
              <a:t>ปริมาณการสั่งซื้อ</a:t>
            </a:r>
          </a:p>
        </p:txBody>
      </p:sp>
      <p:sp>
        <p:nvSpPr>
          <p:cNvPr id="24586" name="Rectangle 1"/>
          <p:cNvSpPr>
            <a:spLocks noChangeArrowheads="1"/>
          </p:cNvSpPr>
          <p:nvPr/>
        </p:nvSpPr>
        <p:spPr bwMode="auto">
          <a:xfrm>
            <a:off x="7415214" y="692151"/>
            <a:ext cx="16081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buClr>
                <a:schemeClr val="accent1"/>
              </a:buClr>
              <a:buFontTx/>
              <a:buNone/>
            </a:pPr>
            <a:r>
              <a:rPr lang="th-TH" altLang="en-US" sz="2800" b="1">
                <a:solidFill>
                  <a:srgbClr val="7575D1"/>
                </a:solidFill>
                <a:latin typeface="4805_KwangMD_Melt"/>
              </a:rPr>
              <a:t>ค่าใช้จ่ายรวม</a:t>
            </a:r>
          </a:p>
        </p:txBody>
      </p:sp>
      <p:sp>
        <p:nvSpPr>
          <p:cNvPr id="24587" name="Rectangle 2"/>
          <p:cNvSpPr>
            <a:spLocks noChangeArrowheads="1"/>
          </p:cNvSpPr>
          <p:nvPr/>
        </p:nvSpPr>
        <p:spPr bwMode="auto">
          <a:xfrm>
            <a:off x="6888164" y="1862139"/>
            <a:ext cx="341947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66"/>
                </a:solidFill>
                <a:latin typeface="4805_KwangMD_Melt"/>
                <a:ea typeface="4805_KwangMD_Melt"/>
                <a:cs typeface="4805_KwangMD_Melt"/>
              </a:rPr>
              <a:t> </a:t>
            </a:r>
            <a:r>
              <a:rPr lang="th-TH" altLang="en-US" sz="2800" b="1">
                <a:solidFill>
                  <a:srgbClr val="FF6600"/>
                </a:solidFill>
                <a:latin typeface="4805_KwangMD_Melt"/>
              </a:rPr>
              <a:t>ค่าใช้จ่ายในการเก็บรักษา      </a:t>
            </a:r>
            <a:r>
              <a:rPr lang="th-TH" altLang="en-US" sz="2400" b="1">
                <a:solidFill>
                  <a:srgbClr val="FF6600"/>
                </a:solidFill>
                <a:latin typeface="4805_KwangMD_Melt"/>
              </a:rPr>
              <a:t>(</a:t>
            </a:r>
            <a:r>
              <a:rPr lang="en-US" altLang="en-US" sz="2400" b="1">
                <a:solidFill>
                  <a:srgbClr val="FF6600"/>
                </a:solidFill>
                <a:latin typeface="4805_KwangMD_Melt"/>
              </a:rPr>
              <a:t>Holding Cost)</a:t>
            </a:r>
            <a:endParaRPr lang="en-US" altLang="en-US" sz="2800"/>
          </a:p>
        </p:txBody>
      </p:sp>
      <p:sp>
        <p:nvSpPr>
          <p:cNvPr id="24588" name="Rectangle 4"/>
          <p:cNvSpPr>
            <a:spLocks noChangeArrowheads="1"/>
          </p:cNvSpPr>
          <p:nvPr/>
        </p:nvSpPr>
        <p:spPr bwMode="auto">
          <a:xfrm>
            <a:off x="6611938" y="3808414"/>
            <a:ext cx="4572000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buClr>
                <a:schemeClr val="accent1"/>
              </a:buClr>
              <a:buFontTx/>
              <a:buNone/>
            </a:pPr>
            <a:r>
              <a:rPr lang="th-TH" altLang="en-US" sz="2800" b="1">
                <a:solidFill>
                  <a:srgbClr val="339933"/>
                </a:solidFill>
                <a:latin typeface="4805_KwangMD_Melt"/>
              </a:rPr>
              <a:t>ค่าใช้จ่ายในการสั่งซื้อ</a:t>
            </a:r>
            <a:r>
              <a:rPr lang="en-US" altLang="en-US" sz="2800" b="1">
                <a:solidFill>
                  <a:srgbClr val="339933"/>
                </a:solidFill>
                <a:latin typeface="4805_KwangMD_Melt"/>
              </a:rPr>
              <a:t> </a:t>
            </a:r>
            <a:endParaRPr lang="th-TH" altLang="en-US" sz="2800" b="1">
              <a:solidFill>
                <a:srgbClr val="339933"/>
              </a:solidFill>
              <a:latin typeface="4805_KwangMD_Melt"/>
            </a:endParaRPr>
          </a:p>
          <a:p>
            <a:pPr algn="ctr" eaLnBrk="1" hangingPunct="1">
              <a:buClr>
                <a:schemeClr val="accent1"/>
              </a:buClr>
              <a:buFontTx/>
              <a:buNone/>
            </a:pPr>
            <a:r>
              <a:rPr lang="en-US" altLang="en-US" sz="2400" b="1">
                <a:solidFill>
                  <a:srgbClr val="339933"/>
                </a:solidFill>
                <a:latin typeface="4805_KwangMD_Melt"/>
              </a:rPr>
              <a:t>(Ordering  Cost)</a:t>
            </a: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1536701" y="0"/>
            <a:ext cx="18780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3200" b="1" dirty="0">
                <a:latin typeface="4805_KwangMD_Melt" pitchFamily="2" charset="0"/>
                <a:cs typeface="+mj-cs"/>
              </a:rPr>
              <a:t>ค่าใช้จ่าย (บาท)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3503614" y="558800"/>
            <a:ext cx="2447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3200" b="1" dirty="0">
                <a:latin typeface="4805_KwangMD_Melt" pitchFamily="2" charset="0"/>
                <a:cs typeface="+mj-cs"/>
              </a:rPr>
              <a:t>ค่าใช้จ่ายรวมต่ำสุด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610100" y="1046164"/>
            <a:ext cx="0" cy="15192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4324351" y="5661026"/>
            <a:ext cx="7986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3200" b="1" dirty="0">
                <a:latin typeface="4805_KwangMD_Melt" pitchFamily="2" charset="0"/>
                <a:cs typeface="+mj-cs"/>
              </a:rPr>
              <a:t>600</a:t>
            </a:r>
            <a:r>
              <a:rPr lang="en-US" sz="3200" b="1" dirty="0">
                <a:latin typeface="4805_KwangMD_Melt" pitchFamily="2" charset="0"/>
                <a:cs typeface="+mj-cs"/>
              </a:rPr>
              <a:t>*</a:t>
            </a:r>
            <a:endParaRPr lang="th-TH" sz="3200" b="1" dirty="0">
              <a:latin typeface="4805_KwangMD_Melt" pitchFamily="2" charset="0"/>
              <a:cs typeface="+mj-cs"/>
            </a:endParaRPr>
          </a:p>
        </p:txBody>
      </p:sp>
      <p:sp>
        <p:nvSpPr>
          <p:cNvPr id="31" name="สี่เหลี่ยมมุมมน 3"/>
          <p:cNvSpPr/>
          <p:nvPr/>
        </p:nvSpPr>
        <p:spPr>
          <a:xfrm>
            <a:off x="2324101" y="6088064"/>
            <a:ext cx="7561263" cy="7191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แสดงค่าใช้จ่ายแต่ละส่วนกับปริมาณที่สั่งซื้อต่อครั้ง</a:t>
            </a: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1417638" y="2251075"/>
            <a:ext cx="933451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3200" b="1" dirty="0">
                <a:latin typeface="4805_KwangMD_Melt" pitchFamily="2" charset="0"/>
                <a:cs typeface="+mj-cs"/>
              </a:rPr>
              <a:t>12,000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2005013" y="3805239"/>
            <a:ext cx="2590800" cy="3175"/>
          </a:xfrm>
          <a:prstGeom prst="line">
            <a:avLst/>
          </a:prstGeom>
          <a:ln>
            <a:solidFill>
              <a:srgbClr val="FF0000"/>
            </a:solidFill>
            <a:prstDash val="lg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1690689" y="3376613"/>
            <a:ext cx="796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3200" b="1" dirty="0">
                <a:latin typeface="4805_KwangMD_Melt" pitchFamily="2" charset="0"/>
                <a:cs typeface="+mj-cs"/>
              </a:rPr>
              <a:t>6,000</a:t>
            </a:r>
          </a:p>
        </p:txBody>
      </p:sp>
    </p:spTree>
    <p:extLst>
      <p:ext uri="{BB962C8B-B14F-4D97-AF65-F5344CB8AC3E}">
        <p14:creationId xmlns:p14="http://schemas.microsoft.com/office/powerpoint/2010/main" val="48277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775520" y="620689"/>
            <a:ext cx="8496944" cy="4525963"/>
          </a:xfrm>
          <a:blipFill rotWithShape="1">
            <a:blip r:embed="rId3"/>
            <a:stretch>
              <a:fillRect l="-2152" t="-1887" r="-2582" b="-15364"/>
            </a:stretch>
          </a:blipFill>
          <a:extLst/>
        </p:spPr>
        <p:txBody>
          <a:bodyPr/>
          <a:lstStyle/>
          <a:p>
            <a:pPr eaLnBrk="1" hangingPunct="1"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4" name="สี่เหลี่ยมผืนผ้า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439816" y="5373216"/>
            <a:ext cx="3168352" cy="1224136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182" y="3248166"/>
            <a:ext cx="2290426" cy="375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694742"/>
      </p:ext>
    </p:extLst>
  </p:cSld>
  <p:clrMapOvr>
    <a:masterClrMapping/>
  </p:clrMapOvr>
  <p:transition>
    <p:wheel spokes="3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79576" y="1124744"/>
            <a:ext cx="7560840" cy="1224136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>
                <a:noFill/>
                <a:latin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5" name="สี่เหลี่ยมผืนผ้า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79576" y="2780928"/>
            <a:ext cx="7560840" cy="1296144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>
                <a:noFill/>
                <a:latin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6" name="สี่เหลี่ยมผืนผ้า 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79576" y="4437112"/>
            <a:ext cx="7560840" cy="144016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>
                <a:noFill/>
                <a:latin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216" y="2310865"/>
            <a:ext cx="2090809" cy="425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472872"/>
      </p:ext>
    </p:extLst>
  </p:cSld>
  <p:clrMapOvr>
    <a:masterClrMapping/>
  </p:clrMapOvr>
  <p:transition>
    <p:split orient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15700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การคำนวณหาจุดที่สั่งซื้อ</a:t>
            </a:r>
            <a:br>
              <a:rPr lang="th-TH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(Reorder Point)</a:t>
            </a:r>
            <a:endParaRPr lang="th-TH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919289" y="2332039"/>
            <a:ext cx="8497887" cy="3544887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dirty="0"/>
              <a:t>              </a:t>
            </a:r>
            <a:r>
              <a:rPr lang="th-TH" sz="4000" b="1" dirty="0">
                <a:cs typeface="+mj-cs"/>
              </a:rPr>
              <a:t>เนื่องจาก </a:t>
            </a:r>
            <a:r>
              <a:rPr lang="en-US" sz="4000" b="1" dirty="0">
                <a:cs typeface="+mj-cs"/>
              </a:rPr>
              <a:t>EOQ  </a:t>
            </a:r>
            <a:r>
              <a:rPr lang="th-TH" sz="4000" b="1" dirty="0">
                <a:cs typeface="+mj-cs"/>
              </a:rPr>
              <a:t>เป็นตัวแบบที่ไม่มีการรอสินค้า 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h-TH" sz="4000" b="1" dirty="0">
                <a:cs typeface="+mj-cs"/>
              </a:rPr>
              <a:t>จึงไม่จำเป็นต้อง   สั่งสินค้าก่อนหมด   ดังนั้น  จุดที่สั่งซื้อ 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h-TH" sz="4000" b="1" dirty="0">
                <a:cs typeface="+mj-cs"/>
              </a:rPr>
              <a:t>คือ จุดที่ไม่มีสินค้าเหลืออยู่เลย การหาจำนวนครั้งที่สั่งซื้อต่อปี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th-TH" sz="4000" b="1" dirty="0">
              <a:cs typeface="+mj-cs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h-TH" sz="4000" b="1" dirty="0">
                <a:cs typeface="+mj-cs"/>
              </a:rPr>
              <a:t>                จำนวนสั่งซื้อใน 1 ปี เท่ากับ  </a:t>
            </a:r>
            <a:r>
              <a:rPr lang="en-US" sz="4000" b="1" dirty="0">
                <a:cs typeface="+mj-cs"/>
              </a:rPr>
              <a:t>D/Q* </a:t>
            </a:r>
            <a:r>
              <a:rPr lang="th-TH" sz="4000" b="1" dirty="0">
                <a:cs typeface="+mj-cs"/>
              </a:rPr>
              <a:t>ครั้ง</a:t>
            </a:r>
          </a:p>
        </p:txBody>
      </p:sp>
    </p:spTree>
    <p:extLst>
      <p:ext uri="{BB962C8B-B14F-4D97-AF65-F5344CB8AC3E}">
        <p14:creationId xmlns:p14="http://schemas.microsoft.com/office/powerpoint/2010/main" val="3420589215"/>
      </p:ext>
    </p:extLst>
  </p:cSld>
  <p:clrMapOvr>
    <a:masterClrMapping/>
  </p:clrMapOvr>
  <p:transition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775520" y="188640"/>
            <a:ext cx="8568952" cy="6669360"/>
          </a:xfrm>
          <a:blipFill rotWithShape="1">
            <a:blip r:embed="rId3"/>
            <a:stretch>
              <a:fillRect l="-1778" t="-1188" r="-356" b="-11517"/>
            </a:stretch>
          </a:blipFill>
          <a:extLst/>
        </p:spPr>
        <p:txBody>
          <a:bodyPr/>
          <a:lstStyle/>
          <a:p>
            <a:pPr eaLnBrk="1" hangingPunct="1"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4" name="Rectangle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15880" y="1556792"/>
            <a:ext cx="2088232" cy="969176"/>
          </a:xfrm>
          <a:prstGeom prst="rect">
            <a:avLst/>
          </a:prstGeom>
          <a:blipFill rotWithShape="1">
            <a:blip r:embed="rId4"/>
            <a:stretch>
              <a:fillRect r="-1170" b="-3145"/>
            </a:stretch>
          </a:blipFill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>
                <a:noFill/>
                <a:latin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5" name="Rectangle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902497" y="2636238"/>
            <a:ext cx="5112568" cy="969176"/>
          </a:xfrm>
          <a:prstGeom prst="rect">
            <a:avLst/>
          </a:prstGeom>
          <a:blipFill rotWithShape="1">
            <a:blip r:embed="rId5"/>
            <a:stretch>
              <a:fillRect l="-119" r="-1669" b="-6918"/>
            </a:stretch>
          </a:blipFill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>
                <a:noFill/>
                <a:latin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936" y="2636238"/>
            <a:ext cx="1736004" cy="384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312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60000"/>
                <a:lumOff val="40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6000" dirty="0"/>
              <a:t>ประเภทของวัสดุคงคลัง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แบ่งได้ 5 แบบ</a:t>
            </a:r>
          </a:p>
          <a:p>
            <a:pPr marL="914400" lvl="1" indent="-457200">
              <a:buAutoNum type="arabicPeriod"/>
            </a:pP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วัตถุดิบและชิ้นส่วนที่ซื้อมาเพื่อผลิต </a:t>
            </a:r>
            <a:r>
              <a:rPr lang="th-TH" sz="24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 </a:t>
            </a:r>
            <a:r>
              <a:rPr lang="en-US" sz="24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Raw </a:t>
            </a:r>
            <a:r>
              <a:rPr lang="en-US" sz="2400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Matrials</a:t>
            </a:r>
            <a:r>
              <a:rPr lang="en-US" sz="24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&amp; </a:t>
            </a:r>
            <a:r>
              <a:rPr lang="en-US" sz="2400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PartS</a:t>
            </a:r>
            <a:r>
              <a:rPr lang="en-US" sz="24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914400" lvl="1" indent="-457200">
              <a:buAutoNum type="arabicPeriod"/>
            </a:pP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ผลิตภัณฑ์ระหว่างผลิต </a:t>
            </a:r>
            <a:r>
              <a:rPr lang="th-TH" sz="24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 </a:t>
            </a:r>
            <a:r>
              <a:rPr lang="en-US" sz="24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 In Process, WIP)</a:t>
            </a:r>
          </a:p>
          <a:p>
            <a:pPr marL="914400" lvl="1" indent="-457200">
              <a:buAutoNum type="arabicPeriod"/>
            </a:pP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ผลิตภัณฑ์สำเร็จ(ในงานอุตสาหกรรม) หรือสินค้า(ในร้านค้าปลีก)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-457200">
              <a:buAutoNum type="arabicPeriod"/>
            </a:pP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อะไหล่ อุปกรณ์และเครื่องมือ</a:t>
            </a:r>
          </a:p>
          <a:p>
            <a:pPr marL="914400" lvl="1" indent="-457200">
              <a:buAutoNum type="arabicPeriod"/>
            </a:pP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ผลิตภัณฑ์ที่อยู่ระหว่างการขนส่งไปยังคลังสินค้าหรือลูกค้า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132" y="5446067"/>
            <a:ext cx="4580238" cy="1411933"/>
          </a:xfrm>
          <a:prstGeom prst="rect">
            <a:avLst/>
          </a:prstGeom>
        </p:spPr>
      </p:pic>
      <p:pic>
        <p:nvPicPr>
          <p:cNvPr id="5" name="Picture 2" descr="ผลการค้นหารูปภาพสำหรับ inventory 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7035" y="606194"/>
            <a:ext cx="1534965" cy="1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6972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97441" y="711273"/>
            <a:ext cx="9613861" cy="3599316"/>
          </a:xfrm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441" y="678095"/>
            <a:ext cx="10089279" cy="52244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69082" y="2592211"/>
            <a:ext cx="923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ค่า</a:t>
            </a:r>
            <a:r>
              <a:rPr lang="en-US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84240" y="4489823"/>
            <a:ext cx="570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Q*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05420" y="4960478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11080" y="5406318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94341" y="1980303"/>
            <a:ext cx="393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5680" y="329030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78225" y="785415"/>
            <a:ext cx="691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/>
              <a:t>3</a:t>
            </a:r>
            <a:r>
              <a:rPr lang="en-US" sz="2400" b="1" dirty="0">
                <a:solidFill>
                  <a:schemeClr val="bg1"/>
                </a:solidFill>
              </a:rPr>
              <a:t>3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076472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4913" y="629920"/>
            <a:ext cx="7244434" cy="5303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21600" y="629920"/>
            <a:ext cx="10038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D= 9600</a:t>
            </a:r>
          </a:p>
          <a:p>
            <a:r>
              <a:rPr lang="en-US" dirty="0"/>
              <a:t>S=75</a:t>
            </a:r>
          </a:p>
          <a:p>
            <a:r>
              <a:rPr lang="en-US" dirty="0"/>
              <a:t>H=16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41500" y="2104569"/>
            <a:ext cx="2529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300 </a:t>
            </a:r>
            <a:r>
              <a:rPr lang="th-TH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หน่วยต่อครั้งที่สั่งซื้อ</a:t>
            </a:r>
            <a:endParaRPr lang="en-US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40824" y="5933440"/>
            <a:ext cx="37994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ระยะห่างในการสั่งซื้อ </a:t>
            </a:r>
            <a:r>
              <a:rPr lang="th-TH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ทุกๆ</a:t>
            </a: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9 วัน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401" y="2879678"/>
            <a:ext cx="3195964" cy="375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672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97440" y="223593"/>
            <a:ext cx="9613861" cy="3599316"/>
          </a:xfrm>
        </p:spPr>
        <p:txBody>
          <a:bodyPr/>
          <a:lstStyle/>
          <a:p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อีกตัวอย่าง บอกค่า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มา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440" y="711272"/>
            <a:ext cx="8423040" cy="59277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35941" y="2043943"/>
            <a:ext cx="110318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D=3600</a:t>
            </a:r>
          </a:p>
          <a:p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S=600</a:t>
            </a:r>
          </a:p>
          <a:p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H=IP</a:t>
            </a:r>
          </a:p>
          <a:p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I=20%</a:t>
            </a:r>
          </a:p>
          <a:p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P=1500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920480" y="5953760"/>
            <a:ext cx="31261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ต้นทุนรวม 3600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บาท/ปี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25887" y="2552131"/>
            <a:ext cx="17283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I= </a:t>
            </a:r>
            <a:r>
              <a:rPr lang="th-TH" dirty="0"/>
              <a:t>ต้นทุนการเก็บรักษา</a:t>
            </a:r>
            <a:endParaRPr lang="en-US" dirty="0"/>
          </a:p>
          <a:p>
            <a:r>
              <a:rPr lang="en-US" dirty="0"/>
              <a:t>P=</a:t>
            </a:r>
            <a:r>
              <a:rPr lang="th-TH" dirty="0"/>
              <a:t> ต้นทุวัสดุ</a:t>
            </a:r>
          </a:p>
          <a:p>
            <a:r>
              <a:rPr lang="en-US" dirty="0"/>
              <a:t>D=</a:t>
            </a:r>
            <a:r>
              <a:rPr lang="th-TH" dirty="0"/>
              <a:t>ความต้องการใช้วัสดุ</a:t>
            </a:r>
            <a:endParaRPr lang="en-US" dirty="0"/>
          </a:p>
          <a:p>
            <a:r>
              <a:rPr lang="en-US" dirty="0"/>
              <a:t>H=</a:t>
            </a:r>
            <a:r>
              <a:rPr lang="th-TH" dirty="0"/>
              <a:t>ต้นทุนการเก็บรักษา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09485" y="697624"/>
            <a:ext cx="691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/>
              <a:t>3</a:t>
            </a:r>
            <a:r>
              <a:rPr lang="en-US" b="1" dirty="0">
                <a:solidFill>
                  <a:schemeClr val="bg1"/>
                </a:solidFill>
              </a:rPr>
              <a:t>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424239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99" y="523834"/>
            <a:ext cx="7907281" cy="58363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401" y="2879678"/>
            <a:ext cx="3195964" cy="375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5686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832339" y="218746"/>
            <a:ext cx="8785225" cy="64801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แบบฝึกทบทวน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h-TH" sz="2800" b="1" dirty="0"/>
              <a:t>ข้อที่ 1</a:t>
            </a:r>
            <a:r>
              <a:rPr lang="th-TH" sz="2800" dirty="0"/>
              <a:t>    บริษัทพัฒนาอุตสาหกรรม จำกัด ผู้ผลิตวิทยุกระเป๋าหิ้ว สั่งซื้อส่วนประกอบ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h-TH" sz="2800" dirty="0"/>
              <a:t>ชนิดหนึ่งเพื่อใช้ในการผลิตจากบริษัท ไทยรุ่งเรือง จำกัด โดยประมาณการใช้ส่วนประกอบ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h-TH" sz="2800" dirty="0"/>
              <a:t>ปีละ 1,200 หน่วย ในราคาหน่วยละ 10 บาท จากการวิเคราะห์ค่าใช้จ่ายประมาณว่าใน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h-TH" sz="2800" dirty="0"/>
              <a:t>การสั่งซื้อสินค้านี้ แต่ละครั้ง เสียค่าใช้จ่าย 20 บาท และต้นทุนการเก็บรักษาสินค้าคิดเป็น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h-TH" sz="2800" dirty="0"/>
              <a:t>12% ของมูลค่าพัสดุคงคลังเฉลี่ย จงหาปริมาณการสั่งที่ประหยัด และค่าใช้จ่ายทั้งหมด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th-TH" sz="2800" dirty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h-TH" sz="2800" b="1" dirty="0"/>
              <a:t>ข้อที่ 2    </a:t>
            </a:r>
            <a:r>
              <a:rPr lang="th-TH" sz="2800" dirty="0"/>
              <a:t>บริษัทการค้าแห่งหนึ่งสั่งยาแก้ปวดเมื่อยมาขาย 10,000 ขวดทุกปี ทุนแต่ละขวด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h-TH" sz="2800" dirty="0"/>
              <a:t>ราคา 2 บาท ค่าใช้จ่ายสั่งซื้อครั้งละ 100 บาท ค่าใช้จ่ายในการเก็บรักษา 15% ของราคา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h-TH" sz="2800" dirty="0"/>
              <a:t>ขวด/ปี จงหาจำนวนยาที่ควรสั่งแต่ละครั้ง และค่าใช้จ่ายทั้งหมด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61" y="2376868"/>
            <a:ext cx="2166582" cy="433316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80568" y="292697"/>
                <a:ext cx="3769220" cy="8183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∗=</m:t>
                      </m:r>
                      <m:rad>
                        <m:radPr>
                          <m:degHide m:val="on"/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1200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68" y="292697"/>
                <a:ext cx="3769220" cy="818366"/>
              </a:xfrm>
              <a:prstGeom prst="rect">
                <a:avLst/>
              </a:prstGeom>
              <a:blipFill>
                <a:blip r:embed="rId4"/>
                <a:stretch>
                  <a:fillRect b="-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640347" y="1757724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11661" y="1757724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83709" y="2209298"/>
            <a:ext cx="430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F,S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2937" y="2790018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625546" y="1325729"/>
                <a:ext cx="1038618" cy="6521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546" y="1325729"/>
                <a:ext cx="1038618" cy="6521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625546" y="1914233"/>
                <a:ext cx="12415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𝑇𝐶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……….</a:t>
                </a: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546" y="1914233"/>
                <a:ext cx="1241558" cy="369332"/>
              </a:xfrm>
              <a:prstGeom prst="rect">
                <a:avLst/>
              </a:prstGeom>
              <a:blipFill>
                <a:blip r:embed="rId6"/>
                <a:stretch>
                  <a:fillRect t="-8197" r="-394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8830574" y="3790683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33218" y="4358784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73811" y="4270026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80122" y="4909241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0097" y="1822397"/>
            <a:ext cx="1537787" cy="57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07464"/>
      </p:ext>
    </p:extLst>
  </p:cSld>
  <p:clrMapOvr>
    <a:masterClrMapping/>
  </p:clrMapOvr>
  <p:transition>
    <p:split orient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711958" y="353421"/>
            <a:ext cx="8229600" cy="56499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การหาปริมาณสั่งซื้อที่ประหยัด และต้องรอสินค้าหลังจากการสั่ง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       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(EOQ Model : Nonzero lead time)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th-TH" dirty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dirty="0"/>
              <a:t>        </a:t>
            </a:r>
            <a:r>
              <a:rPr lang="th-TH" sz="3600" b="1" dirty="0">
                <a:cs typeface="+mj-cs"/>
              </a:rPr>
              <a:t>ในทางปฏิบัติทั่วไป ย่อมมีเวลาในรอคอยสินค้า   ดังนั้น  สิ่งที่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h-TH" sz="3600" b="1" dirty="0">
                <a:cs typeface="+mj-cs"/>
              </a:rPr>
              <a:t>ที่สำคัญย่อมได้แก่ ควรมีสินค้าคงเหลือในคลังเท่าใด จึงสั่งสินค้า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h-TH" sz="3600" b="1" dirty="0">
                <a:cs typeface="+mj-cs"/>
              </a:rPr>
              <a:t>แล้ว จะสอดคล้องกับระยะเวลาในการส่งสินค้า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94138" y="2142699"/>
            <a:ext cx="2015891" cy="434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255302"/>
      </p:ext>
    </p:extLst>
  </p:cSld>
  <p:clrMapOvr>
    <a:masterClrMapping/>
  </p:clrMapOvr>
  <p:transition>
    <p:wheel spokes="8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  <a:defRPr/>
            </a:pPr>
            <a:r>
              <a:rPr lang="th-TH" sz="3600" dirty="0"/>
              <a:t>หลังจากที่ตัดสินใจเกี่ยวกับปริมาณสินค้าที่สั่งแล้ว สิ่ง</a:t>
            </a:r>
          </a:p>
          <a:p>
            <a:pPr>
              <a:buNone/>
              <a:defRPr/>
            </a:pPr>
            <a:r>
              <a:rPr lang="th-TH" sz="3600" dirty="0"/>
              <a:t>ต่อมาที่ต้องตัดสินใจคือ จะทำการสั่งซื้อเมื่อไหร่ โดยทั้งนี้ขึ้นอยู่กับ </a:t>
            </a:r>
            <a:endParaRPr lang="en-US" sz="3600" dirty="0"/>
          </a:p>
          <a:p>
            <a:pPr>
              <a:buNone/>
              <a:defRPr/>
            </a:pPr>
            <a:r>
              <a:rPr lang="en-US" sz="3600" dirty="0"/>
              <a:t>lead time </a:t>
            </a:r>
            <a:r>
              <a:rPr lang="th-TH" sz="3600" dirty="0"/>
              <a:t>เวลาในการขนส่งสินค้า โดยถ้าสั่งแล้วได้เลย </a:t>
            </a:r>
            <a:r>
              <a:rPr lang="en-US" sz="3600" dirty="0"/>
              <a:t>(L=0) </a:t>
            </a:r>
            <a:endParaRPr lang="th-TH" sz="3600" dirty="0"/>
          </a:p>
          <a:p>
            <a:pPr>
              <a:buNone/>
              <a:defRPr/>
            </a:pPr>
            <a:r>
              <a:rPr lang="th-TH" sz="3600" dirty="0"/>
              <a:t>แต่ถ้า </a:t>
            </a:r>
            <a:r>
              <a:rPr lang="en-US" sz="3600" dirty="0"/>
              <a:t>lead time </a:t>
            </a:r>
            <a:r>
              <a:rPr lang="th-TH" sz="3600" dirty="0"/>
              <a:t>ไม่เป็น 0 จะต้องมีการคำนวณเผื่อเวลาด้วย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b="1"/>
              <a:t>การหาจุดสั่งซื้อซ้ำ </a:t>
            </a:r>
            <a:r>
              <a:rPr lang="en-US" b="1"/>
              <a:t>(Reorder Point)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67080" y="2880549"/>
            <a:ext cx="2265527" cy="355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8165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ชื่อเรื่อง 1"/>
              <p:cNvSpPr>
                <a:spLocks noGrp="1"/>
              </p:cNvSpPr>
              <p:nvPr>
                <p:ph idx="1"/>
              </p:nvPr>
            </p:nvSpPr>
            <p:spPr>
              <a:xfrm>
                <a:off x="627797" y="611589"/>
                <a:ext cx="11000096" cy="5944485"/>
              </a:xfrm>
            </p:spPr>
            <p:txBody>
              <a:bodyPr rtlCol="0">
                <a:normAutofit fontScale="97500"/>
              </a:bodyPr>
              <a:lstStyle/>
              <a:p>
                <a:pPr algn="l" eaLnBrk="1" fontAlgn="auto" hangingPunct="1">
                  <a:spcAft>
                    <a:spcPts val="0"/>
                  </a:spcAft>
                  <a:defRPr/>
                </a:pPr>
                <a:r>
                  <a:rPr lang="th-TH" sz="3600" b="1" dirty="0"/>
                  <a:t>ตัวอย่าง </a:t>
                </a:r>
                <a:r>
                  <a:rPr lang="en-US" sz="3600" b="1" dirty="0"/>
                  <a:t>5</a:t>
                </a:r>
                <a:r>
                  <a:rPr lang="th-TH" sz="3600" b="1" dirty="0"/>
                  <a:t>  </a:t>
                </a:r>
                <a:r>
                  <a:rPr lang="th-TH" sz="3200" dirty="0"/>
                  <a:t>ถ้าบริษัทจากตัวอย่างที่</a:t>
                </a:r>
                <a:r>
                  <a:rPr lang="en-US" sz="3200" dirty="0"/>
                  <a:t> 1 </a:t>
                </a:r>
                <a:r>
                  <a:rPr lang="th-TH" sz="3200" dirty="0"/>
                  <a:t>ถ้าการสั่งหลอดภาพทีวีสีแต่ละครั้งจะต้องรอ   1  สัปดาห์</a:t>
                </a:r>
              </a:p>
              <a:p>
                <a:pPr marL="0" indent="0" algn="l" eaLnBrk="1" fontAlgn="auto" hangingPunct="1">
                  <a:spcAft>
                    <a:spcPts val="0"/>
                  </a:spcAft>
                  <a:buNone/>
                  <a:defRPr/>
                </a:pPr>
                <a:r>
                  <a:rPr lang="th-TH" sz="3200" dirty="0"/>
                  <a:t>จึงจะได้รับสินค้า  บริษัทควรจะสั่งซื้อเมื่อใดและสั่งซื้อปีละกี่ครั้ง</a:t>
                </a:r>
              </a:p>
              <a:p>
                <a:pPr marL="0" indent="0" algn="l" eaLnBrk="1" fontAlgn="auto" hangingPunct="1">
                  <a:spcAft>
                    <a:spcPts val="0"/>
                  </a:spcAft>
                  <a:buNone/>
                  <a:defRPr/>
                </a:pPr>
                <a:r>
                  <a:rPr lang="en-US" sz="3200" dirty="0"/>
                  <a:t>Solve</a:t>
                </a:r>
              </a:p>
              <a:p>
                <a:pPr marL="0" indent="0" algn="l" eaLnBrk="1" fontAlgn="auto" hangingPunct="1">
                  <a:spcAft>
                    <a:spcPts val="0"/>
                  </a:spcAft>
                  <a:buNone/>
                  <a:defRPr/>
                </a:pPr>
                <a:r>
                  <a:rPr lang="en-US" sz="3200" dirty="0"/>
                  <a:t>	</a:t>
                </a:r>
                <a:r>
                  <a:rPr lang="th-TH" sz="3200" dirty="0"/>
                  <a:t>ในการสั่งจะต้องรอ 1 </a:t>
                </a:r>
                <a:r>
                  <a:rPr lang="th-TH" sz="3200" dirty="0" err="1"/>
                  <a:t>สป</a:t>
                </a:r>
                <a:r>
                  <a:rPr lang="th-TH" sz="3200" dirty="0"/>
                  <a:t>ดา</a:t>
                </a:r>
                <a:r>
                  <a:rPr lang="th-TH" sz="3200" dirty="0" err="1"/>
                  <a:t>ห์</a:t>
                </a:r>
                <a:r>
                  <a:rPr lang="th-TH" sz="3200" dirty="0"/>
                  <a:t> นั่นคือ </a:t>
                </a:r>
                <a:r>
                  <a:rPr lang="en-US" sz="3200" dirty="0"/>
                  <a:t>L = 1 </a:t>
                </a:r>
                <a:r>
                  <a:rPr lang="th-TH" sz="3200" dirty="0"/>
                  <a:t>สัปดาห์      สมมติเวลาทำงาน </a:t>
                </a:r>
                <a:r>
                  <a:rPr lang="en-US" sz="3200" dirty="0"/>
                  <a:t>1 </a:t>
                </a:r>
                <a:r>
                  <a:rPr lang="th-TH" sz="3200" dirty="0"/>
                  <a:t> ปี</a:t>
                </a:r>
                <a:endParaRPr lang="en-US" sz="3200" dirty="0"/>
              </a:p>
              <a:p>
                <a:pPr marL="0" indent="0" algn="l" eaLnBrk="1" fontAlgn="auto" hangingPunct="1">
                  <a:spcAft>
                    <a:spcPts val="0"/>
                  </a:spcAft>
                  <a:buNone/>
                  <a:defRPr/>
                </a:pPr>
                <a:r>
                  <a:rPr lang="th-TH" sz="3200" dirty="0"/>
                  <a:t>มี 52 สัปดาห์</a:t>
                </a:r>
              </a:p>
              <a:p>
                <a:pPr marL="0" indent="0">
                  <a:buNone/>
                  <a:defRPr/>
                </a:pPr>
                <a:r>
                  <a:rPr lang="th-TH" sz="3200" dirty="0"/>
                  <a:t>	ความต้องการใช้หลอดภาพสัปดาห์ละ </a:t>
                </a:r>
                <a:r>
                  <a:rPr lang="en-US" sz="3200" dirty="0"/>
                  <a:t> d=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52</m:t>
                        </m:r>
                      </m:den>
                    </m:f>
                  </m:oMath>
                </a14:m>
                <a:r>
                  <a:rPr lang="en-US" sz="32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10000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52</m:t>
                        </m:r>
                      </m:den>
                    </m:f>
                  </m:oMath>
                </a14:m>
                <a:r>
                  <a:rPr lang="en-US" sz="3200" dirty="0"/>
                  <a:t>  = 192.3</a:t>
                </a:r>
                <a:r>
                  <a:rPr lang="th-TH" sz="3200" dirty="0"/>
                  <a:t> หลอด หรือ </a:t>
                </a:r>
                <a:endParaRPr lang="en-US" sz="3200" dirty="0"/>
              </a:p>
              <a:p>
                <a:pPr marL="0" indent="0">
                  <a:buNone/>
                  <a:defRPr/>
                </a:pPr>
                <a:r>
                  <a:rPr lang="th-TH" sz="3200" dirty="0"/>
                  <a:t>193 หลอด</a:t>
                </a:r>
              </a:p>
            </p:txBody>
          </p:sp>
        </mc:Choice>
        <mc:Fallback xmlns="">
          <p:sp>
            <p:nvSpPr>
              <p:cNvPr id="4" name="ชื่อเรื่อง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7797" y="611589"/>
                <a:ext cx="11000096" cy="5944485"/>
              </a:xfrm>
              <a:blipFill rotWithShape="0">
                <a:blip r:embed="rId3"/>
                <a:stretch>
                  <a:fillRect l="-1441" t="-3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333" y="3362325"/>
            <a:ext cx="4143375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439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415097" y="120772"/>
            <a:ext cx="7047932" cy="3735843"/>
            <a:chOff x="2415097" y="120772"/>
            <a:chExt cx="7047932" cy="3735843"/>
          </a:xfrm>
        </p:grpSpPr>
        <p:cxnSp>
          <p:nvCxnSpPr>
            <p:cNvPr id="5" name="Straight Arrow Connector 4"/>
            <p:cNvCxnSpPr>
              <a:cxnSpLocks/>
            </p:cNvCxnSpPr>
            <p:nvPr/>
          </p:nvCxnSpPr>
          <p:spPr>
            <a:xfrm flipV="1">
              <a:off x="3088257" y="120772"/>
              <a:ext cx="0" cy="291572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088257" y="3053753"/>
              <a:ext cx="603849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088257" y="759127"/>
              <a:ext cx="2260120" cy="229462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5365630" y="759127"/>
              <a:ext cx="17253" cy="227737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348377" y="767754"/>
              <a:ext cx="2156604" cy="228599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3088256" y="2242870"/>
              <a:ext cx="1449238" cy="0"/>
            </a:xfrm>
            <a:prstGeom prst="line">
              <a:avLst/>
            </a:prstGeom>
            <a:ln>
              <a:prstDash val="dashDot"/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4537494" y="2277376"/>
              <a:ext cx="17253" cy="759124"/>
            </a:xfrm>
            <a:prstGeom prst="straightConnector1">
              <a:avLst/>
            </a:prstGeom>
            <a:ln>
              <a:prstDash val="dashDot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415097" y="592841"/>
              <a:ext cx="673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>
                  <a:solidFill>
                    <a:schemeClr val="bg1"/>
                  </a:solidFill>
                </a:rPr>
                <a:t>600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432053" y="2012037"/>
              <a:ext cx="673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>
                  <a:solidFill>
                    <a:schemeClr val="bg1"/>
                  </a:solidFill>
                </a:rPr>
                <a:t>193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725649" y="2805667"/>
              <a:ext cx="3626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>
                  <a:solidFill>
                    <a:schemeClr val="bg1"/>
                  </a:solidFill>
                </a:rPr>
                <a:t>0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789870" y="3036499"/>
              <a:ext cx="673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>
                  <a:solidFill>
                    <a:schemeClr val="bg1"/>
                  </a:solidFill>
                </a:rPr>
                <a:t>เวลา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30494" y="2989206"/>
              <a:ext cx="1699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L= 1 </a:t>
              </a:r>
              <a:r>
                <a:rPr lang="th-TH" sz="2400" b="1" dirty="0">
                  <a:solidFill>
                    <a:schemeClr val="bg1"/>
                  </a:solidFill>
                </a:rPr>
                <a:t>สป.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218317" y="3394950"/>
              <a:ext cx="1389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R=</a:t>
              </a:r>
              <a:r>
                <a:rPr lang="th-TH" sz="2400" b="1" dirty="0">
                  <a:solidFill>
                    <a:schemeClr val="bg1"/>
                  </a:solidFill>
                </a:rPr>
                <a:t>จุดสั่งซื้อ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870968" y="3828099"/>
            <a:ext cx="89548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จุดสั่งซื้อ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R=</a:t>
            </a:r>
            <a:r>
              <a:rPr lang="th-T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จุดที่มีหลอดภาพเหลือในคลัง</a:t>
            </a:r>
          </a:p>
          <a:p>
            <a:r>
              <a:rPr lang="th-T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 </a:t>
            </a:r>
            <a:r>
              <a:rPr lang="th-T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 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th-T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สัปดาห์)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</a:t>
            </a:r>
            <a:r>
              <a:rPr lang="th-T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(ความต้องการสั่งซื้อต่อสัปดาห์)</a:t>
            </a:r>
          </a:p>
          <a:p>
            <a:r>
              <a:rPr lang="th-T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 </a:t>
            </a:r>
            <a:r>
              <a:rPr lang="th-T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 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th-T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) (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192.3</a:t>
            </a:r>
            <a:r>
              <a:rPr lang="th-T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)   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192.3</a:t>
            </a:r>
          </a:p>
          <a:p>
            <a:r>
              <a:rPr lang="th-T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ดังนั้นบริษัทควรสั่งซื้อหลอดภาพเหลือในคลัง 193  หลอด และสั่งครั้งละ 600  หลอด 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192" y="3997258"/>
            <a:ext cx="2811573" cy="286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941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29051" y="614149"/>
            <a:ext cx="423080" cy="4503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801504" y="614149"/>
            <a:ext cx="10329341" cy="4326342"/>
            <a:chOff x="1801504" y="614149"/>
            <a:chExt cx="10329341" cy="432634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01504" y="614149"/>
              <a:ext cx="10329341" cy="4158701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2402014" y="2265530"/>
              <a:ext cx="5418161" cy="2674961"/>
              <a:chOff x="955343" y="2197290"/>
              <a:chExt cx="5418161" cy="2674961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173707" y="2197290"/>
                <a:ext cx="409433" cy="267496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955343" y="3220873"/>
                <a:ext cx="5418161" cy="45037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3450" y="2265530"/>
            <a:ext cx="4461673" cy="446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205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6000" dirty="0"/>
              <a:t>หน้าที่ของวัสดุคงคลัง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268635"/>
            <a:ext cx="7030664" cy="3599316"/>
          </a:xfrm>
        </p:spPr>
        <p:txBody>
          <a:bodyPr>
            <a:noAutofit/>
          </a:bodyPr>
          <a:lstStyle/>
          <a:p>
            <a:r>
              <a:rPr lang="th-TH" sz="3200" dirty="0"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การตอบสนองต่อความต้องการของลูกค้า </a:t>
            </a:r>
          </a:p>
          <a:p>
            <a:r>
              <a:rPr lang="th-TH" sz="3200" dirty="0"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การตอบสนองต่อเงื่อนไขของสายการผลิต </a:t>
            </a:r>
          </a:p>
          <a:p>
            <a:r>
              <a:rPr lang="th-TH" sz="3200" dirty="0"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ทําให้การผลิตไม่สะดุดหรือหยุดชะงัก </a:t>
            </a:r>
          </a:p>
          <a:p>
            <a:r>
              <a:rPr lang="th-TH" sz="3200" dirty="0"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ป้องกันไม่ให้เกิดการขาดแคลนวัสดุ</a:t>
            </a:r>
          </a:p>
          <a:p>
            <a:r>
              <a:rPr lang="th-TH" sz="3200" dirty="0"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ความได้เปรียบของการสั่งซื้อเป็นรอบวัฏจักร ทําให้ค่าใช้จ่ายในการสั่งซื้อและค่าใช้จ่ายในการเก็บรักษา ต่ำที่สุด</a:t>
            </a:r>
          </a:p>
          <a:p>
            <a:r>
              <a:rPr lang="th-TH" sz="3200" dirty="0"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ความได้เปรียบของการสั่งซื้อทีละมากๆในราคาที่ถูกลง 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029" y="635772"/>
            <a:ext cx="1282890" cy="12802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404" y="5123243"/>
            <a:ext cx="4408596" cy="173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6129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0321" y="504967"/>
                <a:ext cx="11056754" cy="615514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th-TH" dirty="0">
                    <a:solidFill>
                      <a:schemeClr val="bg1"/>
                    </a:solidFill>
                  </a:rPr>
                  <a:t>ความต้องการสินค้า </a:t>
                </a:r>
                <a:r>
                  <a:rPr lang="en-US" dirty="0">
                    <a:solidFill>
                      <a:schemeClr val="bg1"/>
                    </a:solidFill>
                  </a:rPr>
                  <a:t>D= 2400  </a:t>
                </a:r>
                <a:r>
                  <a:rPr lang="th-TH" dirty="0">
                    <a:solidFill>
                      <a:schemeClr val="bg1"/>
                    </a:solidFill>
                  </a:rPr>
                  <a:t>หน่วย/ปี</a:t>
                </a:r>
              </a:p>
              <a:p>
                <a:pPr marL="0" indent="0">
                  <a:buNone/>
                </a:pPr>
                <a:r>
                  <a:rPr lang="th-TH" dirty="0">
                    <a:solidFill>
                      <a:schemeClr val="bg1"/>
                    </a:solidFill>
                  </a:rPr>
                  <a:t>ต้นทุนการสั่งซื้อ </a:t>
                </a:r>
                <a:r>
                  <a:rPr lang="en-US" dirty="0">
                    <a:solidFill>
                      <a:schemeClr val="bg1"/>
                    </a:solidFill>
                  </a:rPr>
                  <a:t>F= 200 </a:t>
                </a:r>
                <a:r>
                  <a:rPr lang="th-TH" dirty="0">
                    <a:solidFill>
                      <a:schemeClr val="bg1"/>
                    </a:solidFill>
                  </a:rPr>
                  <a:t>บาท/ครั้ง</a:t>
                </a:r>
              </a:p>
              <a:p>
                <a:pPr marL="0" indent="0">
                  <a:buNone/>
                </a:pPr>
                <a:r>
                  <a:rPr lang="th-TH" dirty="0">
                    <a:solidFill>
                      <a:schemeClr val="bg1"/>
                    </a:solidFill>
                  </a:rPr>
                  <a:t>ค่าเก็บรักษา </a:t>
                </a:r>
                <a:r>
                  <a:rPr lang="en-US" dirty="0">
                    <a:solidFill>
                      <a:schemeClr val="bg1"/>
                    </a:solidFill>
                  </a:rPr>
                  <a:t>H=1.50 </a:t>
                </a:r>
                <a:r>
                  <a:rPr lang="th-TH" dirty="0">
                    <a:solidFill>
                      <a:schemeClr val="bg1"/>
                    </a:solidFill>
                  </a:rPr>
                  <a:t>บาท/หน่วย/ปี</a:t>
                </a:r>
              </a:p>
              <a:p>
                <a:pPr marL="0" indent="0">
                  <a:buNone/>
                </a:pPr>
                <a:r>
                  <a:rPr lang="th-TH" dirty="0">
                    <a:solidFill>
                      <a:schemeClr val="bg1"/>
                    </a:solidFill>
                  </a:rPr>
                  <a:t>ค่า</a:t>
                </a:r>
                <a:r>
                  <a:rPr lang="en-US" dirty="0">
                    <a:solidFill>
                      <a:schemeClr val="bg1"/>
                    </a:solidFill>
                  </a:rPr>
                  <a:t> Lead time = 1.5 </a:t>
                </a:r>
                <a:r>
                  <a:rPr lang="th-TH" dirty="0">
                    <a:solidFill>
                      <a:schemeClr val="bg1"/>
                    </a:solidFill>
                  </a:rPr>
                  <a:t>เดือน</a:t>
                </a:r>
              </a:p>
              <a:p>
                <a:pPr marL="0" indent="0">
                  <a:buNone/>
                </a:pPr>
                <a:r>
                  <a:rPr lang="en-US" dirty="0" err="1">
                    <a:solidFill>
                      <a:schemeClr val="bg1"/>
                    </a:solidFill>
                  </a:rPr>
                  <a:t>Slove</a:t>
                </a: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th-TH" dirty="0">
                    <a:solidFill>
                      <a:schemeClr val="bg1"/>
                    </a:solidFill>
                  </a:rPr>
                  <a:t>ปริมาณการสั่งซื้อประหระหยัด</a:t>
                </a:r>
                <a:r>
                  <a:rPr lang="en-US" dirty="0">
                    <a:solidFill>
                      <a:schemeClr val="bg1"/>
                    </a:solidFill>
                  </a:rPr>
                  <a:t>	Q*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𝐹𝐷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200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)(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2400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50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64000</m:t>
                        </m:r>
                      </m:e>
                    </m:rad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 = 800  </a:t>
                </a:r>
                <a:r>
                  <a:rPr lang="th-TH" dirty="0">
                    <a:solidFill>
                      <a:schemeClr val="bg1"/>
                    </a:solidFill>
                  </a:rPr>
                  <a:t>หน่วย/ครั้ง</a:t>
                </a:r>
              </a:p>
              <a:p>
                <a:pPr marL="0" indent="0">
                  <a:buNone/>
                </a:pPr>
                <a:r>
                  <a:rPr lang="th-TH" dirty="0">
                    <a:solidFill>
                      <a:schemeClr val="bg1"/>
                    </a:solidFill>
                  </a:rPr>
                  <a:t>จำนวนครั้งในการสั่งซื้อ/ปี </a:t>
                </a:r>
                <a:r>
                  <a:rPr lang="en-US" dirty="0">
                    <a:solidFill>
                      <a:schemeClr val="bg1"/>
                    </a:solidFill>
                  </a:rPr>
                  <a:t>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2400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800</m:t>
                        </m:r>
                      </m:den>
                    </m:f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= 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th-TH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ครั้ง</m:t>
                    </m:r>
                  </m:oMath>
                </a14:m>
                <a:endParaRPr lang="th-TH" b="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th-TH" dirty="0">
                    <a:solidFill>
                      <a:schemeClr val="bg1"/>
                    </a:solidFill>
                  </a:rPr>
                  <a:t>จุดสั่งซื้อ(</a:t>
                </a:r>
                <a:r>
                  <a:rPr lang="en-US" dirty="0">
                    <a:solidFill>
                      <a:schemeClr val="bg1"/>
                    </a:solidFill>
                  </a:rPr>
                  <a:t> Reorder point </a:t>
                </a:r>
                <a:r>
                  <a:rPr lang="th-TH" dirty="0">
                    <a:solidFill>
                      <a:schemeClr val="bg1"/>
                    </a:solidFill>
                  </a:rPr>
                  <a:t>)</a:t>
                </a:r>
                <a:r>
                  <a:rPr lang="en-US" dirty="0">
                    <a:solidFill>
                      <a:schemeClr val="bg1"/>
                    </a:solidFill>
                  </a:rPr>
                  <a:t> = </a:t>
                </a:r>
                <a:r>
                  <a:rPr lang="th-TH" dirty="0">
                    <a:solidFill>
                      <a:schemeClr val="bg1"/>
                    </a:solidFill>
                  </a:rPr>
                  <a:t>อัตราการใช้ </a:t>
                </a:r>
                <a:r>
                  <a:rPr lang="en-US" dirty="0">
                    <a:solidFill>
                      <a:schemeClr val="bg1"/>
                    </a:solidFill>
                  </a:rPr>
                  <a:t>x</a:t>
                </a:r>
                <a:r>
                  <a:rPr lang="th-TH" dirty="0">
                    <a:solidFill>
                      <a:schemeClr val="bg1"/>
                    </a:solidFill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</a:rPr>
                  <a:t>lead time                </a:t>
                </a:r>
                <a:r>
                  <a:rPr lang="th-TH" dirty="0">
                    <a:solidFill>
                      <a:schemeClr val="bg1"/>
                    </a:solidFill>
                  </a:rPr>
                  <a:t>( 1 ปี </a:t>
                </a:r>
                <a:r>
                  <a:rPr lang="en-US" dirty="0">
                    <a:solidFill>
                      <a:schemeClr val="bg1"/>
                    </a:solidFill>
                  </a:rPr>
                  <a:t>=</a:t>
                </a:r>
                <a:r>
                  <a:rPr lang="th-TH" dirty="0">
                    <a:solidFill>
                      <a:schemeClr val="bg1"/>
                    </a:solidFill>
                  </a:rPr>
                  <a:t> 12 </a:t>
                </a:r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r>
                  <a:rPr lang="th-TH" dirty="0">
                    <a:solidFill>
                      <a:schemeClr val="bg1"/>
                    </a:solidFill>
                  </a:rPr>
                  <a:t>เดือน)</a:t>
                </a:r>
              </a:p>
              <a:p>
                <a:pPr marL="0" indent="0">
                  <a:buNone/>
                </a:pPr>
                <a:r>
                  <a:rPr lang="th-TH" dirty="0">
                    <a:solidFill>
                      <a:schemeClr val="bg1"/>
                    </a:solidFill>
                  </a:rPr>
                  <a:t>			</a:t>
                </a:r>
                <a:r>
                  <a:rPr lang="en-US" dirty="0">
                    <a:solidFill>
                      <a:schemeClr val="bg1"/>
                    </a:solidFill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2400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50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  =  300  </a:t>
                </a:r>
                <a:r>
                  <a:rPr lang="th-TH" dirty="0">
                    <a:solidFill>
                      <a:schemeClr val="bg1"/>
                    </a:solidFill>
                  </a:rPr>
                  <a:t>หน่วย นั่นคือสินค้าคงเหลือในครั้งถึง 300 หน่วย</a:t>
                </a: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th-TH" dirty="0">
                    <a:solidFill>
                      <a:schemeClr val="bg1"/>
                    </a:solidFill>
                  </a:rPr>
                  <a:t> ก็จะทำการสั่งซื้อเพิ่มทันที</a:t>
                </a:r>
              </a:p>
              <a:p>
                <a:pPr marL="0" indent="0">
                  <a:buNone/>
                </a:pPr>
                <a:r>
                  <a:rPr lang="th-TH" dirty="0">
                    <a:solidFill>
                      <a:schemeClr val="bg1"/>
                    </a:solidFill>
                  </a:rPr>
                  <a:t>ค่าใช้จ่ายรวม</a:t>
                </a:r>
                <a:r>
                  <a:rPr lang="en-US" dirty="0">
                    <a:solidFill>
                      <a:schemeClr val="bg1"/>
                    </a:solidFill>
                  </a:rPr>
                  <a:t> TC=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f>
                      <m:f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,=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800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50</m:t>
                        </m:r>
                      </m:e>
                    </m:d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200</m:t>
                    </m:r>
                    <m:f>
                      <m:f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2400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800</m:t>
                        </m:r>
                      </m:den>
                    </m:f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= 1200 </a:t>
                </a:r>
                <a:r>
                  <a:rPr lang="th-TH" dirty="0">
                    <a:solidFill>
                      <a:schemeClr val="bg1"/>
                    </a:solidFill>
                  </a:rPr>
                  <a:t>บาท</a:t>
                </a:r>
                <a:r>
                  <a:rPr lang="en-US" dirty="0">
                    <a:solidFill>
                      <a:schemeClr val="bg1"/>
                    </a:solidFill>
                  </a:rPr>
                  <a:t>###</a:t>
                </a:r>
                <a:endParaRPr lang="th-TH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th-TH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th-TH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0321" y="504967"/>
                <a:ext cx="11056754" cy="6155140"/>
              </a:xfrm>
              <a:blipFill rotWithShape="0">
                <a:blip r:embed="rId3"/>
                <a:stretch>
                  <a:fillRect l="-883" t="-1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07774" y="1184822"/>
            <a:ext cx="3936598" cy="567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147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ถ้าต้นทุนการเก็บรักษามิได้มีหน่วยเป็นบาท แต่บอกเป็นเปอร์เชนต์หรือร้อยละของคงคลังถัวเฉลี่ย การคํานวณหาค่า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EOQ 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สูตรต่อไปนี้แทน 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Q*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𝐹𝐷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𝐼𝑃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/>
                  <a:t>   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8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581934" y="2336873"/>
            <a:ext cx="6322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I= 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ต้นทุนการเก็บรักษาเป็น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หรือ ร้อยละ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P=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ราคาสินค้า/หน่วย/ปี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725" y="3287532"/>
            <a:ext cx="8409683" cy="25264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51630" y="3287532"/>
            <a:ext cx="423081" cy="4110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896408" y="3169218"/>
            <a:ext cx="18982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D= 10,000 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F=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บาท/ครั้ง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I= 20%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P= 5 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บาท/หน่วย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17180" y="3400051"/>
            <a:ext cx="691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/>
              <a:t>3</a:t>
            </a:r>
            <a:r>
              <a:rPr lang="en-US" b="1" dirty="0">
                <a:solidFill>
                  <a:schemeClr val="bg1"/>
                </a:solidFill>
              </a:rPr>
              <a:t>7</a:t>
            </a:r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04918" y="3788391"/>
            <a:ext cx="2988859" cy="306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0145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24342" y="600501"/>
                <a:ext cx="7469840" cy="5335688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Q*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𝐹𝐷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𝐼𝑃</m:t>
                            </m:r>
                          </m:den>
                        </m:f>
                      </m:e>
                    </m:rad>
                  </m:oMath>
                </a14:m>
                <a:r>
                  <a:rPr lang="th-TH" dirty="0">
                    <a:solidFill>
                      <a:schemeClr val="bg1"/>
                    </a:solidFill>
                  </a:rPr>
                  <a:t>  </a:t>
                </a:r>
                <a:r>
                  <a:rPr lang="en-US" dirty="0">
                    <a:solidFill>
                      <a:schemeClr val="bg1"/>
                    </a:solidFill>
                  </a:rPr>
                  <a:t>,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20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)(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10000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20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)(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  =  632.4 </a:t>
                </a:r>
                <a:r>
                  <a:rPr lang="th-TH" dirty="0">
                    <a:solidFill>
                      <a:schemeClr val="bg1"/>
                    </a:solidFill>
                  </a:rPr>
                  <a:t>หน่วย/ครั้ง</a:t>
                </a:r>
              </a:p>
              <a:p>
                <a:endParaRPr lang="th-TH" dirty="0">
                  <a:solidFill>
                    <a:schemeClr val="bg1"/>
                  </a:solidFill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TC=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f>
                      <m:f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24342" y="600501"/>
                <a:ext cx="7469840" cy="5335688"/>
              </a:xfrm>
              <a:blipFill rotWithShape="0">
                <a:blip r:embed="rId3"/>
                <a:stretch>
                  <a:fillRect l="-1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4342" y="3079078"/>
            <a:ext cx="3823815" cy="15522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9654" y="2198098"/>
            <a:ext cx="2289056" cy="432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7857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50" y="347562"/>
            <a:ext cx="10087532" cy="34538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3189" y="3508996"/>
            <a:ext cx="6248547" cy="30447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101" y="3016154"/>
            <a:ext cx="2295923" cy="384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0199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08" y="501720"/>
            <a:ext cx="9367025" cy="14089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514949" y="2072876"/>
                <a:ext cx="9031057" cy="6740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TC=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th-TH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หรือ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TC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𝐼𝑃</m:t>
                        </m:r>
                      </m:e>
                    </m:d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𝐼𝑃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949" y="2072876"/>
                <a:ext cx="9031057" cy="674031"/>
              </a:xfrm>
              <a:prstGeom prst="rect">
                <a:avLst/>
              </a:prstGeom>
              <a:blipFill rotWithShape="0">
                <a:blip r:embed="rId4"/>
                <a:stretch>
                  <a:fillRect l="-1080" b="-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3659" y="2909096"/>
            <a:ext cx="4381687" cy="4482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0073" y="3519539"/>
            <a:ext cx="108077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>
                <a:solidFill>
                  <a:schemeClr val="bg1"/>
                </a:solidFill>
              </a:rPr>
              <a:t>เช่น ถ้าเก็บให้มีสินค้าเผื่อขาดมือ(</a:t>
            </a:r>
            <a:r>
              <a:rPr lang="en-US" sz="3200" dirty="0">
                <a:solidFill>
                  <a:schemeClr val="bg1"/>
                </a:solidFill>
              </a:rPr>
              <a:t>S</a:t>
            </a:r>
            <a:r>
              <a:rPr lang="th-TH" sz="3200" dirty="0">
                <a:solidFill>
                  <a:schemeClr val="bg1"/>
                </a:solidFill>
              </a:rPr>
              <a:t>) เท่ากับ 200  หน่วย ค่าใช้จ่ายรวมจากตัวอย่างที่ 6,7 ข้างต้น</a:t>
            </a:r>
          </a:p>
          <a:p>
            <a:r>
              <a:rPr lang="th-TH" sz="3200" dirty="0">
                <a:solidFill>
                  <a:schemeClr val="bg1"/>
                </a:solidFill>
              </a:rPr>
              <a:t> จะเพิ่มขึ้นเท่าไหร่</a:t>
            </a:r>
            <a:endParaRPr lang="en-US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291393" y="4494643"/>
                <a:ext cx="2641429" cy="5286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TC=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den>
                        </m:f>
                      </m:e>
                    </m:d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1393" y="4494643"/>
                <a:ext cx="2641429" cy="528606"/>
              </a:xfrm>
              <a:prstGeom prst="rect">
                <a:avLst/>
              </a:prstGeom>
              <a:blipFill rotWithShape="0">
                <a:blip r:embed="rId6"/>
                <a:stretch>
                  <a:fillRect l="-2079" b="-45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814502" y="4494643"/>
                <a:ext cx="5486438" cy="5068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dirty="0">
                    <a:solidFill>
                      <a:schemeClr val="bg1"/>
                    </a:solidFill>
                  </a:rPr>
                  <a:t>,</a:t>
                </a:r>
                <a:r>
                  <a:rPr lang="en-US" dirty="0">
                    <a:solidFill>
                      <a:schemeClr val="bg1"/>
                    </a:solidFill>
                  </a:rPr>
                  <a:t>TC=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h-TH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800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th-TH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th-TH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th-TH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50</m:t>
                        </m:r>
                      </m:e>
                    </m:d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h-TH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200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h-TH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2400</m:t>
                            </m:r>
                          </m:num>
                          <m:den>
                            <m:r>
                              <a:rPr lang="th-TH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800</m:t>
                            </m:r>
                          </m:den>
                        </m:f>
                      </m:e>
                    </m:d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th-TH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200</m:t>
                    </m:r>
                    <m:r>
                      <a:rPr lang="th-TH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th-TH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th-TH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th-TH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50</m:t>
                    </m:r>
                    <m: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h-TH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1500</m:t>
                    </m:r>
                    <m: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th-TH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บาท</m:t>
                    </m:r>
                    <m:r>
                      <a:rPr lang="en-US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502" y="4494643"/>
                <a:ext cx="5486438" cy="506870"/>
              </a:xfrm>
              <a:prstGeom prst="rect">
                <a:avLst/>
              </a:prstGeom>
              <a:blipFill rotWithShape="0">
                <a:blip r:embed="rId7"/>
                <a:stretch>
                  <a:fillRect l="-1000" b="-13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291393" y="5023249"/>
                <a:ext cx="2972929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solidFill>
                            <a:schemeClr val="bg1"/>
                          </a:solidFill>
                        </a:rPr>
                        <m:t>TC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bg1"/>
                          </a:solidFill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𝐼𝑃</m:t>
                          </m:r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𝐼𝑃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1393" y="5023249"/>
                <a:ext cx="2972929" cy="71468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177677" y="4984244"/>
                <a:ext cx="6707927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th-TH" b="0" i="0" dirty="0" smtClean="0">
                          <a:solidFill>
                            <a:schemeClr val="bg1"/>
                          </a:solidFill>
                        </a:rPr>
                        <m:t>,</m:t>
                      </m:r>
                      <m:r>
                        <m:rPr>
                          <m:nor/>
                        </m:rPr>
                        <a:rPr lang="en-US" dirty="0" smtClean="0">
                          <a:solidFill>
                            <a:schemeClr val="bg1"/>
                          </a:solidFill>
                        </a:rPr>
                        <m:t>TC</m:t>
                      </m:r>
                      <m:r>
                        <m:rPr>
                          <m:nor/>
                        </m:rPr>
                        <a:rPr lang="en-US" dirty="0" smtClean="0">
                          <a:solidFill>
                            <a:schemeClr val="bg1"/>
                          </a:solidFill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h-TH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633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th-TH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th-TH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th-TH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th-TH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th-TH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h-TH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h-TH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10000</m:t>
                              </m:r>
                            </m:num>
                            <m:den>
                              <m:r>
                                <a:rPr lang="th-TH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633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h-TH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200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th-TH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th-TH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th-TH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th-TH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th-TH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832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50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h-TH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บาท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677" y="4984244"/>
                <a:ext cx="6707927" cy="71468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72458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107" y="590282"/>
            <a:ext cx="10273963" cy="44619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024" y="2559671"/>
            <a:ext cx="82475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h-TH" sz="2800" dirty="0">
                <a:solidFill>
                  <a:schemeClr val="bg1"/>
                </a:solidFill>
              </a:rPr>
              <a:t>ต.ย.6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101" y="3016154"/>
            <a:ext cx="2295923" cy="384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8795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690" y="369757"/>
            <a:ext cx="9057744" cy="59772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101" y="3016154"/>
            <a:ext cx="2295923" cy="384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7009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294" y="580901"/>
            <a:ext cx="11126459" cy="39910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8494" y="4733365"/>
            <a:ext cx="6301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 = 2000       F= 50        P=20   I= 25% (0.25)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35106" y="5613516"/>
                <a:ext cx="5624553" cy="843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Q*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𝐹𝐷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𝐼𝑃</m:t>
                            </m:r>
                          </m:den>
                        </m:f>
                      </m:e>
                    </m:rad>
                  </m:oMath>
                </a14:m>
                <a:r>
                  <a:rPr lang="th-TH" sz="2400" dirty="0">
                    <a:solidFill>
                      <a:schemeClr val="tx1"/>
                    </a:solidFill>
                  </a:rPr>
                  <a:t>  </a:t>
                </a:r>
                <a:r>
                  <a:rPr lang="en-US" sz="2400" dirty="0">
                    <a:solidFill>
                      <a:schemeClr val="tx1"/>
                    </a:solidFill>
                  </a:rPr>
                  <a:t>,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)(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10000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25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)(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20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  =  200 </a:t>
                </a:r>
                <a:r>
                  <a:rPr lang="th-TH" sz="2400" dirty="0">
                    <a:solidFill>
                      <a:schemeClr val="tx1"/>
                    </a:solidFill>
                  </a:rPr>
                  <a:t>หน่วย/ครั้ง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106" y="5613516"/>
                <a:ext cx="5624553" cy="843885"/>
              </a:xfrm>
              <a:prstGeom prst="rect">
                <a:avLst/>
              </a:prstGeom>
              <a:blipFill rotWithShape="0">
                <a:blip r:embed="rId4"/>
                <a:stretch>
                  <a:fillRect l="-1735" r="-651" b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883198" y="5613516"/>
                <a:ext cx="3770391" cy="7486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</a:rPr>
                  <a:t>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th-TH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</m:num>
                      <m:den>
                        <m:r>
                          <a:rPr lang="th-TH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</m:den>
                    </m:f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  </m:t>
                    </m:r>
                    <m:r>
                      <a:rPr lang="th-TH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th-TH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ครั้ง</m:t>
                    </m:r>
                  </m:oMath>
                </a14:m>
                <a:endParaRPr lang="th-TH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198" y="5613516"/>
                <a:ext cx="3770391" cy="748666"/>
              </a:xfrm>
              <a:prstGeom prst="rect">
                <a:avLst/>
              </a:prstGeom>
              <a:blipFill rotWithShape="0">
                <a:blip r:embed="rId5"/>
                <a:stretch>
                  <a:fillRect l="-3231" b="-3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101" y="3016154"/>
            <a:ext cx="2295923" cy="384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6939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3717" y="322730"/>
            <a:ext cx="29354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>
                <a:solidFill>
                  <a:schemeClr val="bg1"/>
                </a:solidFill>
              </a:rPr>
              <a:t>ตารางเปรียบเทียบต้นทุน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621" y="1048724"/>
            <a:ext cx="9803037" cy="30549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23765" y="1955310"/>
            <a:ext cx="14522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P     Q*      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23764" y="2522418"/>
            <a:ext cx="14522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N     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23763" y="2974498"/>
            <a:ext cx="14522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H      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49664" y="1928420"/>
            <a:ext cx="1891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Q*     P       disc  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49663" y="2495528"/>
            <a:ext cx="14522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N     F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49662" y="2947608"/>
            <a:ext cx="14522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H      D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6893" y="4332241"/>
            <a:ext cx="8312166" cy="6780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577258"/>
            <a:ext cx="2120516" cy="332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7554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901510"/>
            <a:ext cx="9613861" cy="1080938"/>
          </a:xfrm>
        </p:spPr>
        <p:txBody>
          <a:bodyPr>
            <a:normAutofit fontScale="90000"/>
          </a:bodyPr>
          <a:lstStyle/>
          <a:p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ขนาดการสั่งซื้อที่ประหยัดที่มีส่วนลดปริมาณ (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Quantity Discount)</a:t>
            </a:r>
            <a:b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139649"/>
            <a:ext cx="10256620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dirty="0">
                <a:solidFill>
                  <a:schemeClr val="bg1"/>
                </a:solidFill>
              </a:rPr>
              <a:t>	เมื่อซื้อของจำนวนมากฝ่ายจัดซื้อมักจะต่อรองให้ราคาสินค้าต่อหน่วยลดลงซึ่งได้มีสมมติฐานว่า ยิ่งจำนวนที่ซื้อมากเท่าไร ราคาต่อหน่วยของสินค้ายิ่งลดลงเท่านั้น นอกจากนั้นปริมาณสั่งซื้อที่เปลี่ยนแปลงไปจะมีผลทำให้ต้นทุนการเก็บรักษาเปลี่ยน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h-TH" sz="3200" dirty="0">
                <a:solidFill>
                  <a:schemeClr val="bg1"/>
                </a:solidFill>
              </a:rPr>
              <a:t>	ดังนั้น วิธีการที่จะคำนวณให้ได้ขนาดการสั่งซื้อที่ประหยัดที่สุดจึงต้องพิจารณาต้นทุนของสินค้าที่ราคาต่างกันด้วย ขั้นตอนของการคิดมีดังต่อไปนี้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h-TH" sz="3200" dirty="0">
                <a:solidFill>
                  <a:schemeClr val="bg1"/>
                </a:solidFill>
              </a:rPr>
              <a:t>	1.คำนวณหาขนาดการสั่งซื้อที่ประหยัดแล้วหาต้นทุนสินค้าคงคลังรวมที่ </a:t>
            </a:r>
            <a:r>
              <a:rPr lang="en-US" sz="3200" dirty="0">
                <a:solidFill>
                  <a:schemeClr val="bg1"/>
                </a:solidFill>
              </a:rPr>
              <a:t>EOQ</a:t>
            </a:r>
          </a:p>
        </p:txBody>
      </p:sp>
      <p:sp>
        <p:nvSpPr>
          <p:cNvPr id="4" name="Rectangle 3"/>
          <p:cNvSpPr/>
          <p:nvPr/>
        </p:nvSpPr>
        <p:spPr>
          <a:xfrm>
            <a:off x="976656" y="5042118"/>
            <a:ext cx="1018390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sz="2800" dirty="0">
                <a:solidFill>
                  <a:schemeClr val="bg1"/>
                </a:solidFill>
                <a:latin typeface="Times New Roman" panose="02020603050405020304" pitchFamily="18" charset="0"/>
                <a:ea typeface="SimSun"/>
              </a:rPr>
              <a:t>                ถ้าขนาดการสั่งซื้อที่ประหยัดที่คำนวณได้ ไม่อยู่ในช่วงปริมาณที่สามารถสั่งซื้อได้ในระดับราคาต่ำสุด ให้คำนวณต้นทุนรวมของการเก็บสินค้าคงคลังที่ปริมาณการสั่งซื้อต่ำสุดของระดับราคาสินค้าที่ต่ำกว่าระดับราคาของขนาดการสั่งซื้อที่ประหยัดที่คำนวณได้ แล้วเปรียบเทียบกับต้นทุนรวมที่ขนาดการสั่งซื้อที่ประหยัด เพื่อหาต้นทุนต่ำสุดแล้วกำหนดปริมาณการสั่งซื้อที่ประหยัด</a:t>
            </a:r>
            <a:endParaRPr lang="en-US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SimSun"/>
              <a:cs typeface="Angsana New" panose="02020603050405020304" pitchFamily="18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182" y="3534770"/>
            <a:ext cx="2043393" cy="332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39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589" y="753228"/>
            <a:ext cx="9935594" cy="1080938"/>
          </a:xfrm>
        </p:spPr>
        <p:txBody>
          <a:bodyPr>
            <a:noAutofit/>
          </a:bodyPr>
          <a:lstStyle/>
          <a:p>
            <a:r>
              <a:rPr lang="th-TH" sz="4000" dirty="0"/>
              <a:t>ผู้ที่มีหน้าที่วางแผนการบริหารวัสดุคงคลังจึงต้องทำการตัดสินใจเกี่ยวกับ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6455585" cy="386670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/>
              <a:t>When to order?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th-TH" sz="3600" dirty="0">
                <a:solidFill>
                  <a:srgbClr val="002060"/>
                </a:solidFill>
              </a:rPr>
              <a:t>เวลาที่เหมาะสมในกรสั่งซื้อสินค้า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2060"/>
                </a:solidFill>
              </a:rPr>
              <a:t>	</a:t>
            </a:r>
            <a:r>
              <a:rPr lang="th-TH" sz="3600" dirty="0">
                <a:solidFill>
                  <a:srgbClr val="002060"/>
                </a:solidFill>
              </a:rPr>
              <a:t>จุดสั่งซื้อ </a:t>
            </a:r>
            <a:r>
              <a:rPr lang="en-US" sz="3600" dirty="0">
                <a:solidFill>
                  <a:srgbClr val="002060"/>
                </a:solidFill>
              </a:rPr>
              <a:t>Re – </a:t>
            </a:r>
            <a:r>
              <a:rPr lang="en-US" sz="3600" dirty="0" err="1">
                <a:solidFill>
                  <a:srgbClr val="002060"/>
                </a:solidFill>
              </a:rPr>
              <a:t>rorfder</a:t>
            </a:r>
            <a:r>
              <a:rPr lang="en-US" sz="3600" dirty="0">
                <a:solidFill>
                  <a:srgbClr val="002060"/>
                </a:solidFill>
              </a:rPr>
              <a:t> point</a:t>
            </a:r>
          </a:p>
          <a:p>
            <a:r>
              <a:rPr lang="en-US" sz="3600" dirty="0"/>
              <a:t>How much / How many?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th-TH" sz="3600" dirty="0">
                <a:solidFill>
                  <a:srgbClr val="002060"/>
                </a:solidFill>
              </a:rPr>
              <a:t>ปริมาณที่สั่งซื้อแต่ละครั้ง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2060"/>
                </a:solidFill>
              </a:rPr>
              <a:t>	Order Quantity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414" y="2477842"/>
            <a:ext cx="28003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956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0507632" cy="3599316"/>
          </a:xfrm>
        </p:spPr>
        <p:txBody>
          <a:bodyPr/>
          <a:lstStyle/>
          <a:p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อาคารคอนโดมิเนียมใช้น้ำยาทำความสะอาดปีหนึ่งต้องใช้ปีละ 816 แกลลอน คำสั่งซื้อได้ในระดับราคาต่ำสุด 120 บาท ค่าเก็บรักษาเท่ากับ 40 บาท ต่อปีต่อลิตร การให้ส่วนลดของผู้ค้าส่งน้ำยาทำความสะอาดเป็นดังต่อไปนี้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0321" y="931439"/>
            <a:ext cx="18309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ตัวอย่าง</a:t>
            </a:r>
            <a:r>
              <a:rPr lang="th-TH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3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232683"/>
              </p:ext>
            </p:extLst>
          </p:nvPr>
        </p:nvGraphicFramePr>
        <p:xfrm>
          <a:off x="2154722" y="3562490"/>
          <a:ext cx="7150642" cy="15240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575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5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ปริมาณการสั่งซื้อต่อครั้งแกลลอน</a:t>
                      </a:r>
                      <a:endParaRPr lang="en-US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ราคาต่อแกลลอน</a:t>
                      </a:r>
                      <a:endParaRPr lang="en-US" sz="16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 </a:t>
                      </a:r>
                      <a:r>
                        <a:rPr lang="en-US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–</a:t>
                      </a:r>
                      <a:r>
                        <a:rPr lang="th-TH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49</a:t>
                      </a:r>
                      <a:endParaRPr lang="en-US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 </a:t>
                      </a:r>
                      <a:r>
                        <a:rPr lang="en-US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–</a:t>
                      </a:r>
                      <a:r>
                        <a:rPr lang="th-TH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79</a:t>
                      </a:r>
                      <a:endParaRPr lang="en-US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 </a:t>
                      </a:r>
                      <a:r>
                        <a:rPr lang="en-US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–</a:t>
                      </a:r>
                      <a:r>
                        <a:rPr lang="th-TH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99</a:t>
                      </a:r>
                      <a:endParaRPr lang="en-US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 ขึ้นไป</a:t>
                      </a:r>
                      <a:endParaRPr lang="en-US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  <a:endParaRPr lang="en-US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</a:t>
                      </a:r>
                      <a:endParaRPr lang="en-US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85</a:t>
                      </a:r>
                      <a:endParaRPr lang="en-US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</a:t>
                      </a:r>
                      <a:endParaRPr lang="en-US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512982" y="5351290"/>
            <a:ext cx="597049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จงหาขนาดการสั่งซื้อที่ประหยัดที่สุด</a:t>
            </a:r>
            <a:endParaRPr kumimoji="0" lang="en-US" altLang="zh-CN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EOQ =  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6798370"/>
              </p:ext>
            </p:extLst>
          </p:nvPr>
        </p:nvGraphicFramePr>
        <p:xfrm>
          <a:off x="4844746" y="5534990"/>
          <a:ext cx="2374830" cy="647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quation" r:id="rId4" imgW="863280" imgH="444240" progId="Equation.3">
                  <p:embed/>
                </p:oleObj>
              </mc:Choice>
              <mc:Fallback>
                <p:oleObj name="Equation" r:id="rId4" imgW="863280" imgH="4442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4746" y="5534990"/>
                        <a:ext cx="2374830" cy="6471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6906890" y="5527863"/>
            <a:ext cx="44484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= 69.97 = 70 </a:t>
            </a:r>
            <a:r>
              <a:rPr kumimoji="0" lang="th-TH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แกลลอน</a:t>
            </a:r>
            <a:endParaRPr kumimoji="0" lang="th-TH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61176" y="3998259"/>
            <a:ext cx="8130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D=816</a:t>
            </a:r>
          </a:p>
          <a:p>
            <a:r>
              <a:rPr lang="en-US" dirty="0"/>
              <a:t>F=120</a:t>
            </a:r>
          </a:p>
          <a:p>
            <a:r>
              <a:rPr lang="en-US" dirty="0"/>
              <a:t>H=40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705510" y="5534990"/>
                <a:ext cx="1221681" cy="7186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Q*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𝐹𝐷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𝐼𝑃</m:t>
                            </m:r>
                          </m:den>
                        </m:f>
                      </m:e>
                    </m:ra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5510" y="5534990"/>
                <a:ext cx="1221681" cy="718658"/>
              </a:xfrm>
              <a:prstGeom prst="rect">
                <a:avLst/>
              </a:prstGeom>
              <a:blipFill rotWithShape="0">
                <a:blip r:embed="rId6"/>
                <a:stretch>
                  <a:fillRect l="-5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17707" y="2688608"/>
            <a:ext cx="1801788" cy="416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2480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687" y="2982330"/>
            <a:ext cx="10561420" cy="4368727"/>
          </a:xfrm>
        </p:spPr>
        <p:txBody>
          <a:bodyPr>
            <a:normAutofit/>
          </a:bodyPr>
          <a:lstStyle/>
          <a:p>
            <a:r>
              <a:rPr lang="th-TH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แต่ปริมาณ 70 แกลลอนจะได้ราคาแกลลอนละ 90 บาท ซึ่งไม่ใช้ราคาต่ำสุด </a:t>
            </a:r>
          </a:p>
          <a:p>
            <a:r>
              <a:rPr lang="th-TH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ดังนั้นจึงต้องคำนวณต้นทุนสินค้าคงคลังรวม เปรียบเทียบกับต้นทุนสินค้าคงคลังรวมที่ราคา 85 และ 80 บาท ตามลำดับ</a:t>
            </a:r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187822"/>
              </p:ext>
            </p:extLst>
          </p:nvPr>
        </p:nvGraphicFramePr>
        <p:xfrm>
          <a:off x="841685" y="532419"/>
          <a:ext cx="8069232" cy="204941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034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4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98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ปริมาณการสั่งซื้อต่อครั้งแกลลอน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ราคาต่อแกลลอน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95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–</a:t>
                      </a:r>
                      <a:r>
                        <a:rPr lang="th-TH" sz="20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49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–</a:t>
                      </a:r>
                      <a:r>
                        <a:rPr lang="th-TH" sz="20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79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–</a:t>
                      </a:r>
                      <a:r>
                        <a:rPr lang="th-TH" sz="20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99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 ขึ้นไป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85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70447" y="2374710"/>
            <a:ext cx="1821553" cy="448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0729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3614" y="276039"/>
            <a:ext cx="9613861" cy="635349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TextBox 4"/>
          <p:cNvSpPr txBox="1"/>
          <p:nvPr/>
        </p:nvSpPr>
        <p:spPr>
          <a:xfrm>
            <a:off x="143434" y="663388"/>
            <a:ext cx="1272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D=816</a:t>
            </a:r>
          </a:p>
          <a:p>
            <a:r>
              <a:rPr lang="en-US" sz="2400" dirty="0"/>
              <a:t>F=120</a:t>
            </a:r>
          </a:p>
          <a:p>
            <a:r>
              <a:rPr lang="en-US" sz="2400" dirty="0"/>
              <a:t>H=40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-16910" y="2088933"/>
                <a:ext cx="2542940" cy="6740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TC=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den>
                        </m:f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910" y="2088933"/>
                <a:ext cx="2542940" cy="674031"/>
              </a:xfrm>
              <a:prstGeom prst="rect">
                <a:avLst/>
              </a:prstGeom>
              <a:blipFill rotWithShape="0">
                <a:blip r:embed="rId4"/>
                <a:stretch>
                  <a:fillRect l="-3597"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>
            <a:off x="7190544" y="5862918"/>
            <a:ext cx="20431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2304656"/>
            <a:ext cx="2130364" cy="465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8886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การบ้าน ข้อที่ 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2255765"/>
              </p:ext>
            </p:extLst>
          </p:nvPr>
        </p:nvGraphicFramePr>
        <p:xfrm>
          <a:off x="1903710" y="3064051"/>
          <a:ext cx="5788007" cy="33528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928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9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95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84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</a:rPr>
                        <a:t>ชิ้นส่วนที่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</a:rPr>
                        <a:t>ต้นทุนต่อหน่วย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</a:rPr>
                        <a:t>อุปสงค์ต่อปี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45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</a:rPr>
                        <a:t>3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</a:rPr>
                        <a:t>4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</a:rPr>
                        <a:t>5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</a:rPr>
                        <a:t>6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</a:rPr>
                        <a:t>7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</a:rPr>
                        <a:t>8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</a:rPr>
                        <a:t>9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</a:rPr>
                        <a:t>10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</a:rPr>
                        <a:t>60</a:t>
                      </a:r>
                      <a:endParaRPr lang="en-US" sz="1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</a:rPr>
                        <a:t>360</a:t>
                      </a:r>
                      <a:endParaRPr lang="en-US" sz="1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</a:rPr>
                        <a:t>30</a:t>
                      </a:r>
                      <a:endParaRPr lang="en-US" sz="1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</a:rPr>
                        <a:t>80</a:t>
                      </a:r>
                      <a:endParaRPr lang="en-US" sz="1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</a:rPr>
                        <a:t>30</a:t>
                      </a:r>
                      <a:endParaRPr lang="en-US" sz="1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</a:rPr>
                        <a:t>20</a:t>
                      </a:r>
                      <a:endParaRPr lang="en-US" sz="1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</a:rPr>
                        <a:t>10</a:t>
                      </a:r>
                      <a:endParaRPr lang="en-US" sz="1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</a:rPr>
                        <a:t>320</a:t>
                      </a:r>
                      <a:endParaRPr lang="en-US" sz="1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</a:rPr>
                        <a:t>510</a:t>
                      </a:r>
                      <a:endParaRPr lang="en-US" sz="1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</a:rPr>
                        <a:t>20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</a:rPr>
                        <a:t>90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</a:rPr>
                        <a:t>40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</a:rPr>
                        <a:t>130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</a:rPr>
                        <a:t>60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</a:rPr>
                        <a:t>10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</a:rPr>
                        <a:t>180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</a:rPr>
                        <a:t>170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</a:rPr>
                        <a:t>50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</a:rPr>
                        <a:t>6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</a:rPr>
                        <a:t>120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80321" y="2220436"/>
            <a:ext cx="1045384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ฝ่ายซ่อมบำรุงในโรงงานเอสเอสไอ รับผิดชอบในการสำรองอะไหล่ในการซ่อมบำรุงเครื่องจักรซึ่งได้เก็บประวัติการใช้งานที่ผ่านมา มีหมายเลขชิ้นส่วน ราคาต่อหน่วย และการใช้งาน ดังแสดงในตารางต่อไปนี้ 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00347" y="3064051"/>
            <a:ext cx="4123245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กลุ่ม </a:t>
            </a:r>
            <a:r>
              <a:rPr lang="en-US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th-TH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มีจำนวน 15</a:t>
            </a:r>
            <a:r>
              <a:rPr lang="en-US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r>
              <a:rPr lang="th-TH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ของรายการสินค้าทั้งหมด</a:t>
            </a:r>
          </a:p>
          <a:p>
            <a:r>
              <a:rPr lang="th-TH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กลุ่ม </a:t>
            </a:r>
            <a:r>
              <a:rPr lang="en-US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th-TH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มีจำนวน </a:t>
            </a:r>
            <a:r>
              <a:rPr lang="en-US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th-TH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n-US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r>
              <a:rPr lang="th-TH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ของรายการสินค้าทั้งหมด</a:t>
            </a:r>
          </a:p>
          <a:p>
            <a:r>
              <a:rPr lang="th-TH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กลุ่ม </a:t>
            </a:r>
            <a:r>
              <a:rPr lang="en-US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th-TH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มีจำนวน </a:t>
            </a:r>
            <a:r>
              <a:rPr lang="en-US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50%</a:t>
            </a:r>
            <a:r>
              <a:rPr lang="th-TH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ของรายการสินค้าทั้งหมด</a:t>
            </a:r>
          </a:p>
          <a:p>
            <a:endParaRPr lang="th-TH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 นิสิต จัดแบ่งประเภทสินค้า ตาม</a:t>
            </a:r>
            <a:r>
              <a:rPr lang="en-US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rate</a:t>
            </a:r>
            <a:r>
              <a:rPr lang="th-TH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ที่ให้มา</a:t>
            </a:r>
            <a:endParaRPr lang="en-US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425" y="3166281"/>
            <a:ext cx="1705970" cy="379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46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2719221"/>
          </a:xfrm>
        </p:spPr>
        <p:txBody>
          <a:bodyPr>
            <a:normAutofit/>
          </a:bodyPr>
          <a:lstStyle/>
          <a:p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บริษัทจำหน่ายวัสดุผนังหินสังเคราะห์ในประมาณการว่า ปีนี้จะมีอุปสงค์รวม 10,000 ตารางเมตร ต้นทุนการเก็บรักษาต่อหลายเท่ากับ 0.75 บาท ต้นทุนการสั่งซื้อครั้งละ 150 บาท 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ราคาต้นทุน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 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บาท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จงหา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1.ขนาดการสั่งซื้อที่ประหยัด (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EOQ)</a:t>
            </a:r>
            <a:endParaRPr lang="th-TH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2.ต้นทุนรวมที่ต่ำสุด</a:t>
            </a:r>
          </a:p>
          <a:p>
            <a:pPr marL="0" indent="0">
              <a:spcAft>
                <a:spcPts val="0"/>
              </a:spcAft>
              <a:buNone/>
            </a:pP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3.จำนวนครั้งของการสั่งซื้อที่ประหยัดที่สุด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การบ้าน ข้อที่ 2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232" y="3696483"/>
            <a:ext cx="2940895" cy="573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32287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ข้อที่ 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21" y="2012188"/>
            <a:ext cx="9673575" cy="45320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546" y="2129051"/>
            <a:ext cx="2818454" cy="472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11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799" y="113209"/>
            <a:ext cx="10746783" cy="655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365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461" y="665282"/>
            <a:ext cx="7588259" cy="61927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987" y="1227361"/>
            <a:ext cx="6019314" cy="3577657"/>
          </a:xfrm>
          <a:prstGeom prst="rect">
            <a:avLst/>
          </a:prstGeom>
        </p:spPr>
      </p:pic>
      <p:sp>
        <p:nvSpPr>
          <p:cNvPr id="14" name="AutoShape 2" descr="ผลการค้นหารูปภาพสำหรับ person presentation icon  png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ผลการค้นหารูปภาพสำหรับ person presentation icon 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333" y="2781844"/>
            <a:ext cx="3656269" cy="365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092960" y="219287"/>
            <a:ext cx="9610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ก่อนอื่นเราต้องจำแนกประเภทสินค้าแต่ละประเภทของวัสดุคงคลังออกมาก่อน</a:t>
            </a:r>
            <a:endParaRPr lang="en-US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902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6751" y="119620"/>
            <a:ext cx="5302449" cy="380345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326711"/>
              </p:ext>
            </p:extLst>
          </p:nvPr>
        </p:nvGraphicFramePr>
        <p:xfrm>
          <a:off x="282217" y="1347363"/>
          <a:ext cx="8128000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81880459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80794247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68135302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8394332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รายการ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ราคา(บาท/หน่วย)</a:t>
                      </a:r>
                      <a:endParaRPr lang="en-US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ความต้องการ(หน่วย/ปี)</a:t>
                      </a:r>
                      <a:endParaRPr lang="en-US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มูลค่ารวมรายปี</a:t>
                      </a:r>
                      <a:endParaRPr lang="en-US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3174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1158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784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422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413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A201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252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42000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967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625000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3991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277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A201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216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768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873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B401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85806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125883" y="2377440"/>
            <a:ext cx="25090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นำมูลค่ามาทำการเรียง</a:t>
            </a:r>
          </a:p>
          <a:p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ลำดับใหม่</a:t>
            </a:r>
          </a:p>
          <a:p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จากมาก 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น้อย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806981"/>
              </p:ext>
            </p:extLst>
          </p:nvPr>
        </p:nvGraphicFramePr>
        <p:xfrm>
          <a:off x="282217" y="1382177"/>
          <a:ext cx="8128000" cy="5503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81880459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80794247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68135302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8394332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รายการ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ราคา(บาท/หน่วย)</a:t>
                      </a:r>
                      <a:endParaRPr lang="en-US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ความต้องการ(หน่วย/ปี)</a:t>
                      </a:r>
                      <a:endParaRPr lang="en-US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มูลค่ารวมรายปี</a:t>
                      </a:r>
                      <a:endParaRPr lang="en-US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3174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4000</a:t>
                      </a:r>
                      <a:endParaRPr lang="en-US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1000</a:t>
                      </a:r>
                      <a:endParaRPr lang="en-US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4000000</a:t>
                      </a:r>
                      <a:endParaRPr lang="en-US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1158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700</a:t>
                      </a:r>
                      <a:endParaRPr lang="en-US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5000</a:t>
                      </a:r>
                      <a:endParaRPr lang="en-US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3500000</a:t>
                      </a:r>
                      <a:endParaRPr lang="en-US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784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  <a:endParaRPr lang="en-US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1900</a:t>
                      </a:r>
                      <a:endParaRPr lang="en-US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950000</a:t>
                      </a:r>
                      <a:endParaRPr lang="en-US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422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700</a:t>
                      </a:r>
                      <a:endParaRPr lang="en-US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1000</a:t>
                      </a:r>
                      <a:endParaRPr lang="en-US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625000</a:t>
                      </a:r>
                      <a:endParaRPr lang="en-US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413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A201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  <a:endParaRPr lang="en-US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2500</a:t>
                      </a:r>
                      <a:endParaRPr lang="en-US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480000</a:t>
                      </a:r>
                      <a:endParaRPr lang="en-US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252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192</a:t>
                      </a:r>
                      <a:endParaRPr lang="en-US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2500</a:t>
                      </a:r>
                      <a:endParaRPr lang="en-US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80000</a:t>
                      </a:r>
                      <a:endParaRPr lang="en-US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967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  <a:endParaRPr lang="en-US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400</a:t>
                      </a:r>
                      <a:endParaRPr lang="en-US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50000</a:t>
                      </a:r>
                      <a:endParaRPr lang="en-US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3991979"/>
                  </a:ext>
                </a:extLst>
              </a:tr>
              <a:tr h="41317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  <a:endParaRPr lang="en-US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  <a:endParaRPr lang="en-US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42000</a:t>
                      </a:r>
                      <a:endParaRPr lang="en-US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277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A201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210</a:t>
                      </a:r>
                      <a:endParaRPr lang="en-US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  <a:endParaRPr lang="en-US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35000</a:t>
                      </a:r>
                      <a:endParaRPr lang="en-US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216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</a:t>
                      </a:r>
                      <a:endParaRPr lang="en-US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1000</a:t>
                      </a:r>
                      <a:endParaRPr lang="en-US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30000</a:t>
                      </a:r>
                      <a:endParaRPr lang="en-US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768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lang="en-US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3000</a:t>
                      </a:r>
                      <a:endParaRPr lang="en-US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27000</a:t>
                      </a:r>
                      <a:endParaRPr lang="en-US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873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B401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9000</a:t>
                      </a:r>
                      <a:endParaRPr lang="en-US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27000</a:t>
                      </a:r>
                      <a:endParaRPr lang="en-US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858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10519000</a:t>
                      </a:r>
                      <a:endParaRPr lang="en-US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396979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045733" y="4254915"/>
            <a:ext cx="25891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ทั้งปี เราจะได้มูลค่ารวม</a:t>
            </a:r>
          </a:p>
          <a:p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สินค้าคงคลังทั้งหมด</a:t>
            </a:r>
          </a:p>
          <a:p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10,519,000 บาท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45733" y="5410537"/>
            <a:ext cx="27318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มูลค่ารายปี ไปคำนวณ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5300" y="673800"/>
            <a:ext cx="78197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ขั้นตอนที่ 2 เรียงลำดับมูลค่ารายปี จากมากไปหาน้อย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5300" y="188196"/>
            <a:ext cx="5301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ขั้นตอนที่ 1 คำนวณมูลค่ารวมรายปี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33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844407"/>
              </p:ext>
            </p:extLst>
          </p:nvPr>
        </p:nvGraphicFramePr>
        <p:xfrm>
          <a:off x="518693" y="1085426"/>
          <a:ext cx="8970746" cy="5503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6506">
                  <a:extLst>
                    <a:ext uri="{9D8B030D-6E8A-4147-A177-3AD203B41FA5}">
                      <a16:colId xmlns:a16="http://schemas.microsoft.com/office/drawing/2014/main" val="818804597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val="3807942476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681353024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839433215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31868394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รายการ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ราคา(บาท/หน่วย)</a:t>
                      </a:r>
                      <a:endParaRPr lang="en-US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ความต้องการ(หน่วย/ปี)</a:t>
                      </a:r>
                      <a:endParaRPr lang="en-US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มูลค่ารวมรายปี</a:t>
                      </a:r>
                      <a:endParaRPr lang="en-US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 </a:t>
                      </a:r>
                      <a:r>
                        <a:rPr lang="th-TH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มูลค่ารวมรายปี</a:t>
                      </a:r>
                      <a:endParaRPr lang="en-US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53174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4000</a:t>
                      </a:r>
                      <a:endParaRPr lang="en-US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1000</a:t>
                      </a:r>
                      <a:endParaRPr lang="en-US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4000000</a:t>
                      </a:r>
                      <a:endParaRPr lang="en-US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38.03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81158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700</a:t>
                      </a:r>
                      <a:endParaRPr lang="en-US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5000</a:t>
                      </a:r>
                      <a:endParaRPr lang="en-US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3500000</a:t>
                      </a:r>
                      <a:endParaRPr lang="en-US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33.27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4784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  <a:endParaRPr lang="en-US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1900</a:t>
                      </a:r>
                      <a:endParaRPr lang="en-US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950000</a:t>
                      </a:r>
                      <a:endParaRPr lang="en-US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9.03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60422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700</a:t>
                      </a:r>
                      <a:endParaRPr lang="en-US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1000</a:t>
                      </a:r>
                      <a:endParaRPr lang="en-US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625000</a:t>
                      </a:r>
                      <a:endParaRPr lang="en-US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13413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A201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  <a:endParaRPr lang="en-US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2500</a:t>
                      </a:r>
                      <a:endParaRPr lang="en-US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480000</a:t>
                      </a:r>
                      <a:endParaRPr lang="en-US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5.94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43252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192</a:t>
                      </a:r>
                      <a:endParaRPr lang="en-US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2500</a:t>
                      </a:r>
                      <a:endParaRPr lang="en-US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80000</a:t>
                      </a:r>
                      <a:endParaRPr lang="en-US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83967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  <a:endParaRPr lang="en-US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400</a:t>
                      </a:r>
                      <a:endParaRPr lang="en-US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50000</a:t>
                      </a:r>
                      <a:endParaRPr lang="en-US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23991979"/>
                  </a:ext>
                </a:extLst>
              </a:tr>
              <a:tr h="41317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  <a:endParaRPr lang="en-US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  <a:endParaRPr lang="en-US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42000</a:t>
                      </a:r>
                      <a:endParaRPr lang="en-US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28277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A201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210</a:t>
                      </a:r>
                      <a:endParaRPr lang="en-US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  <a:endParaRPr lang="en-US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35000</a:t>
                      </a:r>
                      <a:endParaRPr lang="en-US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45216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</a:t>
                      </a:r>
                      <a:endParaRPr lang="en-US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1000</a:t>
                      </a:r>
                      <a:endParaRPr lang="en-US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30000</a:t>
                      </a:r>
                      <a:endParaRPr lang="en-US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55768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lang="en-US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3000</a:t>
                      </a:r>
                      <a:endParaRPr lang="en-US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27000</a:t>
                      </a:r>
                      <a:endParaRPr lang="en-US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60873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B401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9000</a:t>
                      </a:r>
                      <a:endParaRPr lang="en-US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27000</a:t>
                      </a:r>
                      <a:endParaRPr lang="en-US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96858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10519000</a:t>
                      </a:r>
                      <a:endParaRPr lang="en-US" b="1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6639697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77812" y="223520"/>
            <a:ext cx="5652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ขั้นตอนที่ 3 คำนวณ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มูลค่ารวมรายปี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778862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1370</TotalTime>
  <Words>2491</Words>
  <Application>Microsoft Office PowerPoint</Application>
  <PresentationFormat>Widescreen</PresentationFormat>
  <Paragraphs>595</Paragraphs>
  <Slides>55</Slides>
  <Notes>37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9" baseType="lpstr">
      <vt:lpstr>SimSun</vt:lpstr>
      <vt:lpstr>4805_KwangMD_Melt</vt:lpstr>
      <vt:lpstr>Angsana New</vt:lpstr>
      <vt:lpstr>Arial</vt:lpstr>
      <vt:lpstr>Calibri</vt:lpstr>
      <vt:lpstr>Cambria Math</vt:lpstr>
      <vt:lpstr>Cordia New</vt:lpstr>
      <vt:lpstr>Tahoma</vt:lpstr>
      <vt:lpstr>Times New Roman</vt:lpstr>
      <vt:lpstr>Trebuchet MS</vt:lpstr>
      <vt:lpstr>Wingdings</vt:lpstr>
      <vt:lpstr>Berlin</vt:lpstr>
      <vt:lpstr>ชุดรูปแบบของ Office</vt:lpstr>
      <vt:lpstr>Equation</vt:lpstr>
      <vt:lpstr>Inventory Management การจัดการสินค้าคงคลัง</vt:lpstr>
      <vt:lpstr>ข้อใดไม่ใช่ประเภทของวัสดุคงคลัง</vt:lpstr>
      <vt:lpstr>ประเภทของวัสดุคงคลัง</vt:lpstr>
      <vt:lpstr>หน้าที่ของวัสดุคงคลัง</vt:lpstr>
      <vt:lpstr>ผู้ที่มีหน้าที่วางแผนการบริหารวัสดุคงคลังจึงต้องทำการตัดสินใจเกี่ยวกับ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ต้นทุนพื้นฐานเกี่ยวกับวัสดุคงคลัง</vt:lpstr>
      <vt:lpstr>ตัวแปรที่ใช้ในการคำนวณ</vt:lpstr>
      <vt:lpstr>ตัวแบบในการจัดการกับวัสดุคงคลัง</vt:lpstr>
      <vt:lpstr>ตัวแบบปริมาณการสั่งซื้อที่ประหยัดที่สุด ( Economic Order Quantity, EOQ Model)</vt:lpstr>
      <vt:lpstr>PowerPoint Presentation</vt:lpstr>
      <vt:lpstr>PowerPoint Presentation</vt:lpstr>
      <vt:lpstr>สำหรับการหาปริมาณการสั่งซื้อที่ประหยัด จะแบ่งตามลักษณะปัญหา  ดังนี้</vt:lpstr>
      <vt:lpstr>การคำนวณหาปริมาณการสั่งซื้อที่ประหยัด คือ การคำนวณหาปริมาณการสั่งซื้อแต่ละครั้ง (Q) ที่ทำให้ค่าใช้จ่ายรวมต่ำที่สุด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การคำนวณหาจุดที่สั่งซื้อ (Reorder Point)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การหาจุดสั่งซื้อซ้ำ (Reorder Point)</vt:lpstr>
      <vt:lpstr>PowerPoint Presentation</vt:lpstr>
      <vt:lpstr>PowerPoint Presentation</vt:lpstr>
      <vt:lpstr>PowerPoint Presentation</vt:lpstr>
      <vt:lpstr>PowerPoint Presentation</vt:lpstr>
      <vt:lpstr>ถ้าต้นทุนการเก็บรักษามิได้มีหน่วยเป็นบาท แต่บอกเป็นเปอร์เชนต์หรือร้อยละของคงคลังถัวเฉลี่ย การคํานวณหาค่าEOQ สูตรต่อไปนี้แทน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ขนาดการสั่งซื้อที่ประหยัดที่มีส่วนลดปริมาณ (Quantity Discount) </vt:lpstr>
      <vt:lpstr>PowerPoint Presentation</vt:lpstr>
      <vt:lpstr>PowerPoint Presentation</vt:lpstr>
      <vt:lpstr>PowerPoint Presentation</vt:lpstr>
      <vt:lpstr>การบ้าน ข้อที่ 1</vt:lpstr>
      <vt:lpstr>การบ้าน ข้อที่ 2</vt:lpstr>
      <vt:lpstr>ข้อที่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ie</dc:creator>
  <cp:lastModifiedBy>Outlook Team</cp:lastModifiedBy>
  <cp:revision>79</cp:revision>
  <dcterms:created xsi:type="dcterms:W3CDTF">2017-02-25T06:37:34Z</dcterms:created>
  <dcterms:modified xsi:type="dcterms:W3CDTF">2017-03-05T08:16:58Z</dcterms:modified>
</cp:coreProperties>
</file>