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  <a:srgbClr val="B8F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583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93CAE-05F9-4625-A07D-4A56C1A661C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5CB10-4C9F-4AA6-A3E5-B5A1EE77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2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5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05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2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2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36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2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2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1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0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BD1B-BB65-4B49-82A2-80EFCCA51A2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8C315BA-0CCD-4756-B5AE-E5B09BD8E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86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7200" dirty="0"/>
              <a:t>การบริหารโครงการด้วย</a:t>
            </a:r>
            <a:r>
              <a:rPr lang="en-US" sz="7200" dirty="0"/>
              <a:t> PERT/CPM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th-TH" sz="2400" dirty="0"/>
              <a:t>บรรยายโดย  ผู้ช่วยศาสตราจารย์สุเนตร มูลทา</a:t>
            </a:r>
          </a:p>
          <a:p>
            <a:pPr algn="r">
              <a:lnSpc>
                <a:spcPct val="100000"/>
              </a:lnSpc>
            </a:pPr>
            <a:r>
              <a:rPr lang="th-TH" sz="2400" dirty="0"/>
              <a:t>คณะวิศวกรรมศาสตร์  สถาบันเทคโนโลยีปทุมวัน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91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06594" y="2429067"/>
            <a:ext cx="376217" cy="3696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386647" y="1101850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4386647" y="3693058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6529882" y="1101325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8495404" y="1101325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8495404" y="3693058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449126" y="3693058"/>
            <a:ext cx="376217" cy="3696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9" name="Straight Arrow Connector 8"/>
          <p:cNvCxnSpPr>
            <a:stCxn id="2" idx="7"/>
            <a:endCxn id="3" idx="4"/>
          </p:cNvCxnSpPr>
          <p:nvPr/>
        </p:nvCxnSpPr>
        <p:spPr>
          <a:xfrm flipV="1">
            <a:off x="2627715" y="1471504"/>
            <a:ext cx="1947041" cy="101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5"/>
            <a:endCxn id="4" idx="1"/>
          </p:cNvCxnSpPr>
          <p:nvPr/>
        </p:nvCxnSpPr>
        <p:spPr>
          <a:xfrm>
            <a:off x="2627715" y="2744586"/>
            <a:ext cx="1814028" cy="1002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4"/>
            <a:endCxn id="4" idx="0"/>
          </p:cNvCxnSpPr>
          <p:nvPr/>
        </p:nvCxnSpPr>
        <p:spPr>
          <a:xfrm>
            <a:off x="4574756" y="1471504"/>
            <a:ext cx="0" cy="222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7"/>
            <a:endCxn id="5" idx="3"/>
          </p:cNvCxnSpPr>
          <p:nvPr/>
        </p:nvCxnSpPr>
        <p:spPr>
          <a:xfrm flipV="1">
            <a:off x="4707768" y="1416844"/>
            <a:ext cx="1877210" cy="2330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6" idx="2"/>
          </p:cNvCxnSpPr>
          <p:nvPr/>
        </p:nvCxnSpPr>
        <p:spPr>
          <a:xfrm>
            <a:off x="6906099" y="1286152"/>
            <a:ext cx="1589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8683513" y="1470979"/>
            <a:ext cx="0" cy="222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6"/>
            <a:endCxn id="8" idx="2"/>
          </p:cNvCxnSpPr>
          <p:nvPr/>
        </p:nvCxnSpPr>
        <p:spPr>
          <a:xfrm>
            <a:off x="8871621" y="3877885"/>
            <a:ext cx="1577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6"/>
            <a:endCxn id="7" idx="2"/>
          </p:cNvCxnSpPr>
          <p:nvPr/>
        </p:nvCxnSpPr>
        <p:spPr>
          <a:xfrm>
            <a:off x="4762864" y="3877885"/>
            <a:ext cx="3732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2589" y="1950809"/>
            <a:ext cx="58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9922" y="2965501"/>
            <a:ext cx="632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056" y="2449035"/>
            <a:ext cx="538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03197" y="2427038"/>
            <a:ext cx="541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0680" y="931899"/>
            <a:ext cx="56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35647" y="2343822"/>
            <a:ext cx="5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28952" y="3539169"/>
            <a:ext cx="623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48447" y="3539169"/>
            <a:ext cx="62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98466"/>
              </p:ext>
            </p:extLst>
          </p:nvPr>
        </p:nvGraphicFramePr>
        <p:xfrm>
          <a:off x="2446748" y="3218559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03769"/>
              </p:ext>
            </p:extLst>
          </p:nvPr>
        </p:nvGraphicFramePr>
        <p:xfrm>
          <a:off x="2401302" y="916489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35797"/>
              </p:ext>
            </p:extLst>
          </p:nvPr>
        </p:nvGraphicFramePr>
        <p:xfrm>
          <a:off x="3269920" y="2033775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0787"/>
              </p:ext>
            </p:extLst>
          </p:nvPr>
        </p:nvGraphicFramePr>
        <p:xfrm>
          <a:off x="5881328" y="2124390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7279"/>
              </p:ext>
            </p:extLst>
          </p:nvPr>
        </p:nvGraphicFramePr>
        <p:xfrm>
          <a:off x="6281286" y="3855365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99340"/>
              </p:ext>
            </p:extLst>
          </p:nvPr>
        </p:nvGraphicFramePr>
        <p:xfrm>
          <a:off x="8866198" y="3908825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10991"/>
              </p:ext>
            </p:extLst>
          </p:nvPr>
        </p:nvGraphicFramePr>
        <p:xfrm>
          <a:off x="7005664" y="1251256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23481"/>
              </p:ext>
            </p:extLst>
          </p:nvPr>
        </p:nvGraphicFramePr>
        <p:xfrm>
          <a:off x="8734835" y="1934562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78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452" y="185336"/>
            <a:ext cx="4898767" cy="2372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1049" y="185336"/>
            <a:ext cx="620554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2.</a:t>
            </a:r>
            <a:r>
              <a:rPr lang="th-TH" sz="2400" dirty="0"/>
              <a:t>  การคำนวณเวลาเริ่มต้นที่ช้าที่สุด (</a:t>
            </a:r>
            <a:r>
              <a:rPr lang="en-US" sz="2400" b="1" dirty="0"/>
              <a:t>LS</a:t>
            </a:r>
            <a:r>
              <a:rPr lang="th-TH" sz="2400" dirty="0"/>
              <a:t>) และเวลาเสร็จช้าที่สุด ( </a:t>
            </a:r>
            <a:r>
              <a:rPr lang="en-US" sz="2400" b="1" dirty="0"/>
              <a:t>EF</a:t>
            </a:r>
            <a:r>
              <a:rPr lang="th-TH" sz="2400" dirty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22324" y="889686"/>
            <a:ext cx="6056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จะเริ่มต้นจากจุดสิ้นสุดโครงการ ย้อนกลับมาจุดเริ่มต้น  นั้นคือ ที่จุด </a:t>
            </a:r>
            <a:r>
              <a:rPr lang="en-US" sz="2400" dirty="0"/>
              <a:t>H </a:t>
            </a:r>
            <a:endParaRPr lang="th-TH" sz="2400" dirty="0"/>
          </a:p>
          <a:p>
            <a:r>
              <a:rPr lang="th-TH" sz="2400" dirty="0"/>
              <a:t>เวลาช้าสุดของ</a:t>
            </a:r>
            <a:r>
              <a:rPr lang="en-US" sz="2400" dirty="0"/>
              <a:t> H=21</a:t>
            </a:r>
            <a:r>
              <a:rPr lang="th-TH" sz="2400" dirty="0"/>
              <a:t>สัปดาห์</a:t>
            </a:r>
            <a:r>
              <a:rPr lang="en-US" sz="2400" dirty="0"/>
              <a:t> </a:t>
            </a:r>
            <a:r>
              <a:rPr lang="th-TH" sz="2400" dirty="0"/>
              <a:t>นั่นคือ 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LF</a:t>
            </a:r>
            <a:r>
              <a:rPr lang="en-US" sz="2400" b="1" i="1" baseline="-25000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</a:t>
            </a:r>
            <a:r>
              <a:rPr lang="en-US" sz="2400" i="1" baseline="-25000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21 </a:t>
            </a:r>
            <a:r>
              <a:rPr lang="th-TH" sz="2400" dirty="0"/>
              <a:t>สป.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22324" y="1778702"/>
            <a:ext cx="605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ดังนั้น เวลาเริ่มต้นช้าที่สุดของงาน</a:t>
            </a:r>
            <a:r>
              <a:rPr lang="en-US" sz="2400" dirty="0"/>
              <a:t> H</a:t>
            </a:r>
            <a:r>
              <a:rPr lang="th-TH" sz="2400" dirty="0"/>
              <a:t>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คือ    </a:t>
            </a:r>
            <a:r>
              <a:rPr lang="en-US" sz="28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8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8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sz="2800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8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- T</a:t>
            </a:r>
            <a:r>
              <a:rPr lang="en-US" sz="28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endParaRPr lang="en-US" sz="2400" b="1" i="1" baseline="-250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1702" y="2557849"/>
            <a:ext cx="284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4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4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 21- 3 =  18  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48745"/>
              </p:ext>
            </p:extLst>
          </p:nvPr>
        </p:nvGraphicFramePr>
        <p:xfrm>
          <a:off x="6018965" y="3241399"/>
          <a:ext cx="2384856" cy="177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95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79495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79495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44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sp>
        <p:nvSpPr>
          <p:cNvPr id="9" name="Freeform: Shape 8"/>
          <p:cNvSpPr/>
          <p:nvPr/>
        </p:nvSpPr>
        <p:spPr>
          <a:xfrm>
            <a:off x="4843849" y="2483708"/>
            <a:ext cx="1977081" cy="1631092"/>
          </a:xfrm>
          <a:custGeom>
            <a:avLst/>
            <a:gdLst>
              <a:gd name="connsiteX0" fmla="*/ 1161535 w 1977081"/>
              <a:gd name="connsiteY0" fmla="*/ 1631092 h 1631092"/>
              <a:gd name="connsiteX1" fmla="*/ 0 w 1977081"/>
              <a:gd name="connsiteY1" fmla="*/ 0 h 1631092"/>
              <a:gd name="connsiteX2" fmla="*/ 1977081 w 1977081"/>
              <a:gd name="connsiteY2" fmla="*/ 1186249 h 1631092"/>
              <a:gd name="connsiteX3" fmla="*/ 1186248 w 1977081"/>
              <a:gd name="connsiteY3" fmla="*/ 1186249 h 1631092"/>
              <a:gd name="connsiteX4" fmla="*/ 1161535 w 1977081"/>
              <a:gd name="connsiteY4" fmla="*/ 1631092 h 163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81" h="1631092">
                <a:moveTo>
                  <a:pt x="1161535" y="1631092"/>
                </a:moveTo>
                <a:lnTo>
                  <a:pt x="0" y="0"/>
                </a:lnTo>
                <a:lnTo>
                  <a:pt x="1977081" y="1186249"/>
                </a:lnTo>
                <a:lnTo>
                  <a:pt x="1186248" y="1186249"/>
                </a:lnTo>
                <a:lnTo>
                  <a:pt x="1161535" y="163109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452" y="185336"/>
            <a:ext cx="4898767" cy="237251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53196"/>
              </p:ext>
            </p:extLst>
          </p:nvPr>
        </p:nvGraphicFramePr>
        <p:xfrm>
          <a:off x="10577385" y="0"/>
          <a:ext cx="1037964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988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45988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45988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latin typeface="+mn-lt"/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70C0"/>
                          </a:solidFill>
                          <a:latin typeface="+mn-lt"/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459617" y="300327"/>
            <a:ext cx="468527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</a:rPr>
              <a:t>เวลาเริ่มต้นช้าที่สุดของงาน</a:t>
            </a:r>
            <a:r>
              <a:rPr lang="en-US" sz="2000" dirty="0">
                <a:solidFill>
                  <a:prstClr val="black"/>
                </a:solidFill>
              </a:rPr>
              <a:t> H</a:t>
            </a:r>
            <a:r>
              <a:rPr lang="th-TH" sz="2000" dirty="0">
                <a:solidFill>
                  <a:prstClr val="black"/>
                </a:solidFill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คือ   </a:t>
            </a:r>
            <a:endParaRPr lang="en-US" sz="20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– T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  , 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 21- 3 			=  18  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459617" y="1008213"/>
            <a:ext cx="468527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</a:rPr>
              <a:t>เวลาเริ่มต้นช้าที่สุดของงาน</a:t>
            </a:r>
            <a:r>
              <a:rPr lang="en-US" sz="2000" dirty="0">
                <a:solidFill>
                  <a:prstClr val="black"/>
                </a:solidFill>
              </a:rPr>
              <a:t> G</a:t>
            </a:r>
            <a:r>
              <a:rPr lang="th-TH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มีงานตามหลังคือ 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en-US" sz="20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=  18 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,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–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= 18 - 9	 =  9  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93880"/>
              </p:ext>
            </p:extLst>
          </p:nvPr>
        </p:nvGraphicFramePr>
        <p:xfrm>
          <a:off x="10577385" y="907971"/>
          <a:ext cx="1037964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988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45988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45988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latin typeface="+mn-lt"/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70C0"/>
                          </a:solidFill>
                          <a:latin typeface="+mn-lt"/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63733" y="1716674"/>
            <a:ext cx="468527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</a:rPr>
              <a:t>เวลาเริ่มต้นช้าที่สุดของงาน</a:t>
            </a:r>
            <a:r>
              <a:rPr lang="en-US" sz="2000" dirty="0">
                <a:solidFill>
                  <a:prstClr val="black"/>
                </a:solidFill>
              </a:rPr>
              <a:t> F</a:t>
            </a:r>
            <a:r>
              <a:rPr lang="th-TH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มีงานตามหลังคือ 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en-US" sz="20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=  18 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,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–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= 18 - 3	 =  15  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463733" y="2421003"/>
            <a:ext cx="468527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</a:rPr>
              <a:t>เวลาเริ่มต้นช้าที่สุดของงาน</a:t>
            </a:r>
            <a:r>
              <a:rPr lang="en-US" sz="2000" dirty="0">
                <a:solidFill>
                  <a:prstClr val="black"/>
                </a:solidFill>
              </a:rPr>
              <a:t> E</a:t>
            </a:r>
            <a:r>
              <a:rPr lang="th-TH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มีงานตามหลังคือ 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en-US" sz="20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=  15 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,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–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= 15 - 4	 =  11  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459617" y="3125332"/>
            <a:ext cx="468527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</a:rPr>
              <a:t>เวลาเริ่มต้นช้าที่สุดของงาน</a:t>
            </a:r>
            <a:r>
              <a:rPr lang="en-US" sz="2000" dirty="0">
                <a:solidFill>
                  <a:prstClr val="black"/>
                </a:solidFill>
              </a:rPr>
              <a:t> D</a:t>
            </a:r>
            <a:r>
              <a:rPr lang="th-TH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มีงานตามหลังคือ 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en-US" sz="20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=  11 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,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–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= 11 - 5	 =  6  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69201" y="4916057"/>
            <a:ext cx="5274288" cy="10156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</a:rPr>
              <a:t>เวลาเริ่มต้นช้าที่สุดของงาน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มีงานตามหลังนี้ มี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งาน คือ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endParaRPr lang="th-TH" sz="20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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= MIN [LS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D,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LS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] = MIN [6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9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] 	=  6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>
              <a:solidFill>
                <a:srgbClr val="0000CC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</a:t>
            </a:r>
            <a:r>
              <a:rPr lang="en-US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en-US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en-US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– T</a:t>
            </a:r>
            <a:r>
              <a:rPr lang="en-US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= 6 - 2			 =  4  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085" y="3875680"/>
            <a:ext cx="5274288" cy="10156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</a:rPr>
              <a:t>เวลาเริ่มต้นช้าที่สุดของงาน</a:t>
            </a:r>
            <a:r>
              <a:rPr lang="en-US" sz="2000" dirty="0">
                <a:solidFill>
                  <a:prstClr val="black"/>
                </a:solidFill>
              </a:rPr>
              <a:t> B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มีงานตามหลังนี้ มี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งาน คือ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endParaRPr lang="th-TH" sz="20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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MIN [LS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D,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LS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] = MIN [6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9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] 	=  6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>
              <a:solidFill>
                <a:srgbClr val="0000CC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en-US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LS</a:t>
            </a:r>
            <a:r>
              <a:rPr lang="en-US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   </a:t>
            </a:r>
            <a:r>
              <a:rPr lang="en-US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en-US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</a:t>
            </a:r>
            <a:r>
              <a:rPr lang="en-US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– T</a:t>
            </a:r>
            <a:r>
              <a:rPr lang="en-US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</a:t>
            </a:r>
            <a:r>
              <a:rPr lang="en-US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= 6 - 6			 =  0  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9373" y="3875680"/>
            <a:ext cx="440552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</a:rPr>
              <a:t>เวลาเริ่มต้นช้าที่สุดของงาน</a:t>
            </a:r>
            <a:r>
              <a:rPr lang="en-US" sz="2000" dirty="0">
                <a:solidFill>
                  <a:prstClr val="black"/>
                </a:solidFill>
              </a:rPr>
              <a:t> A</a:t>
            </a:r>
            <a:r>
              <a:rPr lang="th-TH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มีงานตามหลังคือ 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en-US" sz="20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LS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=  4 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,     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en-US" sz="2000" b="1" i="1" baseline="-250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r>
              <a:rPr lang="en-US" sz="2000" b="1" i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–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= 4 - 3	 =  1  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61592"/>
              </p:ext>
            </p:extLst>
          </p:nvPr>
        </p:nvGraphicFramePr>
        <p:xfrm>
          <a:off x="10577385" y="1805793"/>
          <a:ext cx="103796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988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45988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45988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5399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539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539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5399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35798"/>
              </p:ext>
            </p:extLst>
          </p:nvPr>
        </p:nvGraphicFramePr>
        <p:xfrm>
          <a:off x="10573270" y="2881722"/>
          <a:ext cx="104208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360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47360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47360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4849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4849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82647"/>
              </p:ext>
            </p:extLst>
          </p:nvPr>
        </p:nvGraphicFramePr>
        <p:xfrm>
          <a:off x="10577385" y="3870984"/>
          <a:ext cx="103796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988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45988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45988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5509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550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550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5509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13319"/>
              </p:ext>
            </p:extLst>
          </p:nvPr>
        </p:nvGraphicFramePr>
        <p:xfrm>
          <a:off x="9362646" y="4887266"/>
          <a:ext cx="998493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831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32831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32831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19217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1921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1921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19217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41324"/>
              </p:ext>
            </p:extLst>
          </p:nvPr>
        </p:nvGraphicFramePr>
        <p:xfrm>
          <a:off x="10593432" y="4887266"/>
          <a:ext cx="102191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639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40639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40639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0741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28955"/>
              </p:ext>
            </p:extLst>
          </p:nvPr>
        </p:nvGraphicFramePr>
        <p:xfrm>
          <a:off x="7942133" y="4898890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0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06594" y="2429067"/>
            <a:ext cx="376217" cy="3696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386647" y="1101850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4386647" y="3693058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6529882" y="1101325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8495404" y="1101325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8495404" y="3693058"/>
            <a:ext cx="376217" cy="369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449126" y="3693058"/>
            <a:ext cx="376217" cy="3696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</a:t>
            </a:r>
          </a:p>
        </p:txBody>
      </p:sp>
      <p:cxnSp>
        <p:nvCxnSpPr>
          <p:cNvPr id="9" name="Straight Arrow Connector 8"/>
          <p:cNvCxnSpPr>
            <a:stCxn id="2" idx="7"/>
            <a:endCxn id="3" idx="4"/>
          </p:cNvCxnSpPr>
          <p:nvPr/>
        </p:nvCxnSpPr>
        <p:spPr>
          <a:xfrm flipV="1">
            <a:off x="2627715" y="1471504"/>
            <a:ext cx="1947041" cy="101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5"/>
            <a:endCxn id="4" idx="1"/>
          </p:cNvCxnSpPr>
          <p:nvPr/>
        </p:nvCxnSpPr>
        <p:spPr>
          <a:xfrm>
            <a:off x="2627715" y="2744586"/>
            <a:ext cx="1814028" cy="1002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4"/>
            <a:endCxn id="4" idx="0"/>
          </p:cNvCxnSpPr>
          <p:nvPr/>
        </p:nvCxnSpPr>
        <p:spPr>
          <a:xfrm>
            <a:off x="4574756" y="1471504"/>
            <a:ext cx="0" cy="222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7"/>
            <a:endCxn id="5" idx="3"/>
          </p:cNvCxnSpPr>
          <p:nvPr/>
        </p:nvCxnSpPr>
        <p:spPr>
          <a:xfrm flipV="1">
            <a:off x="4707768" y="1416844"/>
            <a:ext cx="1877210" cy="2330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6" idx="2"/>
          </p:cNvCxnSpPr>
          <p:nvPr/>
        </p:nvCxnSpPr>
        <p:spPr>
          <a:xfrm>
            <a:off x="6906099" y="1286152"/>
            <a:ext cx="1589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8683513" y="1470979"/>
            <a:ext cx="0" cy="222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6"/>
            <a:endCxn id="8" idx="2"/>
          </p:cNvCxnSpPr>
          <p:nvPr/>
        </p:nvCxnSpPr>
        <p:spPr>
          <a:xfrm>
            <a:off x="8871621" y="3877885"/>
            <a:ext cx="1577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6"/>
            <a:endCxn id="7" idx="2"/>
          </p:cNvCxnSpPr>
          <p:nvPr/>
        </p:nvCxnSpPr>
        <p:spPr>
          <a:xfrm>
            <a:off x="4762864" y="3877885"/>
            <a:ext cx="3732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2589" y="1950809"/>
            <a:ext cx="58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9922" y="2965501"/>
            <a:ext cx="632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2056" y="2449035"/>
            <a:ext cx="538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03197" y="2427038"/>
            <a:ext cx="541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0680" y="931899"/>
            <a:ext cx="56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35647" y="2343822"/>
            <a:ext cx="5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28952" y="3539169"/>
            <a:ext cx="623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48447" y="3539169"/>
            <a:ext cx="62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45959"/>
              </p:ext>
            </p:extLst>
          </p:nvPr>
        </p:nvGraphicFramePr>
        <p:xfrm>
          <a:off x="2446748" y="3218559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17700"/>
              </p:ext>
            </p:extLst>
          </p:nvPr>
        </p:nvGraphicFramePr>
        <p:xfrm>
          <a:off x="2401302" y="916489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79760"/>
              </p:ext>
            </p:extLst>
          </p:nvPr>
        </p:nvGraphicFramePr>
        <p:xfrm>
          <a:off x="3269920" y="2033775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14152"/>
              </p:ext>
            </p:extLst>
          </p:nvPr>
        </p:nvGraphicFramePr>
        <p:xfrm>
          <a:off x="5881328" y="2124390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05462"/>
              </p:ext>
            </p:extLst>
          </p:nvPr>
        </p:nvGraphicFramePr>
        <p:xfrm>
          <a:off x="6281286" y="3855365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4549"/>
              </p:ext>
            </p:extLst>
          </p:nvPr>
        </p:nvGraphicFramePr>
        <p:xfrm>
          <a:off x="8866198" y="3908825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33515"/>
              </p:ext>
            </p:extLst>
          </p:nvPr>
        </p:nvGraphicFramePr>
        <p:xfrm>
          <a:off x="7005664" y="1251256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01475"/>
              </p:ext>
            </p:extLst>
          </p:nvPr>
        </p:nvGraphicFramePr>
        <p:xfrm>
          <a:off x="8734835" y="1934562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46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84" y="271834"/>
            <a:ext cx="5579365" cy="2702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60" y="3150973"/>
            <a:ext cx="3420873" cy="7386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/>
              <a:t>หาเวลาเหลือ ( </a:t>
            </a:r>
            <a:r>
              <a:rPr lang="en-US" sz="2400" b="1" dirty="0"/>
              <a:t>Slack </a:t>
            </a:r>
            <a:r>
              <a:rPr lang="en-US" sz="2400" b="1" dirty="0" err="1"/>
              <a:t>time,S</a:t>
            </a:r>
            <a:r>
              <a:rPr lang="th-TH" dirty="0"/>
              <a:t>)</a:t>
            </a:r>
          </a:p>
          <a:p>
            <a:r>
              <a:rPr lang="th-TH" dirty="0"/>
              <a:t>              </a:t>
            </a:r>
            <a:r>
              <a:rPr lang="en-US" i="1" dirty="0">
                <a:solidFill>
                  <a:srgbClr val="FF0000"/>
                </a:solidFill>
              </a:rPr>
              <a:t>S= </a:t>
            </a:r>
            <a:r>
              <a:rPr lang="en-US" i="1" dirty="0">
                <a:solidFill>
                  <a:srgbClr val="00B050"/>
                </a:solidFill>
              </a:rPr>
              <a:t>LS</a:t>
            </a:r>
            <a:r>
              <a:rPr lang="en-US" i="1" dirty="0">
                <a:solidFill>
                  <a:srgbClr val="FF0000"/>
                </a:solidFill>
              </a:rPr>
              <a:t> – ES   </a:t>
            </a:r>
            <a:r>
              <a:rPr lang="en-US" dirty="0"/>
              <a:t>or  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LF</a:t>
            </a:r>
            <a:r>
              <a:rPr lang="en-US" i="1" dirty="0">
                <a:solidFill>
                  <a:srgbClr val="FF0000"/>
                </a:solidFill>
              </a:rPr>
              <a:t> – </a:t>
            </a:r>
            <a:r>
              <a:rPr lang="en-US" i="1" dirty="0">
                <a:solidFill>
                  <a:srgbClr val="0000CC"/>
                </a:solidFill>
              </a:rPr>
              <a:t>EF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060" y="4066644"/>
            <a:ext cx="4392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ในโครงการนี้ งาน</a:t>
            </a:r>
            <a:r>
              <a:rPr lang="en-US" dirty="0"/>
              <a:t>G</a:t>
            </a:r>
            <a:r>
              <a:rPr lang="th-TH" dirty="0"/>
              <a:t> จะมีเวลาเหลือ ( </a:t>
            </a:r>
            <a:r>
              <a:rPr lang="en-US" dirty="0"/>
              <a:t>9-6=3 or 18-15 = 3</a:t>
            </a:r>
            <a:r>
              <a:rPr lang="th-TH" dirty="0"/>
              <a:t>)</a:t>
            </a:r>
          </a:p>
          <a:p>
            <a:r>
              <a:rPr lang="th-TH" dirty="0"/>
              <a:t>นั่นหมายความว่า เราจะเริ่มดำเนินงานนี้ได้ระหว่าง สัปดาห์ที่</a:t>
            </a:r>
            <a:r>
              <a:rPr lang="en-US" dirty="0"/>
              <a:t> 6-9</a:t>
            </a:r>
            <a:r>
              <a:rPr lang="th-TH" dirty="0"/>
              <a:t> </a:t>
            </a:r>
          </a:p>
          <a:p>
            <a:r>
              <a:rPr lang="th-TH" dirty="0"/>
              <a:t>โดยไม่มีผลกระทบกับเวลากำหนดเสร็จสิ้นของโครงการ</a:t>
            </a:r>
            <a:endParaRPr lang="en-US" dirty="0"/>
          </a:p>
        </p:txBody>
      </p:sp>
      <p:cxnSp>
        <p:nvCxnSpPr>
          <p:cNvPr id="6" name="Connector: Curved 5"/>
          <p:cNvCxnSpPr>
            <a:stCxn id="4" idx="3"/>
          </p:cNvCxnSpPr>
          <p:nvPr/>
        </p:nvCxnSpPr>
        <p:spPr>
          <a:xfrm flipH="1" flipV="1">
            <a:off x="3803933" y="2879124"/>
            <a:ext cx="971676" cy="1649185"/>
          </a:xfrm>
          <a:prstGeom prst="curvedConnector4">
            <a:avLst>
              <a:gd name="adj1" fmla="val -23526"/>
              <a:gd name="adj2" fmla="val 639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79276" y="840259"/>
            <a:ext cx="43059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800" b="1" dirty="0"/>
              <a:t>งานวิกฤต ( </a:t>
            </a:r>
            <a:r>
              <a:rPr lang="en-US" sz="2800" b="1" dirty="0"/>
              <a:t>Critical  activity </a:t>
            </a:r>
            <a:r>
              <a:rPr lang="th-TH" sz="2800" b="1" dirty="0"/>
              <a:t>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1782" y="1622900"/>
            <a:ext cx="49519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งานที่มีเวลาเหลือ เป็น </a:t>
            </a:r>
            <a:r>
              <a:rPr lang="en-US" sz="2400" dirty="0"/>
              <a:t>0 </a:t>
            </a:r>
            <a:r>
              <a:rPr lang="th-TH" sz="2400" dirty="0"/>
              <a:t>นั่นคือ งานที่เริ่มต้นเร็วสุด( </a:t>
            </a:r>
            <a:r>
              <a:rPr lang="en-US" sz="2400" dirty="0">
                <a:solidFill>
                  <a:srgbClr val="FF0000"/>
                </a:solidFill>
              </a:rPr>
              <a:t>ES</a:t>
            </a:r>
            <a:r>
              <a:rPr lang="th-TH" sz="2400" dirty="0"/>
              <a:t> )</a:t>
            </a:r>
          </a:p>
          <a:p>
            <a:r>
              <a:rPr lang="th-TH" sz="2400" dirty="0"/>
              <a:t> เท่ากับ เวลาเริ่มต้นช้าสุด</a:t>
            </a:r>
            <a:r>
              <a:rPr lang="en-US" sz="2400" dirty="0"/>
              <a:t>  </a:t>
            </a:r>
            <a:r>
              <a:rPr lang="th-TH" sz="2400" dirty="0">
                <a:solidFill>
                  <a:srgbClr val="00B050"/>
                </a:solidFill>
              </a:rPr>
              <a:t>( </a:t>
            </a:r>
            <a:r>
              <a:rPr lang="en-US" sz="2400" dirty="0">
                <a:solidFill>
                  <a:srgbClr val="00B050"/>
                </a:solidFill>
              </a:rPr>
              <a:t>LS </a:t>
            </a:r>
            <a:r>
              <a:rPr lang="th-TH" sz="2400" dirty="0"/>
              <a:t>)</a:t>
            </a:r>
          </a:p>
          <a:p>
            <a:r>
              <a:rPr lang="th-TH" sz="2400" dirty="0"/>
              <a:t>เราไม่สามารถเลื่อนเวลาเริ่มต้นและเวลาสิ้นสุด ได้เลย</a:t>
            </a:r>
          </a:p>
          <a:p>
            <a:r>
              <a:rPr lang="th-TH" sz="2400" dirty="0"/>
              <a:t>  ถ้าเลื่อน จะทำให้โครงการเสร็จช้ากว่ากำหนด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14652" y="3936323"/>
            <a:ext cx="640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นำค่าที่ได้จากการคำนวณแต่ละจุด มาหาเวลาเหลือและงานวิกฤต ในตาราง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24239"/>
              </p:ext>
            </p:extLst>
          </p:nvPr>
        </p:nvGraphicFramePr>
        <p:xfrm>
          <a:off x="2458309" y="882077"/>
          <a:ext cx="8100540" cy="3452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6893">
                  <a:extLst>
                    <a:ext uri="{9D8B030D-6E8A-4147-A177-3AD203B41FA5}">
                      <a16:colId xmlns:a16="http://schemas.microsoft.com/office/drawing/2014/main" val="723346898"/>
                    </a:ext>
                  </a:extLst>
                </a:gridCol>
                <a:gridCol w="487576">
                  <a:extLst>
                    <a:ext uri="{9D8B030D-6E8A-4147-A177-3AD203B41FA5}">
                      <a16:colId xmlns:a16="http://schemas.microsoft.com/office/drawing/2014/main" val="2698640552"/>
                    </a:ext>
                  </a:extLst>
                </a:gridCol>
                <a:gridCol w="511954">
                  <a:extLst>
                    <a:ext uri="{9D8B030D-6E8A-4147-A177-3AD203B41FA5}">
                      <a16:colId xmlns:a16="http://schemas.microsoft.com/office/drawing/2014/main" val="3092371671"/>
                    </a:ext>
                  </a:extLst>
                </a:gridCol>
                <a:gridCol w="475390">
                  <a:extLst>
                    <a:ext uri="{9D8B030D-6E8A-4147-A177-3AD203B41FA5}">
                      <a16:colId xmlns:a16="http://schemas.microsoft.com/office/drawing/2014/main" val="3773505118"/>
                    </a:ext>
                  </a:extLst>
                </a:gridCol>
                <a:gridCol w="536333">
                  <a:extLst>
                    <a:ext uri="{9D8B030D-6E8A-4147-A177-3AD203B41FA5}">
                      <a16:colId xmlns:a16="http://schemas.microsoft.com/office/drawing/2014/main" val="3202157475"/>
                    </a:ext>
                  </a:extLst>
                </a:gridCol>
                <a:gridCol w="3547571">
                  <a:extLst>
                    <a:ext uri="{9D8B030D-6E8A-4147-A177-3AD203B41FA5}">
                      <a16:colId xmlns:a16="http://schemas.microsoft.com/office/drawing/2014/main" val="663611407"/>
                    </a:ext>
                  </a:extLst>
                </a:gridCol>
                <a:gridCol w="1754823">
                  <a:extLst>
                    <a:ext uri="{9D8B030D-6E8A-4147-A177-3AD203B41FA5}">
                      <a16:colId xmlns:a16="http://schemas.microsoft.com/office/drawing/2014/main" val="13817297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งานย่อย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Slack=S=LS-ES   </a:t>
                      </a:r>
                      <a:r>
                        <a:rPr lang="en-US" b="1" baseline="0" dirty="0"/>
                        <a:t> = LF-EF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งานวิกฤต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576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102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/>
                        <a:t>งานวิกฤต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37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367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/>
                        <a:t>งานวิกฤต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4605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/>
                        <a:t>งานวิกฤต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289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/>
                        <a:t>งานวิกฤต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008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633710"/>
                  </a:ext>
                </a:extLst>
              </a:tr>
              <a:tr h="5261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/>
                        <a:t>งานวิกฤต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38186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2098" y="4720693"/>
            <a:ext cx="7750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จะเห็นได้ว่า งาน </a:t>
            </a:r>
            <a:r>
              <a:rPr lang="en-US" sz="2400" dirty="0">
                <a:solidFill>
                  <a:srgbClr val="FF0000"/>
                </a:solidFill>
              </a:rPr>
              <a:t>B , D, E, F, H  </a:t>
            </a:r>
            <a:r>
              <a:rPr lang="th-TH" sz="2400" dirty="0"/>
              <a:t>เป็นงานวิกฤต ที่จะต้องควบคุมเป็นพิเศษ</a:t>
            </a:r>
          </a:p>
          <a:p>
            <a:r>
              <a:rPr lang="th-TH" sz="2400" dirty="0"/>
              <a:t>งาน</a:t>
            </a:r>
            <a:r>
              <a:rPr lang="en-US" sz="2400" dirty="0"/>
              <a:t> A, C, </a:t>
            </a:r>
            <a:r>
              <a:rPr lang="th-TH" sz="2400" dirty="0"/>
              <a:t>และ </a:t>
            </a:r>
            <a:r>
              <a:rPr lang="en-US" sz="2400" dirty="0"/>
              <a:t>G </a:t>
            </a:r>
            <a:r>
              <a:rPr lang="th-TH" sz="2400" dirty="0"/>
              <a:t> มีเวลาเหลือ </a:t>
            </a:r>
            <a:r>
              <a:rPr lang="en-US" sz="2400" dirty="0"/>
              <a:t>1, 1, 3 </a:t>
            </a:r>
            <a:r>
              <a:rPr lang="th-TH" sz="2400" dirty="0"/>
              <a:t>สัปดาห์  สามารถเลื่อนได้ภายในเวลาที่ปรากฏ  </a:t>
            </a:r>
          </a:p>
          <a:p>
            <a:r>
              <a:rPr lang="th-TH" sz="2400" dirty="0"/>
              <a:t>โดยไม่กระทบต่อ เวลาสิ้นสุดโครงการ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51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8323" y="1647613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หาเส้นทางวิกฤต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36" y="296547"/>
            <a:ext cx="5579365" cy="270213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93191"/>
              </p:ext>
            </p:extLst>
          </p:nvPr>
        </p:nvGraphicFramePr>
        <p:xfrm>
          <a:off x="6538962" y="2291034"/>
          <a:ext cx="493034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449">
                  <a:extLst>
                    <a:ext uri="{9D8B030D-6E8A-4147-A177-3AD203B41FA5}">
                      <a16:colId xmlns:a16="http://schemas.microsoft.com/office/drawing/2014/main" val="2348670693"/>
                    </a:ext>
                  </a:extLst>
                </a:gridCol>
                <a:gridCol w="2187145">
                  <a:extLst>
                    <a:ext uri="{9D8B030D-6E8A-4147-A177-3AD203B41FA5}">
                      <a16:colId xmlns:a16="http://schemas.microsoft.com/office/drawing/2014/main" val="2629636701"/>
                    </a:ext>
                  </a:extLst>
                </a:gridCol>
                <a:gridCol w="1099753">
                  <a:extLst>
                    <a:ext uri="{9D8B030D-6E8A-4147-A177-3AD203B41FA5}">
                      <a16:colId xmlns:a16="http://schemas.microsoft.com/office/drawing/2014/main" val="2476385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th-TH" dirty="0"/>
                        <a:t>เส้นทาง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ระยะเวลาที่ใช้ ( สัปดาห์)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รวม( สัปดาห์)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337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A-C-D-E-F-H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3+2+5+4+3+3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73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A-C-G-H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3+2+9+3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201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B-D-E-F-H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6+5+4+3+3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023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B-G-H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6+9+3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19592"/>
                  </a:ext>
                </a:extLst>
              </a:tr>
            </a:tbl>
          </a:graphicData>
        </a:graphic>
      </p:graphicFrame>
      <p:sp>
        <p:nvSpPr>
          <p:cNvPr id="6" name="Explosion: 8 Points 5"/>
          <p:cNvSpPr/>
          <p:nvPr/>
        </p:nvSpPr>
        <p:spPr>
          <a:xfrm>
            <a:off x="11511363" y="3384460"/>
            <a:ext cx="284206" cy="3583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74161" y="539761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6036" y="1487606"/>
            <a:ext cx="1078173" cy="5868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10687" y="668740"/>
            <a:ext cx="1050877" cy="12712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33466" y="450376"/>
            <a:ext cx="99287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21875" y="777922"/>
            <a:ext cx="0" cy="1162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99296" y="2021888"/>
            <a:ext cx="1344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25" y="407772"/>
            <a:ext cx="2243948" cy="58477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เทคนิค</a:t>
            </a:r>
            <a:r>
              <a:rPr lang="en-US" sz="3200" b="1" dirty="0">
                <a:solidFill>
                  <a:srgbClr val="FF0000"/>
                </a:solidFill>
              </a:rPr>
              <a:t> PERT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5059" y="1138881"/>
            <a:ext cx="10067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      ใช้ในกรณีที่ไม่สามารถทราบเวลาที่แน่นอน</a:t>
            </a:r>
            <a:r>
              <a:rPr lang="en-US" sz="2400" dirty="0"/>
              <a:t>  </a:t>
            </a:r>
            <a:r>
              <a:rPr lang="th-TH" sz="2400" dirty="0"/>
              <a:t>(เป็นโครงการใหม่)  ในการปฎิบัติงานย่อย ในแต่ละงาน  ผู้บริหารจำต้อง</a:t>
            </a:r>
          </a:p>
          <a:p>
            <a:r>
              <a:rPr lang="th-TH" sz="2400" dirty="0"/>
              <a:t>ประมาณระยะเวลาในการปฏิบัติงาน ย่อย </a:t>
            </a:r>
            <a:r>
              <a:rPr lang="en-US" sz="2400" dirty="0"/>
              <a:t>3 </a:t>
            </a:r>
            <a:r>
              <a:rPr lang="th-TH" sz="2400" dirty="0"/>
              <a:t>ค่า ดังนี้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39900" y="2235200"/>
            <a:ext cx="9713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  = </a:t>
            </a:r>
            <a:r>
              <a:rPr lang="th-TH" sz="2400" dirty="0"/>
              <a:t>ระยะเวลาที่คาดว่าจะทำงานเสร็จเร็วที่สุด </a:t>
            </a:r>
            <a:r>
              <a:rPr lang="en-US" sz="2400" dirty="0"/>
              <a:t> (Optimistic time)  </a:t>
            </a:r>
            <a:r>
              <a:rPr lang="th-TH" sz="2400" dirty="0"/>
              <a:t>กรณีไม่มีอุปสรรค</a:t>
            </a:r>
            <a:r>
              <a:rPr lang="th-TH" sz="2400" dirty="0" err="1"/>
              <a:t>ใดๆ</a:t>
            </a:r>
            <a:r>
              <a:rPr lang="th-TH" sz="2400" dirty="0"/>
              <a:t>ในการทำงาน</a:t>
            </a:r>
          </a:p>
          <a:p>
            <a:r>
              <a:rPr lang="en-US" sz="2400" dirty="0"/>
              <a:t>b   = </a:t>
            </a:r>
            <a:r>
              <a:rPr lang="th-TH" sz="2400" dirty="0"/>
              <a:t>ระยะเวลาที่คาดว่างานเสร็จได้ช้าที่สุด </a:t>
            </a:r>
            <a:r>
              <a:rPr lang="en-US" sz="2400" dirty="0"/>
              <a:t>(Pessimistic time) </a:t>
            </a:r>
            <a:r>
              <a:rPr lang="th-TH" sz="2400" dirty="0"/>
              <a:t>ในกรณีที่มีอุปสรรคในการทำงานมากที่สุด</a:t>
            </a:r>
          </a:p>
          <a:p>
            <a:r>
              <a:rPr lang="en-US" sz="2400" dirty="0"/>
              <a:t>m = </a:t>
            </a:r>
            <a:r>
              <a:rPr lang="th-TH" sz="2400" dirty="0"/>
              <a:t>ระยะเวลาที่สามารถทำงานเสร็จโดยส่วนมาก</a:t>
            </a:r>
            <a:r>
              <a:rPr lang="en-US" sz="2400" dirty="0"/>
              <a:t>( most likely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3415" y="3617337"/>
                <a:ext cx="20976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 :</a:t>
                </a:r>
                <a:r>
                  <a:rPr lang="th-TH" dirty="0"/>
                  <a:t> เวลาที่ต้องการทำให้เสร็จ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sym typeface="Symbol" panose="05050102010706020507" pitchFamily="18" charset="2"/>
                            </a:rPr>
                            <m:t>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:</m:t>
                      </m:r>
                      <m:r>
                        <a:rPr lang="th-TH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ความแปรปรวน</m:t>
                      </m:r>
                    </m:oMath>
                  </m:oMathPara>
                </a14:m>
                <a:endParaRPr lang="th-TH" b="0" dirty="0">
                  <a:sym typeface="Symbol" panose="05050102010706020507" pitchFamily="18" charset="2"/>
                </a:endParaRPr>
              </a:p>
              <a:p>
                <a:r>
                  <a:rPr lang="en-US" dirty="0">
                    <a:sym typeface="Symbol" panose="05050102010706020507" pitchFamily="18" charset="2"/>
                  </a:rPr>
                  <a:t></a:t>
                </a:r>
                <a:r>
                  <a:rPr lang="th-TH" dirty="0">
                    <a:sym typeface="Symbol" panose="05050102010706020507" pitchFamily="18" charset="2"/>
                  </a:rPr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:</a:t>
                </a:r>
                <a:r>
                  <a:rPr lang="th-TH" dirty="0">
                    <a:sym typeface="Symbol" panose="05050102010706020507" pitchFamily="18" charset="2"/>
                  </a:rPr>
                  <a:t>ค่าเบี่ยง</a:t>
                </a:r>
                <a:r>
                  <a:rPr lang="th-TH" dirty="0" err="1">
                    <a:sym typeface="Symbol" panose="05050102010706020507" pitchFamily="18" charset="2"/>
                  </a:rPr>
                  <a:t>เบย</a:t>
                </a:r>
                <a:r>
                  <a:rPr lang="th-TH" dirty="0">
                    <a:sym typeface="Symbol" panose="05050102010706020507" pitchFamily="18" charset="2"/>
                  </a:rPr>
                  <a:t>มาตรฐาน</a:t>
                </a:r>
                <a:r>
                  <a:rPr lang="th-TH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415" y="3617337"/>
                <a:ext cx="2097690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2326" t="-6579" r="-232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1182" y="3617337"/>
                <a:ext cx="1392625" cy="496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182" y="3617337"/>
                <a:ext cx="1392625" cy="496354"/>
              </a:xfrm>
              <a:prstGeom prst="rect">
                <a:avLst/>
              </a:prstGeom>
              <a:blipFill rotWithShape="0">
                <a:blip r:embed="rId3"/>
                <a:stretch>
                  <a:fillRect l="-3947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81182" y="4151957"/>
                <a:ext cx="1219052" cy="49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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182" y="4151957"/>
                <a:ext cx="1219052" cy="491545"/>
              </a:xfrm>
              <a:prstGeom prst="rect">
                <a:avLst/>
              </a:prstGeom>
              <a:blipFill rotWithShape="0"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96534" y="4710879"/>
                <a:ext cx="988347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ym typeface="Symbol" panose="05050102010706020507" pitchFamily="18" charset="2"/>
                  </a:rPr>
                  <a:t>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34" y="4710879"/>
                <a:ext cx="988347" cy="489814"/>
              </a:xfrm>
              <a:prstGeom prst="rect">
                <a:avLst/>
              </a:prstGeom>
              <a:blipFill rotWithShape="0">
                <a:blip r:embed="rId5"/>
                <a:stretch>
                  <a:fillRect l="-5556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4" y="3637063"/>
            <a:ext cx="3023707" cy="15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31" y="55345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706" y="553452"/>
            <a:ext cx="991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จงเขียนข่ายงานโครงการเพื่อลงทุนด้านอสังหาริมทรัพย์ จำนวนหนึ่ง ซึ่งประกอบดวยงานย่อย 7งาน ดังราย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ระเอียด ในตาราง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75723"/>
              </p:ext>
            </p:extLst>
          </p:nvPr>
        </p:nvGraphicFramePr>
        <p:xfrm>
          <a:off x="1562769" y="1345308"/>
          <a:ext cx="3779252" cy="3226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121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งานที่ต้องทำเสร็จก่อน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 (วัน)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12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1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1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1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1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1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1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1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D,E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2837" y="1345308"/>
            <a:ext cx="49151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AlphaPeriod"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โครงการนี้ใช้เวลากี่วัน</a:t>
            </a:r>
          </a:p>
          <a:p>
            <a:pPr marL="342900" indent="-342900">
              <a:buAutoNum type="thaiAlphaPeriod"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จงหาเส้นทางวิกฤต</a:t>
            </a:r>
          </a:p>
          <a:p>
            <a:pPr marL="342900" indent="-342900">
              <a:buAutoNum type="thaiAlphaPeriod"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มีงานใดบ้างที่เลื่อนเวลาเริ่มต้นและสิ้นสุด </a:t>
            </a:r>
          </a:p>
          <a:p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โดยไม่ทำให้โครงการเสร็จช้ากว่ากำหนด</a:t>
            </a:r>
          </a:p>
          <a:p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ง. หาความน่าจะเป็นที่โครงการนี้เสร็จภายใน 28 วัน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42837" y="3164300"/>
            <a:ext cx="4817877" cy="2137615"/>
            <a:chOff x="1113691" y="1060915"/>
            <a:chExt cx="7428730" cy="3182222"/>
          </a:xfrm>
        </p:grpSpPr>
        <p:sp>
          <p:nvSpPr>
            <p:cNvPr id="7" name="Oval 6"/>
            <p:cNvSpPr/>
            <p:nvPr/>
          </p:nvSpPr>
          <p:spPr>
            <a:xfrm>
              <a:off x="1113691" y="2679032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1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991726" y="1387642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4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589421" y="3846095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3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589421" y="1387642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2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157411" y="3846095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5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7" idx="6"/>
              <a:endCxn id="10" idx="3"/>
            </p:cNvCxnSpPr>
            <p:nvPr/>
          </p:nvCxnSpPr>
          <p:spPr>
            <a:xfrm flipV="1">
              <a:off x="1498701" y="1726539"/>
              <a:ext cx="2147103" cy="1151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6"/>
              <a:endCxn id="9" idx="2"/>
            </p:cNvCxnSpPr>
            <p:nvPr/>
          </p:nvCxnSpPr>
          <p:spPr>
            <a:xfrm>
              <a:off x="1498701" y="2877553"/>
              <a:ext cx="2090720" cy="1167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4"/>
              <a:endCxn id="9" idx="0"/>
            </p:cNvCxnSpPr>
            <p:nvPr/>
          </p:nvCxnSpPr>
          <p:spPr>
            <a:xfrm>
              <a:off x="3781926" y="1784684"/>
              <a:ext cx="0" cy="206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7"/>
              <a:endCxn id="8" idx="3"/>
            </p:cNvCxnSpPr>
            <p:nvPr/>
          </p:nvCxnSpPr>
          <p:spPr>
            <a:xfrm flipV="1">
              <a:off x="3918048" y="1726539"/>
              <a:ext cx="2130061" cy="2177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974431" y="1586163"/>
              <a:ext cx="2017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5"/>
              <a:endCxn id="11" idx="2"/>
            </p:cNvCxnSpPr>
            <p:nvPr/>
          </p:nvCxnSpPr>
          <p:spPr>
            <a:xfrm>
              <a:off x="6320353" y="1726539"/>
              <a:ext cx="1837058" cy="2318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>
              <a:off x="3974431" y="4044616"/>
              <a:ext cx="41829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50434" y="180058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1366" y="249436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4977" y="1060915"/>
              <a:ext cx="357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7452" y="3543151"/>
              <a:ext cx="293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1643" y="2546360"/>
              <a:ext cx="356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55918" y="3335024"/>
              <a:ext cx="314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7323" y="24317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70999" y="3152393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เขียนข่ายงาน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863" y="613611"/>
            <a:ext cx="887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หาระยะเวลาเฉลี่ย (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และค่าความแปรปรวน(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)ในแต่ละหน่วยงานย่อย เพื่อใช้หาเส้นทางวิกฤต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951414" y="2706206"/>
                <a:ext cx="20976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 :</a:t>
                </a:r>
                <a:r>
                  <a:rPr lang="th-TH" dirty="0"/>
                  <a:t> เวลาที่ต้องการทำให้เสร็จ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sym typeface="Symbol" panose="05050102010706020507" pitchFamily="18" charset="2"/>
                            </a:rPr>
                            <m:t>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:</m:t>
                      </m:r>
                      <m:r>
                        <a:rPr lang="th-TH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ความแปรปรวน</m:t>
                      </m:r>
                    </m:oMath>
                  </m:oMathPara>
                </a14:m>
                <a:endParaRPr lang="th-TH" b="0" dirty="0">
                  <a:sym typeface="Symbol" panose="05050102010706020507" pitchFamily="18" charset="2"/>
                </a:endParaRPr>
              </a:p>
              <a:p>
                <a:r>
                  <a:rPr lang="en-US" dirty="0">
                    <a:sym typeface="Symbol" panose="05050102010706020507" pitchFamily="18" charset="2"/>
                  </a:rPr>
                  <a:t></a:t>
                </a:r>
                <a:r>
                  <a:rPr lang="th-TH" dirty="0">
                    <a:sym typeface="Symbol" panose="05050102010706020507" pitchFamily="18" charset="2"/>
                  </a:rPr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:</a:t>
                </a:r>
                <a:r>
                  <a:rPr lang="th-TH" dirty="0">
                    <a:sym typeface="Symbol" panose="05050102010706020507" pitchFamily="18" charset="2"/>
                  </a:rPr>
                  <a:t>ค่าเบี่ยงเบนมาตรฐาน</a:t>
                </a:r>
                <a:r>
                  <a:rPr lang="th-TH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414" y="2706206"/>
                <a:ext cx="2097690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2319" t="-7285" r="-2029"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131048" y="960028"/>
                <a:ext cx="1392625" cy="496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048" y="960028"/>
                <a:ext cx="1392625" cy="496354"/>
              </a:xfrm>
              <a:prstGeom prst="rect">
                <a:avLst/>
              </a:prstGeom>
              <a:blipFill rotWithShape="0">
                <a:blip r:embed="rId3"/>
                <a:stretch>
                  <a:fillRect l="-3947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17834" y="1555423"/>
                <a:ext cx="1219052" cy="49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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834" y="1555423"/>
                <a:ext cx="1219052" cy="491545"/>
              </a:xfrm>
              <a:prstGeom prst="rect">
                <a:avLst/>
              </a:prstGeom>
              <a:blipFill rotWithShape="0"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217833" y="2115620"/>
                <a:ext cx="988347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ym typeface="Symbol" panose="05050102010706020507" pitchFamily="18" charset="2"/>
                  </a:rPr>
                  <a:t>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833" y="2115620"/>
                <a:ext cx="988347" cy="489814"/>
              </a:xfrm>
              <a:prstGeom prst="rect">
                <a:avLst/>
              </a:prstGeom>
              <a:blipFill rotWithShape="0">
                <a:blip r:embed="rId5"/>
                <a:stretch>
                  <a:fillRect l="-493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95" y="3855258"/>
            <a:ext cx="3023707" cy="1521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59838" y="1207339"/>
                <a:ext cx="6894095" cy="453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เช่น  ระเวลาเฉลี่ยของงาน 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 TA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h-TH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h-TH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h-TH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th-TH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h-TH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   9   </a:t>
                </a:r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วัน</a:t>
                </a:r>
                <a:endPara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38" y="1207339"/>
                <a:ext cx="6894095" cy="453009"/>
              </a:xfrm>
              <a:prstGeom prst="rect">
                <a:avLst/>
              </a:prstGeom>
              <a:blipFill rotWithShape="0">
                <a:blip r:embed="rId7"/>
                <a:stretch>
                  <a:fillRect l="-53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68" y="1052631"/>
            <a:ext cx="2150770" cy="1885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59838" y="1744093"/>
                <a:ext cx="6894095" cy="44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เช่น  ระเวลาแปรปรวนของงาน 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 VA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4   </a:t>
                </a:r>
                <a:r>
                  <a:rPr lang="th-TH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วัน</a:t>
                </a:r>
                <a:endPara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38" y="1744093"/>
                <a:ext cx="6894095" cy="447174"/>
              </a:xfrm>
              <a:prstGeom prst="rect">
                <a:avLst/>
              </a:prstGeom>
              <a:blipFill rotWithShape="0">
                <a:blip r:embed="rId9"/>
                <a:stretch>
                  <a:fillRect l="-531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72383"/>
              </p:ext>
            </p:extLst>
          </p:nvPr>
        </p:nvGraphicFramePr>
        <p:xfrm>
          <a:off x="3150689" y="2407458"/>
          <a:ext cx="4547936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388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งานที่ต้องทำเสร็จก่อน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 (วัน)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US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(วัน)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(วัน)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6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600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6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0.444</a:t>
                      </a:r>
                      <a:endParaRPr lang="en-US" sz="1600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0.444</a:t>
                      </a:r>
                      <a:endParaRPr lang="en-US" sz="1600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0.444</a:t>
                      </a:r>
                      <a:endParaRPr lang="en-US" sz="1600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D,E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6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0.111</a:t>
                      </a:r>
                      <a:endParaRPr lang="en-US" sz="1600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reeform: Shape 2"/>
          <p:cNvSpPr/>
          <p:nvPr/>
        </p:nvSpPr>
        <p:spPr>
          <a:xfrm>
            <a:off x="8016240" y="1661160"/>
            <a:ext cx="1082187" cy="1082040"/>
          </a:xfrm>
          <a:custGeom>
            <a:avLst/>
            <a:gdLst>
              <a:gd name="connsiteX0" fmla="*/ 60960 w 1082187"/>
              <a:gd name="connsiteY0" fmla="*/ 0 h 1082040"/>
              <a:gd name="connsiteX1" fmla="*/ 1082040 w 1082187"/>
              <a:gd name="connsiteY1" fmla="*/ 304800 h 1082040"/>
              <a:gd name="connsiteX2" fmla="*/ 0 w 1082187"/>
              <a:gd name="connsiteY2" fmla="*/ 108204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187" h="1082040">
                <a:moveTo>
                  <a:pt x="60960" y="0"/>
                </a:moveTo>
                <a:cubicBezTo>
                  <a:pt x="576580" y="62230"/>
                  <a:pt x="1092200" y="124460"/>
                  <a:pt x="1082040" y="304800"/>
                </a:cubicBezTo>
                <a:cubicBezTo>
                  <a:pt x="1071880" y="485140"/>
                  <a:pt x="535940" y="783590"/>
                  <a:pt x="0" y="1082040"/>
                </a:cubicBezTo>
              </a:path>
            </a:pathLst>
          </a:custGeom>
          <a:noFill/>
          <a:ln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811072"/>
            <a:ext cx="9603275" cy="604151"/>
          </a:xfrm>
        </p:spPr>
        <p:txBody>
          <a:bodyPr/>
          <a:lstStyle/>
          <a:p>
            <a:r>
              <a:rPr lang="en-US" dirty="0"/>
              <a:t>PERT/CPM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3000474"/>
            <a:ext cx="9603275" cy="3450613"/>
          </a:xfrm>
        </p:spPr>
        <p:txBody>
          <a:bodyPr>
            <a:normAutofit/>
          </a:bodyPr>
          <a:lstStyle/>
          <a:p>
            <a:r>
              <a:rPr lang="th-TH" sz="2800" dirty="0"/>
              <a:t>วัตถุประสงค์</a:t>
            </a:r>
          </a:p>
          <a:p>
            <a:pPr lvl="1"/>
            <a:r>
              <a:rPr lang="th-TH" sz="2400" dirty="0"/>
              <a:t>ช่วยบริหารทรัพยากรในโครงการ (</a:t>
            </a:r>
            <a:r>
              <a:rPr lang="en-US" sz="2400" dirty="0"/>
              <a:t>4 M</a:t>
            </a:r>
            <a:r>
              <a:rPr lang="th-TH" sz="2400" dirty="0"/>
              <a:t>)อย่างมีประสิทธิภาพ</a:t>
            </a:r>
          </a:p>
          <a:p>
            <a:pPr lvl="1"/>
            <a:r>
              <a:rPr lang="th-TH" sz="2400" dirty="0"/>
              <a:t>ควบคุมโครงการเสร็จตามกำหนดเวลา ตั้งแต่กิจกรรมเริ่มต้น จน เสร็จโครงการ อะไรควรเสร็จก่อน หลัง จุดใดช้ากว่ากำหนด  </a:t>
            </a:r>
          </a:p>
          <a:p>
            <a:pPr lvl="1"/>
            <a:r>
              <a:rPr lang="th-TH" sz="2400" dirty="0"/>
              <a:t>คำนวณหาเส้นทางวิกฤต เพื่อบริหารให้เสร็จทันตามเวลากำหนดของโครงการ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51578" y="1800145"/>
            <a:ext cx="9915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PERT= Program Evaluation and Research </a:t>
            </a:r>
            <a:r>
              <a:rPr lang="en-US" sz="2400" dirty="0" err="1"/>
              <a:t>Tesk</a:t>
            </a:r>
            <a:r>
              <a:rPr lang="en-US" sz="2400" dirty="0"/>
              <a:t>:  </a:t>
            </a:r>
            <a:r>
              <a:rPr lang="th-TH" sz="2400" dirty="0"/>
              <a:t>เป็นการวางแผนและควบคุมงาน</a:t>
            </a:r>
          </a:p>
          <a:p>
            <a:r>
              <a:rPr lang="en-US" sz="2400" dirty="0"/>
              <a:t>CPM = Critical Path Method : </a:t>
            </a:r>
            <a:r>
              <a:rPr lang="th-TH" sz="2400" dirty="0"/>
              <a:t>หาเส้นทางวิกฤต     </a:t>
            </a:r>
            <a:r>
              <a:rPr lang="en-US" sz="2400" dirty="0"/>
              <a:t>PERT/CPM</a:t>
            </a:r>
            <a:r>
              <a:rPr lang="th-TH" sz="2400" dirty="0"/>
              <a:t> จะใช้ร่วมกัน ในการบริหารโครงการ</a:t>
            </a:r>
          </a:p>
          <a:p>
            <a:r>
              <a:rPr lang="th-TH" sz="2400" dirty="0"/>
              <a:t> โดยเฉพาะโครงการขนาดใหญ่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0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409" y="372979"/>
            <a:ext cx="8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หาค่าเวลาเริ่มต้นเร็วที่สุด และเวลาเริ่มต้นช้าที่สุด  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</a:t>
            </a:r>
            <a:endParaRPr lang="th-TH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และเวลาที่เสร็จเร็วที่สุดแลเวลาที่เสร็จช้าที่สุด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941"/>
              </p:ext>
            </p:extLst>
          </p:nvPr>
        </p:nvGraphicFramePr>
        <p:xfrm>
          <a:off x="7546687" y="177984"/>
          <a:ext cx="10679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4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43027" y="1550660"/>
            <a:ext cx="5993278" cy="3315348"/>
            <a:chOff x="1113691" y="1032608"/>
            <a:chExt cx="7428730" cy="3684336"/>
          </a:xfrm>
        </p:grpSpPr>
        <p:sp>
          <p:nvSpPr>
            <p:cNvPr id="5" name="Oval 4"/>
            <p:cNvSpPr/>
            <p:nvPr/>
          </p:nvSpPr>
          <p:spPr>
            <a:xfrm>
              <a:off x="1113691" y="2679032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1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991726" y="1387642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4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589421" y="3846095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3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589421" y="1387642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2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8157411" y="3846095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5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5" idx="6"/>
              <a:endCxn id="8" idx="3"/>
            </p:cNvCxnSpPr>
            <p:nvPr/>
          </p:nvCxnSpPr>
          <p:spPr>
            <a:xfrm flipV="1">
              <a:off x="1498701" y="1726539"/>
              <a:ext cx="2147103" cy="1151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6"/>
              <a:endCxn id="7" idx="2"/>
            </p:cNvCxnSpPr>
            <p:nvPr/>
          </p:nvCxnSpPr>
          <p:spPr>
            <a:xfrm>
              <a:off x="1498701" y="2877553"/>
              <a:ext cx="2090720" cy="1167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4"/>
              <a:endCxn id="7" idx="0"/>
            </p:cNvCxnSpPr>
            <p:nvPr/>
          </p:nvCxnSpPr>
          <p:spPr>
            <a:xfrm>
              <a:off x="3781926" y="1784684"/>
              <a:ext cx="0" cy="206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7"/>
              <a:endCxn id="6" idx="3"/>
            </p:cNvCxnSpPr>
            <p:nvPr/>
          </p:nvCxnSpPr>
          <p:spPr>
            <a:xfrm flipV="1">
              <a:off x="3918048" y="1726539"/>
              <a:ext cx="2130061" cy="2177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6"/>
              <a:endCxn id="6" idx="2"/>
            </p:cNvCxnSpPr>
            <p:nvPr/>
          </p:nvCxnSpPr>
          <p:spPr>
            <a:xfrm>
              <a:off x="3974431" y="1586163"/>
              <a:ext cx="2017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5"/>
              <a:endCxn id="9" idx="2"/>
            </p:cNvCxnSpPr>
            <p:nvPr/>
          </p:nvCxnSpPr>
          <p:spPr>
            <a:xfrm>
              <a:off x="6320353" y="1726539"/>
              <a:ext cx="1837058" cy="2318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>
              <a:off x="3974431" y="4044616"/>
              <a:ext cx="41829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75066" y="185587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1366" y="249436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5874" y="103260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71516" y="4347612"/>
              <a:ext cx="293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31643" y="2546360"/>
              <a:ext cx="356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0600" y="3489070"/>
              <a:ext cx="314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71434" y="27067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43033"/>
              </p:ext>
            </p:extLst>
          </p:nvPr>
        </p:nvGraphicFramePr>
        <p:xfrm>
          <a:off x="2428364" y="3314014"/>
          <a:ext cx="10679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4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86247"/>
              </p:ext>
            </p:extLst>
          </p:nvPr>
        </p:nvGraphicFramePr>
        <p:xfrm>
          <a:off x="5275764" y="4093449"/>
          <a:ext cx="10679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4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14765"/>
              </p:ext>
            </p:extLst>
          </p:nvPr>
        </p:nvGraphicFramePr>
        <p:xfrm>
          <a:off x="5071990" y="2574062"/>
          <a:ext cx="10679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4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67808"/>
              </p:ext>
            </p:extLst>
          </p:nvPr>
        </p:nvGraphicFramePr>
        <p:xfrm>
          <a:off x="4688005" y="1093195"/>
          <a:ext cx="10679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4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32350"/>
              </p:ext>
            </p:extLst>
          </p:nvPr>
        </p:nvGraphicFramePr>
        <p:xfrm>
          <a:off x="6843725" y="2457645"/>
          <a:ext cx="10679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4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78925"/>
              </p:ext>
            </p:extLst>
          </p:nvPr>
        </p:nvGraphicFramePr>
        <p:xfrm>
          <a:off x="3570343" y="2386887"/>
          <a:ext cx="10679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4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06967"/>
              </p:ext>
            </p:extLst>
          </p:nvPr>
        </p:nvGraphicFramePr>
        <p:xfrm>
          <a:off x="2321776" y="1829703"/>
          <a:ext cx="106792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4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355974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2127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649" y="207387"/>
            <a:ext cx="2942033" cy="1922128"/>
          </a:xfrm>
          <a:prstGeom prst="rect">
            <a:avLst/>
          </a:prstGeom>
        </p:spPr>
      </p:pic>
      <p:sp>
        <p:nvSpPr>
          <p:cNvPr id="32" name="Freeform: Shape 31"/>
          <p:cNvSpPr/>
          <p:nvPr/>
        </p:nvSpPr>
        <p:spPr>
          <a:xfrm>
            <a:off x="8199120" y="2227415"/>
            <a:ext cx="2819400" cy="1104957"/>
          </a:xfrm>
          <a:custGeom>
            <a:avLst/>
            <a:gdLst>
              <a:gd name="connsiteX0" fmla="*/ 1554480 w 1554480"/>
              <a:gd name="connsiteY0" fmla="*/ 0 h 970172"/>
              <a:gd name="connsiteX1" fmla="*/ 1036320 w 1554480"/>
              <a:gd name="connsiteY1" fmla="*/ 929640 h 970172"/>
              <a:gd name="connsiteX2" fmla="*/ 0 w 1554480"/>
              <a:gd name="connsiteY2" fmla="*/ 716280 h 97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970172">
                <a:moveTo>
                  <a:pt x="1554480" y="0"/>
                </a:moveTo>
                <a:cubicBezTo>
                  <a:pt x="1424940" y="405130"/>
                  <a:pt x="1295400" y="810260"/>
                  <a:pt x="1036320" y="929640"/>
                </a:cubicBezTo>
                <a:cubicBezTo>
                  <a:pt x="777240" y="1049020"/>
                  <a:pt x="388620" y="882650"/>
                  <a:pt x="0" y="71628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05" y="517358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4  หาเส้นทางวิกฤตและงานวิกฤต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43489"/>
              </p:ext>
            </p:extLst>
          </p:nvPr>
        </p:nvGraphicFramePr>
        <p:xfrm>
          <a:off x="761857" y="1080565"/>
          <a:ext cx="6601469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406">
                  <a:extLst>
                    <a:ext uri="{9D8B030D-6E8A-4147-A177-3AD203B41FA5}">
                      <a16:colId xmlns:a16="http://schemas.microsoft.com/office/drawing/2014/main" val="723346898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2698640552"/>
                    </a:ext>
                  </a:extLst>
                </a:gridCol>
                <a:gridCol w="517358">
                  <a:extLst>
                    <a:ext uri="{9D8B030D-6E8A-4147-A177-3AD203B41FA5}">
                      <a16:colId xmlns:a16="http://schemas.microsoft.com/office/drawing/2014/main" val="3092371671"/>
                    </a:ext>
                  </a:extLst>
                </a:gridCol>
                <a:gridCol w="493295">
                  <a:extLst>
                    <a:ext uri="{9D8B030D-6E8A-4147-A177-3AD203B41FA5}">
                      <a16:colId xmlns:a16="http://schemas.microsoft.com/office/drawing/2014/main" val="3773505118"/>
                    </a:ext>
                  </a:extLst>
                </a:gridCol>
                <a:gridCol w="565484">
                  <a:extLst>
                    <a:ext uri="{9D8B030D-6E8A-4147-A177-3AD203B41FA5}">
                      <a16:colId xmlns:a16="http://schemas.microsoft.com/office/drawing/2014/main" val="3202157475"/>
                    </a:ext>
                  </a:extLst>
                </a:gridCol>
                <a:gridCol w="2502569">
                  <a:extLst>
                    <a:ext uri="{9D8B030D-6E8A-4147-A177-3AD203B41FA5}">
                      <a16:colId xmlns:a16="http://schemas.microsoft.com/office/drawing/2014/main" val="663611407"/>
                    </a:ext>
                  </a:extLst>
                </a:gridCol>
                <a:gridCol w="1155031">
                  <a:extLst>
                    <a:ext uri="{9D8B030D-6E8A-4147-A177-3AD203B41FA5}">
                      <a16:colId xmlns:a16="http://schemas.microsoft.com/office/drawing/2014/main" val="13817297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งานย่อย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Slack=S=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LS</a:t>
                      </a: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</a:t>
                      </a: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LF</a:t>
                      </a:r>
                      <a:r>
                        <a:rPr lang="en-US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4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</a:t>
                      </a:r>
                      <a:endParaRPr lang="en-US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576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102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37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367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4605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289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008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6337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80684" y="1080565"/>
            <a:ext cx="3453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AlphaPeriod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โครงการนี่ ใช้เวลาทั้งสิ้น  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วัน</a:t>
            </a:r>
          </a:p>
          <a:p>
            <a:pPr marL="342900" indent="-342900">
              <a:buAutoNum type="thaiAlphaPeriod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เส้นทางวิกฤต คือ 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A,C,E,G</a:t>
            </a:r>
          </a:p>
          <a:p>
            <a:pPr marL="342900" indent="-342900">
              <a:buAutoNum type="thaiAlphaPeriod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งานที่เลื่อนได้โดยไม่ทำให้โครงการ</a:t>
            </a:r>
          </a:p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ใช้เวลามากกว่า 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วัน คือ 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B,D,F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0684" y="2188561"/>
            <a:ext cx="3817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เลื่อนได้ 4 วัน จะเริ่มได้ 0-4 วัน </a:t>
            </a:r>
          </a:p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โดยไม่มีผลกระทบ</a:t>
            </a: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79878" y="3296557"/>
            <a:ext cx="4817877" cy="2137615"/>
            <a:chOff x="1113691" y="1060915"/>
            <a:chExt cx="7428730" cy="3182222"/>
          </a:xfrm>
        </p:grpSpPr>
        <p:sp>
          <p:nvSpPr>
            <p:cNvPr id="7" name="Oval 6"/>
            <p:cNvSpPr/>
            <p:nvPr/>
          </p:nvSpPr>
          <p:spPr>
            <a:xfrm>
              <a:off x="1113691" y="2679032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1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991726" y="1387642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4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589421" y="3846095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3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589421" y="1387642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2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157411" y="3846095"/>
              <a:ext cx="385010" cy="397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5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7" idx="6"/>
              <a:endCxn id="10" idx="3"/>
            </p:cNvCxnSpPr>
            <p:nvPr/>
          </p:nvCxnSpPr>
          <p:spPr>
            <a:xfrm flipV="1">
              <a:off x="1498701" y="1726539"/>
              <a:ext cx="2147103" cy="1151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6"/>
              <a:endCxn id="9" idx="2"/>
            </p:cNvCxnSpPr>
            <p:nvPr/>
          </p:nvCxnSpPr>
          <p:spPr>
            <a:xfrm>
              <a:off x="1498701" y="2877553"/>
              <a:ext cx="2090720" cy="1167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4"/>
              <a:endCxn id="9" idx="0"/>
            </p:cNvCxnSpPr>
            <p:nvPr/>
          </p:nvCxnSpPr>
          <p:spPr>
            <a:xfrm>
              <a:off x="3781926" y="1784684"/>
              <a:ext cx="0" cy="206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7"/>
              <a:endCxn id="8" idx="3"/>
            </p:cNvCxnSpPr>
            <p:nvPr/>
          </p:nvCxnSpPr>
          <p:spPr>
            <a:xfrm flipV="1">
              <a:off x="3918048" y="1726539"/>
              <a:ext cx="2130061" cy="2177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3974431" y="1586163"/>
              <a:ext cx="2017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5"/>
              <a:endCxn id="11" idx="2"/>
            </p:cNvCxnSpPr>
            <p:nvPr/>
          </p:nvCxnSpPr>
          <p:spPr>
            <a:xfrm>
              <a:off x="6320353" y="1726539"/>
              <a:ext cx="1837058" cy="2318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>
              <a:off x="3974431" y="4044616"/>
              <a:ext cx="41829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50434" y="180058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1366" y="249436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4977" y="1060915"/>
              <a:ext cx="357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7452" y="3543151"/>
              <a:ext cx="293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1643" y="2546360"/>
              <a:ext cx="356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55918" y="3335024"/>
              <a:ext cx="314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7323" y="24317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7342135" y="3763729"/>
            <a:ext cx="1392496" cy="773178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822913" y="3802787"/>
            <a:ext cx="0" cy="1384725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11194" y="3763729"/>
            <a:ext cx="1381444" cy="1462841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469201" y="3763729"/>
            <a:ext cx="1191418" cy="1557137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7" y="625643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ง. หาโอกาสความน่าจะเป็นที่โครงการเสร็จภายใน 28 วัน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5738" y="1126958"/>
            <a:ext cx="58506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ระยะเวลาของเส้นทางวิกฤต ( วัน 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 Normal ( T , V)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โดยที่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T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ระยะเวลาเฉลี่ยของเส้นวิกฤต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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ค่าแปรปรวนของเส้นวิกฤต</a:t>
            </a:r>
          </a:p>
          <a:p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T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TA +TC + TE + TG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		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9  +5 + 6 + 4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	=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4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วัน</a:t>
            </a:r>
          </a:p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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VA + VC + VE + VG</a:t>
            </a:r>
          </a:p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		4  +0.444 + 0.444 + 0.111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 4.999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หรือ 5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วัน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78" y="166755"/>
            <a:ext cx="294462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6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7" y="625643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ง. หาโอกาสความน่าจะเป็นที่โครงการเสร็จภายใน 28 วัน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126" y="1235243"/>
            <a:ext cx="680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P(T≤28)  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ใช้การแจกแจงความน่าจะเป็นแบบปกติ 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2527" y="1844843"/>
                <a:ext cx="5257799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การแจกแจงความน่าจะเป็น</a:t>
                </a:r>
                <a:r>
                  <a:rPr lang="th-TH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แบบปกติ  (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normal</a:t>
                </a:r>
                <a:r>
                  <a:rPr lang="th-TH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th-TH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𝜇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7" y="1844843"/>
                <a:ext cx="5257799" cy="863570"/>
              </a:xfrm>
              <a:prstGeom prst="rect">
                <a:avLst/>
              </a:prstGeom>
              <a:blipFill rotWithShape="0">
                <a:blip r:embed="rId2"/>
                <a:stretch>
                  <a:fillRect l="-1856" t="-4255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918158" y="1660177"/>
            <a:ext cx="470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=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การแจกแจงความน่าจะเป็นแบบ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</a:t>
            </a:r>
          </a:p>
          <a:p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 =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ค่าตัวแปรสุ่ม</a:t>
            </a:r>
          </a:p>
          <a:p>
            <a:pPr marL="285750" indent="-285750">
              <a:buFont typeface="Symbol" panose="05050102010706020507" pitchFamily="18" charset="2"/>
              <a:buChar char="m"/>
            </a:pP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ค่าเฉลี่ยประชากร</a:t>
            </a:r>
          </a:p>
          <a:p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 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ค่าเบี่ยงเบนมาตรฐาน (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22072" y="3113693"/>
                <a:ext cx="6902852" cy="2388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P(T≤28)</a:t>
                </a:r>
              </a:p>
              <a:p>
                <a:endParaRPr lang="th-TH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P(Z≤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th-TH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P(Z≤ 1.79</a:t>
                </a:r>
                <a:r>
                  <a:rPr lang="th-TH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th-TH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นำค่า </a:t>
                </a:r>
                <a:r>
                  <a:rPr lang="en-US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1.79</a:t>
                </a:r>
                <a:r>
                  <a:rPr lang="th-TH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ไปเปิดตาราง</a:t>
                </a:r>
                <a:r>
                  <a:rPr lang="en-US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Z</a:t>
                </a:r>
                <a:r>
                  <a:rPr lang="th-TH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การแจกแจงแบบปกติ  จะได้   0.9633  </a:t>
                </a:r>
              </a:p>
              <a:p>
                <a:r>
                  <a:rPr lang="th-TH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นั่น คือ โอกาสที่โครงการจะเสร็จภายใน 28 วัน เป็น 0.963 หรือ 96.33</a:t>
                </a:r>
                <a:r>
                  <a:rPr lang="en-US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72" y="3113693"/>
                <a:ext cx="6902852" cy="2388154"/>
              </a:xfrm>
              <a:prstGeom prst="rect">
                <a:avLst/>
              </a:prstGeom>
              <a:blipFill rotWithShape="0">
                <a:blip r:embed="rId3"/>
                <a:stretch>
                  <a:fillRect l="-706" t="-1531" b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837" y="2961600"/>
            <a:ext cx="2484696" cy="13833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780" y="2829401"/>
            <a:ext cx="2762840" cy="1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08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89" y="0"/>
            <a:ext cx="6635930" cy="6710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51" y="128016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1.79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2286" y="4323803"/>
            <a:ext cx="378823" cy="169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12" idx="2"/>
          </p:cNvCxnSpPr>
          <p:nvPr/>
        </p:nvCxnSpPr>
        <p:spPr>
          <a:xfrm>
            <a:off x="4072347" y="4467497"/>
            <a:ext cx="50651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248501" y="1645919"/>
            <a:ext cx="457200" cy="235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05701" y="1881051"/>
            <a:ext cx="0" cy="2450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137466" y="4284617"/>
            <a:ext cx="679269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238704" y="4480560"/>
            <a:ext cx="404949" cy="13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85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129" y="137560"/>
            <a:ext cx="8238095" cy="6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49" y="437819"/>
            <a:ext cx="8660711" cy="60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0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1579" y="1252025"/>
            <a:ext cx="9603275" cy="601729"/>
          </a:xfrm>
        </p:spPr>
        <p:txBody>
          <a:bodyPr/>
          <a:lstStyle/>
          <a:p>
            <a:r>
              <a:rPr lang="th-TH" dirty="0"/>
              <a:t>ขั้นตอนตัวแบบ</a:t>
            </a:r>
            <a:r>
              <a:rPr lang="en-US" dirty="0"/>
              <a:t> PERT/CPM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07104" y="1952228"/>
            <a:ext cx="8199112" cy="3450613"/>
          </a:xfrm>
        </p:spPr>
        <p:txBody>
          <a:bodyPr>
            <a:normAutofit/>
          </a:bodyPr>
          <a:lstStyle/>
          <a:p>
            <a:r>
              <a:rPr lang="th-TH" sz="2800" dirty="0"/>
              <a:t>ศึกษา รายละเอียดโครงการ</a:t>
            </a:r>
          </a:p>
          <a:p>
            <a:pPr lvl="1"/>
            <a:r>
              <a:rPr lang="th-TH" sz="2400" dirty="0"/>
              <a:t>สายการผลิต  มีอะไรบ้าง</a:t>
            </a:r>
          </a:p>
          <a:p>
            <a:r>
              <a:rPr lang="th-TH" sz="2800" dirty="0"/>
              <a:t>กำหนดลำดับงานของกิจกรรม</a:t>
            </a:r>
          </a:p>
          <a:p>
            <a:pPr lvl="1"/>
            <a:r>
              <a:rPr lang="th-TH" sz="2400" dirty="0"/>
              <a:t>ประมาณเวลาของแต่ละกิจกรรม</a:t>
            </a:r>
          </a:p>
          <a:p>
            <a:r>
              <a:rPr lang="th-TH" sz="2400" dirty="0"/>
              <a:t>คำนวณหาเส้นทางวิกฤต</a:t>
            </a:r>
          </a:p>
          <a:p>
            <a:r>
              <a:rPr lang="th-TH" sz="2400" dirty="0"/>
              <a:t>เขียนข่ายงาน เพื่อใช้ในการวางแผน ตรวจสอบควบคุมโครงการ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183259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2191" y="773723"/>
            <a:ext cx="3586238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800" b="1" dirty="0"/>
              <a:t>หลักเกณฑ์ของการสร้างข่ายงาน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7951" y="1491176"/>
            <a:ext cx="768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dirty="0"/>
              <a:t>ข่ายงานจะต้องมีจุดเริ่มต้นโครงการเพียงจุดเดียว  และมีจุดสิ้นสุดโครงการเพียงจุดเดียว</a:t>
            </a:r>
          </a:p>
        </p:txBody>
      </p:sp>
      <p:sp>
        <p:nvSpPr>
          <p:cNvPr id="7" name="Oval 6"/>
          <p:cNvSpPr/>
          <p:nvPr/>
        </p:nvSpPr>
        <p:spPr>
          <a:xfrm>
            <a:off x="3495310" y="2518116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716855" y="2053882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716855" y="3134750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332295" y="2053882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6332295" y="3134750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7988255" y="2518116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14" name="Straight Arrow Connector 13"/>
          <p:cNvCxnSpPr>
            <a:stCxn id="7" idx="6"/>
            <a:endCxn id="8" idx="2"/>
          </p:cNvCxnSpPr>
          <p:nvPr/>
        </p:nvCxnSpPr>
        <p:spPr>
          <a:xfrm flipV="1">
            <a:off x="3953022" y="2285999"/>
            <a:ext cx="763833" cy="46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9" idx="2"/>
          </p:cNvCxnSpPr>
          <p:nvPr/>
        </p:nvCxnSpPr>
        <p:spPr>
          <a:xfrm>
            <a:off x="3953022" y="2750233"/>
            <a:ext cx="763833" cy="61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10" idx="2"/>
          </p:cNvCxnSpPr>
          <p:nvPr/>
        </p:nvCxnSpPr>
        <p:spPr>
          <a:xfrm>
            <a:off x="5174567" y="2285999"/>
            <a:ext cx="1157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6"/>
            <a:endCxn id="11" idx="2"/>
          </p:cNvCxnSpPr>
          <p:nvPr/>
        </p:nvCxnSpPr>
        <p:spPr>
          <a:xfrm>
            <a:off x="5174567" y="3366867"/>
            <a:ext cx="1157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6561151" y="2518116"/>
            <a:ext cx="0" cy="61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12" idx="2"/>
          </p:cNvCxnSpPr>
          <p:nvPr/>
        </p:nvCxnSpPr>
        <p:spPr>
          <a:xfrm flipV="1">
            <a:off x="6790007" y="2750233"/>
            <a:ext cx="1198248" cy="61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2569" y="2565567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จุดเริ่มโครงการ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648055" y="2565567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จุดสิ้นสุดโครงการ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4109404" y="2184958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 rot="156426" flipH="1">
            <a:off x="4042149" y="2988506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5545063" y="1955713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 rot="156426" flipH="1">
            <a:off x="5520963" y="3366639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94363" y="3835900"/>
            <a:ext cx="519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</a:t>
            </a:r>
            <a:r>
              <a:rPr lang="th-TH" sz="2400" dirty="0"/>
              <a:t>งานย่อยแต่ละงานต้องแทนด้วยลูกศรเพียงอันเดียวเท่านั้น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29250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942727" y="459543"/>
            <a:ext cx="2180387" cy="1946032"/>
          </a:xfrm>
          <a:prstGeom prst="ellipse">
            <a:avLst/>
          </a:prstGeom>
          <a:solidFill>
            <a:srgbClr val="B8FEC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534019" y="1718602"/>
            <a:ext cx="457712" cy="46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875267" y="459543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4087986" y="1718602"/>
            <a:ext cx="457712" cy="46423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5365802" y="1718602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6684393" y="1718602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8093101" y="1718602"/>
            <a:ext cx="457712" cy="4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9370917" y="1718602"/>
            <a:ext cx="457712" cy="46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0" name="Straight Arrow Connector 9"/>
          <p:cNvCxnSpPr>
            <a:stCxn id="2" idx="6"/>
            <a:endCxn id="4" idx="2"/>
          </p:cNvCxnSpPr>
          <p:nvPr/>
        </p:nvCxnSpPr>
        <p:spPr>
          <a:xfrm>
            <a:off x="2991731" y="1950719"/>
            <a:ext cx="10962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7"/>
            <a:endCxn id="3" idx="4"/>
          </p:cNvCxnSpPr>
          <p:nvPr/>
        </p:nvCxnSpPr>
        <p:spPr>
          <a:xfrm flipV="1">
            <a:off x="4478668" y="923777"/>
            <a:ext cx="625455" cy="862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6"/>
            <a:endCxn id="5" idx="2"/>
          </p:cNvCxnSpPr>
          <p:nvPr/>
        </p:nvCxnSpPr>
        <p:spPr>
          <a:xfrm>
            <a:off x="4545698" y="1950719"/>
            <a:ext cx="820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6" idx="2"/>
          </p:cNvCxnSpPr>
          <p:nvPr/>
        </p:nvCxnSpPr>
        <p:spPr>
          <a:xfrm>
            <a:off x="5823514" y="1950719"/>
            <a:ext cx="8608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7" idx="2"/>
          </p:cNvCxnSpPr>
          <p:nvPr/>
        </p:nvCxnSpPr>
        <p:spPr>
          <a:xfrm>
            <a:off x="7142105" y="1950719"/>
            <a:ext cx="9509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8" idx="2"/>
          </p:cNvCxnSpPr>
          <p:nvPr/>
        </p:nvCxnSpPr>
        <p:spPr>
          <a:xfrm>
            <a:off x="8550813" y="1950719"/>
            <a:ext cx="820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4"/>
            <a:endCxn id="5" idx="0"/>
          </p:cNvCxnSpPr>
          <p:nvPr/>
        </p:nvCxnSpPr>
        <p:spPr>
          <a:xfrm>
            <a:off x="5104123" y="923777"/>
            <a:ext cx="490535" cy="7948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56426" flipH="1">
            <a:off x="3252917" y="1601921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 rot="156426" flipH="1">
            <a:off x="4782745" y="1567669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 rot="156426" flipH="1">
            <a:off x="6004767" y="1629323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 rot="156426" flipH="1">
            <a:off x="7534595" y="1595071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 rot="156426" flipH="1">
            <a:off x="4462002" y="1058459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 rot="156426" flipH="1">
            <a:off x="8805842" y="1572359"/>
            <a:ext cx="40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4844" y="2858417"/>
            <a:ext cx="994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จุดที่</a:t>
            </a:r>
            <a:r>
              <a:rPr lang="en-US" sz="2400" dirty="0"/>
              <a:t>1 </a:t>
            </a:r>
            <a:r>
              <a:rPr lang="th-TH" sz="2400" dirty="0"/>
              <a:t>เป็นจุดเริ่มต้น  จุดที่ </a:t>
            </a:r>
            <a:r>
              <a:rPr lang="en-US" sz="2400" dirty="0"/>
              <a:t>7</a:t>
            </a:r>
            <a:r>
              <a:rPr lang="th-TH" sz="2400" dirty="0"/>
              <a:t> เป็นจุดสิ้นสุด โครงการ  แต่ </a:t>
            </a:r>
            <a:r>
              <a:rPr lang="en-US" sz="2400" dirty="0"/>
              <a:t>B,C</a:t>
            </a:r>
            <a:r>
              <a:rPr lang="th-TH" sz="2400" dirty="0"/>
              <a:t> มีจุดเริ่มต้นเดียวกัน คือ </a:t>
            </a:r>
            <a:r>
              <a:rPr lang="en-US" sz="2400" dirty="0"/>
              <a:t>2 </a:t>
            </a:r>
            <a:r>
              <a:rPr lang="th-TH" sz="2400" dirty="0"/>
              <a:t>ไม่สามารถสิ้นสุดที่เดียวกัน </a:t>
            </a:r>
            <a:endParaRPr lang="en-US" sz="2400" dirty="0"/>
          </a:p>
          <a:p>
            <a:r>
              <a:rPr lang="th-TH" sz="2400" dirty="0"/>
              <a:t>จำต้องใส้เส้นทางเทียม ขึ้นมา นั่นคือ</a:t>
            </a:r>
            <a:r>
              <a:rPr lang="en-US" sz="2400" dirty="0"/>
              <a:t> 3-4</a:t>
            </a:r>
          </a:p>
        </p:txBody>
      </p:sp>
    </p:spTree>
    <p:extLst>
      <p:ext uri="{BB962C8B-B14F-4D97-AF65-F5344CB8AC3E}">
        <p14:creationId xmlns:p14="http://schemas.microsoft.com/office/powerpoint/2010/main" val="25563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6" y="450166"/>
            <a:ext cx="435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ตัวอย่าง</a:t>
            </a:r>
            <a:r>
              <a:rPr lang="th-TH" sz="2400" dirty="0"/>
              <a:t> โครงการ </a:t>
            </a:r>
            <a:r>
              <a:rPr lang="en-US" sz="2400" dirty="0"/>
              <a:t>8</a:t>
            </a:r>
            <a:r>
              <a:rPr lang="th-TH" sz="2400" dirty="0"/>
              <a:t> งานย่อย ดังรายละเอียด ดังนี้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1149"/>
              </p:ext>
            </p:extLst>
          </p:nvPr>
        </p:nvGraphicFramePr>
        <p:xfrm>
          <a:off x="506436" y="1075037"/>
          <a:ext cx="4152060" cy="3344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2234">
                  <a:extLst>
                    <a:ext uri="{9D8B030D-6E8A-4147-A177-3AD203B41FA5}">
                      <a16:colId xmlns:a16="http://schemas.microsoft.com/office/drawing/2014/main" val="3021490505"/>
                    </a:ext>
                  </a:extLst>
                </a:gridCol>
                <a:gridCol w="1507525">
                  <a:extLst>
                    <a:ext uri="{9D8B030D-6E8A-4147-A177-3AD203B41FA5}">
                      <a16:colId xmlns:a16="http://schemas.microsoft.com/office/drawing/2014/main" val="1170529206"/>
                    </a:ext>
                  </a:extLst>
                </a:gridCol>
                <a:gridCol w="1742301">
                  <a:extLst>
                    <a:ext uri="{9D8B030D-6E8A-4147-A177-3AD203B41FA5}">
                      <a16:colId xmlns:a16="http://schemas.microsoft.com/office/drawing/2014/main" val="2442145338"/>
                    </a:ext>
                  </a:extLst>
                </a:gridCol>
              </a:tblGrid>
              <a:tr h="418174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งาน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งานที่ทำเสร็จก่อน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ระยะเวลา(สัปดาห์)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751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091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759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330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404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881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206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195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F,G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649921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054797" y="2282930"/>
            <a:ext cx="457712" cy="4642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664397" y="1286152"/>
            <a:ext cx="457712" cy="46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5664397" y="3337373"/>
            <a:ext cx="457712" cy="46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128010" y="1286152"/>
            <a:ext cx="457712" cy="46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8591623" y="1286152"/>
            <a:ext cx="457712" cy="46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8617012" y="3323404"/>
            <a:ext cx="457712" cy="46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10217063" y="3323404"/>
            <a:ext cx="457712" cy="4642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2" name="Straight Arrow Connector 11"/>
          <p:cNvCxnSpPr>
            <a:stCxn id="4" idx="7"/>
            <a:endCxn id="5" idx="4"/>
          </p:cNvCxnSpPr>
          <p:nvPr/>
        </p:nvCxnSpPr>
        <p:spPr>
          <a:xfrm flipV="1">
            <a:off x="5445479" y="1750386"/>
            <a:ext cx="447774" cy="60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5"/>
            <a:endCxn id="6" idx="1"/>
          </p:cNvCxnSpPr>
          <p:nvPr/>
        </p:nvCxnSpPr>
        <p:spPr>
          <a:xfrm>
            <a:off x="5445479" y="2679179"/>
            <a:ext cx="285948" cy="726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6" idx="0"/>
          </p:cNvCxnSpPr>
          <p:nvPr/>
        </p:nvCxnSpPr>
        <p:spPr>
          <a:xfrm>
            <a:off x="5893253" y="1750386"/>
            <a:ext cx="0" cy="158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7"/>
            <a:endCxn id="7" idx="3"/>
          </p:cNvCxnSpPr>
          <p:nvPr/>
        </p:nvCxnSpPr>
        <p:spPr>
          <a:xfrm flipV="1">
            <a:off x="6055079" y="1682401"/>
            <a:ext cx="1139961" cy="172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8" idx="2"/>
          </p:cNvCxnSpPr>
          <p:nvPr/>
        </p:nvCxnSpPr>
        <p:spPr>
          <a:xfrm>
            <a:off x="7585722" y="1518269"/>
            <a:ext cx="10059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</p:cNvCxnSpPr>
          <p:nvPr/>
        </p:nvCxnSpPr>
        <p:spPr>
          <a:xfrm>
            <a:off x="8820479" y="1750386"/>
            <a:ext cx="0" cy="158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6"/>
            <a:endCxn id="10" idx="2"/>
          </p:cNvCxnSpPr>
          <p:nvPr/>
        </p:nvCxnSpPr>
        <p:spPr>
          <a:xfrm>
            <a:off x="9074724" y="3555521"/>
            <a:ext cx="1142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 flipV="1">
            <a:off x="6122109" y="3555521"/>
            <a:ext cx="2494903" cy="13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73850" y="188011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A(3)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04917" y="2941124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B(6)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6161" y="2429067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C(2)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81505" y="2389990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D(5)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22164" y="1286152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E(4)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87083" y="2345176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F(3)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23470" y="3261713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G(9)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17809" y="3273278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H(3)</a:t>
            </a:r>
          </a:p>
        </p:txBody>
      </p:sp>
    </p:spTree>
    <p:extLst>
      <p:ext uri="{BB962C8B-B14F-4D97-AF65-F5344CB8AC3E}">
        <p14:creationId xmlns:p14="http://schemas.microsoft.com/office/powerpoint/2010/main" val="35177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55791" y="890737"/>
            <a:ext cx="4521690" cy="1815393"/>
            <a:chOff x="5054797" y="1286152"/>
            <a:chExt cx="5619978" cy="2515455"/>
          </a:xfrm>
        </p:grpSpPr>
        <p:sp>
          <p:nvSpPr>
            <p:cNvPr id="2" name="Oval 1"/>
            <p:cNvSpPr/>
            <p:nvPr/>
          </p:nvSpPr>
          <p:spPr>
            <a:xfrm>
              <a:off x="5054797" y="2282930"/>
              <a:ext cx="457712" cy="4642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5664397" y="1286152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664397" y="3337373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7128010" y="1286152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591623" y="1286152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617012" y="3323404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0217063" y="3323404"/>
              <a:ext cx="457712" cy="4642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7</a:t>
              </a:r>
            </a:p>
          </p:txBody>
        </p:sp>
        <p:cxnSp>
          <p:nvCxnSpPr>
            <p:cNvPr id="9" name="Straight Arrow Connector 8"/>
            <p:cNvCxnSpPr>
              <a:stCxn id="2" idx="7"/>
              <a:endCxn id="3" idx="4"/>
            </p:cNvCxnSpPr>
            <p:nvPr/>
          </p:nvCxnSpPr>
          <p:spPr>
            <a:xfrm flipV="1">
              <a:off x="5445479" y="1750386"/>
              <a:ext cx="447774" cy="600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" idx="5"/>
              <a:endCxn id="4" idx="1"/>
            </p:cNvCxnSpPr>
            <p:nvPr/>
          </p:nvCxnSpPr>
          <p:spPr>
            <a:xfrm>
              <a:off x="5445479" y="2679179"/>
              <a:ext cx="285948" cy="7261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3" idx="4"/>
              <a:endCxn id="4" idx="0"/>
            </p:cNvCxnSpPr>
            <p:nvPr/>
          </p:nvCxnSpPr>
          <p:spPr>
            <a:xfrm>
              <a:off x="5893253" y="1750386"/>
              <a:ext cx="0" cy="1586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7"/>
              <a:endCxn id="5" idx="3"/>
            </p:cNvCxnSpPr>
            <p:nvPr/>
          </p:nvCxnSpPr>
          <p:spPr>
            <a:xfrm flipV="1">
              <a:off x="6055079" y="1682401"/>
              <a:ext cx="1139961" cy="1722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6"/>
              <a:endCxn id="6" idx="2"/>
            </p:cNvCxnSpPr>
            <p:nvPr/>
          </p:nvCxnSpPr>
          <p:spPr>
            <a:xfrm>
              <a:off x="7585722" y="1518269"/>
              <a:ext cx="10059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4"/>
            </p:cNvCxnSpPr>
            <p:nvPr/>
          </p:nvCxnSpPr>
          <p:spPr>
            <a:xfrm>
              <a:off x="8820479" y="1750386"/>
              <a:ext cx="0" cy="1586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9074724" y="3555521"/>
              <a:ext cx="1142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7" idx="2"/>
            </p:cNvCxnSpPr>
            <p:nvPr/>
          </p:nvCxnSpPr>
          <p:spPr>
            <a:xfrm flipV="1">
              <a:off x="6122109" y="3555521"/>
              <a:ext cx="2494903" cy="139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273850" y="1880116"/>
              <a:ext cx="544818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A(3)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04917" y="2941123"/>
              <a:ext cx="526934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B(6)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36161" y="2429067"/>
              <a:ext cx="550777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C(2)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1505" y="2389990"/>
              <a:ext cx="558725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D(5)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22164" y="1286152"/>
              <a:ext cx="515012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E(4)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87083" y="2345176"/>
              <a:ext cx="509053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F(3)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23470" y="3261713"/>
              <a:ext cx="556739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G(9)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17809" y="3273279"/>
              <a:ext cx="554751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H(3)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609967" y="673067"/>
            <a:ext cx="6086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</a:rPr>
              <a:t>การวิเคราะห์เครือข่ายงาน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th-TH" sz="2800" b="1" dirty="0">
                <a:solidFill>
                  <a:srgbClr val="FF0000"/>
                </a:solidFill>
              </a:rPr>
              <a:t>แบบ  </a:t>
            </a:r>
            <a:r>
              <a:rPr lang="en-US" sz="2800" b="1" dirty="0">
                <a:solidFill>
                  <a:srgbClr val="FF0000"/>
                </a:solidFill>
              </a:rPr>
              <a:t>CMP</a:t>
            </a:r>
            <a:endParaRPr lang="th-TH" sz="2800" b="1" dirty="0">
              <a:solidFill>
                <a:srgbClr val="FF0000"/>
              </a:solidFill>
            </a:endParaRPr>
          </a:p>
          <a:p>
            <a:endParaRPr lang="th-TH" sz="2000" b="1" dirty="0"/>
          </a:p>
          <a:p>
            <a:r>
              <a:rPr lang="th-TH" sz="2000" dirty="0"/>
              <a:t>เพื่อศึกษาว่าโครงการดังกล่าว จะใช้เวลารวมเท่าไหร่</a:t>
            </a:r>
            <a:r>
              <a:rPr lang="en-US" sz="2000" dirty="0"/>
              <a:t>  :</a:t>
            </a:r>
            <a:r>
              <a:rPr lang="th-TH" sz="2000" dirty="0"/>
              <a:t> ซึ่ง ใช้กรณีทราบเวลาที่แน่นอน</a:t>
            </a:r>
          </a:p>
          <a:p>
            <a:r>
              <a:rPr lang="th-TH" sz="2000" dirty="0"/>
              <a:t>ของกิจกรรม</a:t>
            </a:r>
            <a:r>
              <a:rPr lang="th-TH" sz="2000" dirty="0" err="1"/>
              <a:t>ต่างๆ</a:t>
            </a:r>
            <a:r>
              <a:rPr lang="th-TH" sz="2000" dirty="0"/>
              <a:t> (เป็นโครงการเก่า)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29085" y="2158119"/>
            <a:ext cx="42130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เวลา</a:t>
            </a:r>
            <a:r>
              <a:rPr lang="th-TH" sz="2400" b="1" u="sng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เริ่มต้น</a:t>
            </a:r>
            <a:r>
              <a:rPr lang="th-TH" sz="24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ที่เร็วที่สุด (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Earliest Start, </a:t>
            </a:r>
            <a:r>
              <a:rPr lang="en-US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เวลา</a:t>
            </a:r>
            <a:r>
              <a:rPr lang="th-TH" sz="2400" b="1" u="sng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เสร็จ</a:t>
            </a:r>
            <a:r>
              <a:rPr lang="th-TH" sz="24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ที่เร็ว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ที่สุด (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Earliest Finish, </a:t>
            </a:r>
            <a:r>
              <a:rPr lang="en-US" sz="24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EF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FontTx/>
              <a:buAutoNum type="arabicPeriod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เวลา</a:t>
            </a:r>
            <a:r>
              <a:rPr lang="th-TH" sz="2400" b="1" u="sng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เริ่มต้นช้า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ที่ที่สุด (</a:t>
            </a:r>
            <a:r>
              <a:rPr lang="en-US" sz="24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Latetest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Start, </a:t>
            </a:r>
            <a:r>
              <a:rPr lang="en-US" sz="24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LS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FontTx/>
              <a:buAutoNum type="arabicPeriod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เวลา</a:t>
            </a:r>
            <a:r>
              <a:rPr lang="th-TH" sz="2400" b="1" u="sng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เสร็จที่ช้า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ที่สุด (</a:t>
            </a:r>
            <a:r>
              <a:rPr lang="en-US" sz="24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Latetest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Finish,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LF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FontTx/>
              <a:buAutoNum type="arabicPeriod"/>
            </a:pP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FontTx/>
              <a:buAutoNum type="arabicPeriod"/>
            </a:pP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AutoNum type="arabicPeriod"/>
            </a:pP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13220"/>
              </p:ext>
            </p:extLst>
          </p:nvPr>
        </p:nvGraphicFramePr>
        <p:xfrm>
          <a:off x="3251416" y="3760383"/>
          <a:ext cx="2384856" cy="177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95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79495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79495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44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345341" y="4464958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</a:t>
            </a:r>
            <a:r>
              <a:rPr lang="en-US" sz="2400" dirty="0"/>
              <a:t>:  </a:t>
            </a:r>
            <a:r>
              <a:rPr lang="th-TH" sz="2400" dirty="0"/>
              <a:t>ระยะเวลาปฏิบัติงาน ณ จุด</a:t>
            </a:r>
            <a:r>
              <a:rPr lang="th-TH" sz="2400" dirty="0" err="1"/>
              <a:t>นั้นๆ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79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0606" y="429072"/>
            <a:ext cx="61173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การคำนวณหาเวลาเริ่มต้นที่เร็วที่สุด</a:t>
            </a:r>
            <a:r>
              <a:rPr lang="th-TH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ES</a:t>
            </a:r>
            <a:r>
              <a:rPr lang="th-TH" sz="2400" b="1" dirty="0">
                <a:solidFill>
                  <a:srgbClr val="FF0000"/>
                </a:solidFill>
              </a:rPr>
              <a:t>) </a:t>
            </a:r>
            <a:r>
              <a:rPr lang="th-TH" sz="2400" dirty="0"/>
              <a:t>และ  สิ้นสุดที่เร็วที่สุด </a:t>
            </a:r>
            <a:r>
              <a:rPr lang="th-TH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EF</a:t>
            </a:r>
            <a:r>
              <a:rPr lang="th-TH" sz="2400" b="1" dirty="0">
                <a:solidFill>
                  <a:srgbClr val="FF0000"/>
                </a:solidFill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5791" y="890737"/>
            <a:ext cx="4521690" cy="1815393"/>
            <a:chOff x="5054797" y="1286152"/>
            <a:chExt cx="5619978" cy="2515455"/>
          </a:xfrm>
        </p:grpSpPr>
        <p:sp>
          <p:nvSpPr>
            <p:cNvPr id="4" name="Oval 3"/>
            <p:cNvSpPr/>
            <p:nvPr/>
          </p:nvSpPr>
          <p:spPr>
            <a:xfrm>
              <a:off x="5054797" y="2282930"/>
              <a:ext cx="457712" cy="4642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664397" y="1286152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664397" y="3337373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128010" y="1286152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591623" y="1286152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617012" y="3323404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0217063" y="3323404"/>
              <a:ext cx="457712" cy="4642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7</a:t>
              </a:r>
            </a:p>
          </p:txBody>
        </p:sp>
        <p:cxnSp>
          <p:nvCxnSpPr>
            <p:cNvPr id="11" name="Straight Arrow Connector 10"/>
            <p:cNvCxnSpPr>
              <a:stCxn id="4" idx="7"/>
              <a:endCxn id="5" idx="4"/>
            </p:cNvCxnSpPr>
            <p:nvPr/>
          </p:nvCxnSpPr>
          <p:spPr>
            <a:xfrm flipV="1">
              <a:off x="5445479" y="1750386"/>
              <a:ext cx="447774" cy="600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5"/>
              <a:endCxn id="6" idx="1"/>
            </p:cNvCxnSpPr>
            <p:nvPr/>
          </p:nvCxnSpPr>
          <p:spPr>
            <a:xfrm>
              <a:off x="5445479" y="2679179"/>
              <a:ext cx="285948" cy="7261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4"/>
              <a:endCxn id="6" idx="0"/>
            </p:cNvCxnSpPr>
            <p:nvPr/>
          </p:nvCxnSpPr>
          <p:spPr>
            <a:xfrm>
              <a:off x="5893253" y="1750386"/>
              <a:ext cx="0" cy="1586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7"/>
              <a:endCxn id="7" idx="3"/>
            </p:cNvCxnSpPr>
            <p:nvPr/>
          </p:nvCxnSpPr>
          <p:spPr>
            <a:xfrm flipV="1">
              <a:off x="6055079" y="1682401"/>
              <a:ext cx="1139961" cy="1722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7585722" y="1518269"/>
              <a:ext cx="10059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4"/>
            </p:cNvCxnSpPr>
            <p:nvPr/>
          </p:nvCxnSpPr>
          <p:spPr>
            <a:xfrm>
              <a:off x="8820479" y="1750386"/>
              <a:ext cx="0" cy="1586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6"/>
              <a:endCxn id="10" idx="2"/>
            </p:cNvCxnSpPr>
            <p:nvPr/>
          </p:nvCxnSpPr>
          <p:spPr>
            <a:xfrm>
              <a:off x="9074724" y="3555521"/>
              <a:ext cx="1142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6"/>
              <a:endCxn id="9" idx="2"/>
            </p:cNvCxnSpPr>
            <p:nvPr/>
          </p:nvCxnSpPr>
          <p:spPr>
            <a:xfrm flipV="1">
              <a:off x="6122109" y="3555521"/>
              <a:ext cx="2494903" cy="139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273850" y="1880116"/>
              <a:ext cx="544818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A(3)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04917" y="2941123"/>
              <a:ext cx="526934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B(6)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36161" y="2429067"/>
              <a:ext cx="550777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C(2)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1505" y="2389990"/>
              <a:ext cx="558725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D(5)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22164" y="1286152"/>
              <a:ext cx="515012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E(4)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87083" y="2345176"/>
              <a:ext cx="509053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F(3)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23470" y="3261713"/>
              <a:ext cx="556739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G(9)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17809" y="3273279"/>
              <a:ext cx="554751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H(3)</a:t>
              </a: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27550"/>
              </p:ext>
            </p:extLst>
          </p:nvPr>
        </p:nvGraphicFramePr>
        <p:xfrm>
          <a:off x="970124" y="3270065"/>
          <a:ext cx="15578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267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519267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519267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r>
                        <a:rPr lang="en-US" b="1" baseline="-25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6148895" y="2316176"/>
            <a:ext cx="457712" cy="4642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7115402" y="1521068"/>
            <a:ext cx="457712" cy="46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30" name="Straight Arrow Connector 29"/>
          <p:cNvCxnSpPr>
            <a:stCxn id="28" idx="7"/>
            <a:endCxn id="29" idx="3"/>
          </p:cNvCxnSpPr>
          <p:nvPr/>
        </p:nvCxnSpPr>
        <p:spPr>
          <a:xfrm flipV="1">
            <a:off x="6539577" y="1917317"/>
            <a:ext cx="642855" cy="46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13880" y="2085122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dirty="0"/>
              <a:t>(t=3)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00891" y="1682893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ES</a:t>
            </a:r>
          </a:p>
        </p:txBody>
      </p:sp>
      <p:cxnSp>
        <p:nvCxnSpPr>
          <p:cNvPr id="37" name="Straight Arrow Connector 36"/>
          <p:cNvCxnSpPr>
            <a:stCxn id="35" idx="2"/>
            <a:endCxn id="28" idx="7"/>
          </p:cNvCxnSpPr>
          <p:nvPr/>
        </p:nvCxnSpPr>
        <p:spPr>
          <a:xfrm>
            <a:off x="6278985" y="1990670"/>
            <a:ext cx="260592" cy="393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44135" y="120375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EF</a:t>
            </a:r>
          </a:p>
        </p:txBody>
      </p:sp>
      <p:cxnSp>
        <p:nvCxnSpPr>
          <p:cNvPr id="41" name="Straight Arrow Connector 40"/>
          <p:cNvCxnSpPr>
            <a:stCxn id="40" idx="2"/>
            <a:endCxn id="29" idx="3"/>
          </p:cNvCxnSpPr>
          <p:nvPr/>
        </p:nvCxnSpPr>
        <p:spPr>
          <a:xfrm>
            <a:off x="6923832" y="1511527"/>
            <a:ext cx="258600" cy="405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92742" y="2085122"/>
            <a:ext cx="251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07858" y="1681894"/>
            <a:ext cx="251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60235"/>
              </p:ext>
            </p:extLst>
          </p:nvPr>
        </p:nvGraphicFramePr>
        <p:xfrm>
          <a:off x="2691835" y="3274181"/>
          <a:ext cx="15578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267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519267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519267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r>
                        <a:rPr lang="en-US" b="1" baseline="-250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sp>
        <p:nvSpPr>
          <p:cNvPr id="50" name="Oval 49"/>
          <p:cNvSpPr/>
          <p:nvPr/>
        </p:nvSpPr>
        <p:spPr>
          <a:xfrm>
            <a:off x="7119518" y="2736154"/>
            <a:ext cx="457712" cy="464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25015" y="2817658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dirty="0"/>
              <a:t>(t=6)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65551" y="348933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EF</a:t>
            </a:r>
          </a:p>
        </p:txBody>
      </p:sp>
      <p:cxnSp>
        <p:nvCxnSpPr>
          <p:cNvPr id="53" name="Straight Arrow Connector 52"/>
          <p:cNvCxnSpPr>
            <a:stCxn id="52" idx="0"/>
            <a:endCxn id="50" idx="3"/>
          </p:cNvCxnSpPr>
          <p:nvPr/>
        </p:nvCxnSpPr>
        <p:spPr>
          <a:xfrm flipV="1">
            <a:off x="6945248" y="3132403"/>
            <a:ext cx="241300" cy="35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911974" y="2896980"/>
            <a:ext cx="251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  <p:cxnSp>
        <p:nvCxnSpPr>
          <p:cNvPr id="59" name="Straight Arrow Connector 58"/>
          <p:cNvCxnSpPr>
            <a:stCxn id="28" idx="5"/>
            <a:endCxn id="50" idx="2"/>
          </p:cNvCxnSpPr>
          <p:nvPr/>
        </p:nvCxnSpPr>
        <p:spPr>
          <a:xfrm>
            <a:off x="6539577" y="2712425"/>
            <a:ext cx="579941" cy="25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70675" y="1869849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งาน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th-TH" sz="2000" dirty="0"/>
              <a:t>และงาน</a:t>
            </a:r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th-TH" sz="2000" dirty="0"/>
              <a:t> เริ่มต้นทำได้ทันที ที่เริ่มโครงการ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8170675" y="2548293"/>
            <a:ext cx="3198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 =  ES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	=  0</a:t>
            </a:r>
          </a:p>
          <a:p>
            <a:r>
              <a:rPr lang="en-US" dirty="0">
                <a:solidFill>
                  <a:srgbClr val="0000CC"/>
                </a:solidFill>
              </a:rPr>
              <a:t>EF</a:t>
            </a:r>
            <a:r>
              <a:rPr lang="en-US" baseline="-25000" dirty="0">
                <a:solidFill>
                  <a:srgbClr val="0000CC"/>
                </a:solidFill>
              </a:rPr>
              <a:t>A</a:t>
            </a:r>
            <a:r>
              <a:rPr lang="en-US" dirty="0">
                <a:solidFill>
                  <a:srgbClr val="0000CC"/>
                </a:solidFill>
              </a:rPr>
              <a:t>  = ES</a:t>
            </a:r>
            <a:r>
              <a:rPr lang="en-US" baseline="-25000" dirty="0">
                <a:solidFill>
                  <a:srgbClr val="0000CC"/>
                </a:solidFill>
              </a:rPr>
              <a:t>A+</a:t>
            </a:r>
            <a:r>
              <a:rPr lang="en-US" dirty="0">
                <a:solidFill>
                  <a:srgbClr val="0000CC"/>
                </a:solidFill>
              </a:rPr>
              <a:t> T</a:t>
            </a:r>
            <a:r>
              <a:rPr lang="en-US" baseline="-25000" dirty="0">
                <a:solidFill>
                  <a:srgbClr val="0000CC"/>
                </a:solidFill>
              </a:rPr>
              <a:t>A</a:t>
            </a:r>
            <a:r>
              <a:rPr lang="en-US" dirty="0">
                <a:solidFill>
                  <a:srgbClr val="0000CC"/>
                </a:solidFill>
              </a:rPr>
              <a:t>	=  0 +3   =  </a:t>
            </a:r>
            <a:r>
              <a:rPr lang="en-US" dirty="0"/>
              <a:t>3</a:t>
            </a: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th-TH" dirty="0">
                <a:solidFill>
                  <a:srgbClr val="0000CC"/>
                </a:solidFill>
              </a:rPr>
              <a:t>สป.</a:t>
            </a:r>
            <a:endParaRPr lang="en-US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EF</a:t>
            </a:r>
            <a:r>
              <a:rPr lang="en-US" baseline="-25000" dirty="0">
                <a:solidFill>
                  <a:srgbClr val="0000CC"/>
                </a:solidFill>
              </a:rPr>
              <a:t>B</a:t>
            </a:r>
            <a:r>
              <a:rPr lang="en-US" dirty="0">
                <a:solidFill>
                  <a:srgbClr val="0000CC"/>
                </a:solidFill>
              </a:rPr>
              <a:t>  = ES</a:t>
            </a:r>
            <a:r>
              <a:rPr lang="en-US" baseline="-25000" dirty="0">
                <a:solidFill>
                  <a:srgbClr val="0000CC"/>
                </a:solidFill>
              </a:rPr>
              <a:t>B+</a:t>
            </a:r>
            <a:r>
              <a:rPr lang="en-US" dirty="0">
                <a:solidFill>
                  <a:srgbClr val="0000CC"/>
                </a:solidFill>
              </a:rPr>
              <a:t> T</a:t>
            </a:r>
            <a:r>
              <a:rPr lang="en-US" baseline="-25000" dirty="0">
                <a:solidFill>
                  <a:srgbClr val="0000CC"/>
                </a:solidFill>
              </a:rPr>
              <a:t>B</a:t>
            </a:r>
            <a:r>
              <a:rPr lang="en-US" dirty="0">
                <a:solidFill>
                  <a:srgbClr val="0000CC"/>
                </a:solidFill>
              </a:rPr>
              <a:t>	=  0 +6   =  </a:t>
            </a:r>
            <a:r>
              <a:rPr lang="en-US" dirty="0"/>
              <a:t>6</a:t>
            </a: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th-TH" dirty="0">
                <a:solidFill>
                  <a:srgbClr val="0000CC"/>
                </a:solidFill>
              </a:rPr>
              <a:t>สป.</a:t>
            </a:r>
            <a:endParaRPr lang="en-US" dirty="0">
              <a:solidFill>
                <a:srgbClr val="0000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523419" y="2509881"/>
            <a:ext cx="251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027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4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2579" y="1103589"/>
            <a:ext cx="1399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</a:rPr>
              <a:t>งาน</a:t>
            </a:r>
            <a:r>
              <a:rPr lang="en-US" sz="2000" dirty="0">
                <a:solidFill>
                  <a:prstClr val="black"/>
                </a:solidFill>
              </a:rPr>
              <a:t>A</a:t>
            </a:r>
            <a:r>
              <a:rPr lang="th-TH" sz="2000" dirty="0">
                <a:solidFill>
                  <a:prstClr val="black"/>
                </a:solidFill>
              </a:rPr>
              <a:t>และงาน</a:t>
            </a: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th-TH" sz="20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88909"/>
              </p:ext>
            </p:extLst>
          </p:nvPr>
        </p:nvGraphicFramePr>
        <p:xfrm>
          <a:off x="7086737" y="675512"/>
          <a:ext cx="15578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267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519267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519267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r>
                        <a:rPr lang="en-US" b="1" baseline="-25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29381"/>
              </p:ext>
            </p:extLst>
          </p:nvPr>
        </p:nvGraphicFramePr>
        <p:xfrm>
          <a:off x="8808448" y="679628"/>
          <a:ext cx="15578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267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519267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519267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r>
                        <a:rPr lang="en-US" b="1" baseline="-250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1063" y="2398047"/>
            <a:ext cx="5257581" cy="70788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มีงานก่อนหน้านี้ คือ งาน </a:t>
            </a:r>
            <a:r>
              <a:rPr lang="en-US" sz="2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endParaRPr lang="th-TH" sz="20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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r>
              <a:rPr lang="en-US" sz="2000" b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  </a:t>
            </a:r>
            <a:r>
              <a:rPr lang="en-US" sz="20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r>
              <a:rPr lang="en-US" sz="2000" b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2000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+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 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+2   =  5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7690" y="70253"/>
            <a:ext cx="45095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1.</a:t>
            </a:r>
            <a:r>
              <a:rPr lang="th-TH" sz="2800" b="1" dirty="0"/>
              <a:t>การหาค่า </a:t>
            </a:r>
            <a:r>
              <a:rPr lang="en-US" sz="2800" b="1" dirty="0"/>
              <a:t>ES</a:t>
            </a:r>
            <a:r>
              <a:rPr lang="th-TH" sz="2800" b="1" dirty="0"/>
              <a:t>และ </a:t>
            </a:r>
            <a:r>
              <a:rPr lang="en-US" sz="2800" b="1" dirty="0"/>
              <a:t>EF</a:t>
            </a:r>
            <a:r>
              <a:rPr lang="th-TH" sz="2800" b="1" dirty="0"/>
              <a:t> ของแต่ละจุด </a:t>
            </a:r>
            <a:endParaRPr lang="en-US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4178" y="207560"/>
            <a:ext cx="4521690" cy="1864821"/>
            <a:chOff x="5054797" y="1217664"/>
            <a:chExt cx="5619978" cy="2583943"/>
          </a:xfrm>
        </p:grpSpPr>
        <p:sp>
          <p:nvSpPr>
            <p:cNvPr id="12" name="Oval 11"/>
            <p:cNvSpPr/>
            <p:nvPr/>
          </p:nvSpPr>
          <p:spPr>
            <a:xfrm>
              <a:off x="5054797" y="2282930"/>
              <a:ext cx="457712" cy="4642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664397" y="1286152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664397" y="3337373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128010" y="1286152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591623" y="1286152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8617012" y="3323404"/>
              <a:ext cx="457712" cy="4642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0217063" y="3323404"/>
              <a:ext cx="457712" cy="4642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7</a:t>
              </a:r>
            </a:p>
          </p:txBody>
        </p:sp>
        <p:cxnSp>
          <p:nvCxnSpPr>
            <p:cNvPr id="19" name="Straight Arrow Connector 18"/>
            <p:cNvCxnSpPr>
              <a:stCxn id="12" idx="7"/>
              <a:endCxn id="13" idx="4"/>
            </p:cNvCxnSpPr>
            <p:nvPr/>
          </p:nvCxnSpPr>
          <p:spPr>
            <a:xfrm flipV="1">
              <a:off x="5445479" y="1750386"/>
              <a:ext cx="447774" cy="600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5"/>
              <a:endCxn id="14" idx="1"/>
            </p:cNvCxnSpPr>
            <p:nvPr/>
          </p:nvCxnSpPr>
          <p:spPr>
            <a:xfrm>
              <a:off x="5445479" y="2679179"/>
              <a:ext cx="285948" cy="7261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4"/>
              <a:endCxn id="14" idx="0"/>
            </p:cNvCxnSpPr>
            <p:nvPr/>
          </p:nvCxnSpPr>
          <p:spPr>
            <a:xfrm>
              <a:off x="5893253" y="1750386"/>
              <a:ext cx="0" cy="1586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7"/>
              <a:endCxn id="15" idx="3"/>
            </p:cNvCxnSpPr>
            <p:nvPr/>
          </p:nvCxnSpPr>
          <p:spPr>
            <a:xfrm flipV="1">
              <a:off x="6055079" y="1682401"/>
              <a:ext cx="1139961" cy="1722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6"/>
              <a:endCxn id="16" idx="2"/>
            </p:cNvCxnSpPr>
            <p:nvPr/>
          </p:nvCxnSpPr>
          <p:spPr>
            <a:xfrm>
              <a:off x="7585722" y="1518269"/>
              <a:ext cx="10059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6" idx="4"/>
            </p:cNvCxnSpPr>
            <p:nvPr/>
          </p:nvCxnSpPr>
          <p:spPr>
            <a:xfrm>
              <a:off x="8820479" y="1750386"/>
              <a:ext cx="0" cy="1586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7" idx="6"/>
              <a:endCxn id="18" idx="2"/>
            </p:cNvCxnSpPr>
            <p:nvPr/>
          </p:nvCxnSpPr>
          <p:spPr>
            <a:xfrm>
              <a:off x="9074724" y="3555521"/>
              <a:ext cx="1142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6"/>
              <a:endCxn id="17" idx="2"/>
            </p:cNvCxnSpPr>
            <p:nvPr/>
          </p:nvCxnSpPr>
          <p:spPr>
            <a:xfrm flipV="1">
              <a:off x="6122109" y="3555521"/>
              <a:ext cx="2494903" cy="139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273850" y="1880116"/>
              <a:ext cx="544818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A(3)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04917" y="2941123"/>
              <a:ext cx="526934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B(6)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36161" y="2429067"/>
              <a:ext cx="550777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C(2)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81505" y="2389990"/>
              <a:ext cx="558725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D(5)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22163" y="1217664"/>
              <a:ext cx="515011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E(4)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87083" y="2345176"/>
              <a:ext cx="509053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F(3)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23470" y="3261713"/>
              <a:ext cx="556739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G(9)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17809" y="3273279"/>
              <a:ext cx="554751" cy="297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H(3)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41063" y="3095396"/>
            <a:ext cx="5257581" cy="101566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มีงานก่อนหน้านี้ มี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งาน คือ </a:t>
            </a:r>
            <a:r>
              <a:rPr lang="en-US" sz="2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endParaRPr lang="th-TH" sz="2000" b="1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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MAX[EF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B,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]   = MAX[6,5] 		=  6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>
              <a:solidFill>
                <a:srgbClr val="0000CC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+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  6 +5   			=  11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20183" y="244774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/>
              <a:t>เริ่มต้นเร็วสุด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0530159" y="506235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/>
              <a:t>เสร็จเร็วสุด</a:t>
            </a:r>
            <a:endParaRPr lang="en-US" sz="1600" dirty="0"/>
          </a:p>
        </p:txBody>
      </p:sp>
      <p:cxnSp>
        <p:nvCxnSpPr>
          <p:cNvPr id="39" name="Straight Arrow Connector 38"/>
          <p:cNvCxnSpPr>
            <a:stCxn id="36" idx="1"/>
          </p:cNvCxnSpPr>
          <p:nvPr/>
        </p:nvCxnSpPr>
        <p:spPr>
          <a:xfrm flipH="1">
            <a:off x="9746067" y="414051"/>
            <a:ext cx="374116" cy="379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1"/>
          </p:cNvCxnSpPr>
          <p:nvPr/>
        </p:nvCxnSpPr>
        <p:spPr>
          <a:xfrm flipH="1">
            <a:off x="10261146" y="675512"/>
            <a:ext cx="269013" cy="133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1063" y="4116957"/>
            <a:ext cx="5257582" cy="163121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</a:p>
          <a:p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มีงานก่อนหน้านี้ คือ งาน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endParaRPr lang="th-TH" sz="2000" b="1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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  </a:t>
            </a:r>
            <a:r>
              <a:rPr lang="en-US" sz="2000" b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en-US" sz="20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11</a:t>
            </a:r>
            <a:r>
              <a:rPr lang="en-US" sz="2000" b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2000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+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= 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11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+4   =  15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มีงานก่อนหน้านี้ คือ งาน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</a:t>
            </a:r>
            <a:endParaRPr lang="th-TH" sz="2000" b="1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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 </a:t>
            </a:r>
            <a:r>
              <a:rPr lang="en-US" sz="2000" b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en-US" sz="20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15</a:t>
            </a:r>
            <a:r>
              <a:rPr lang="en-US" sz="2000" b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2000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+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 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15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+3   =  18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58587" y="2429517"/>
            <a:ext cx="4176984" cy="101566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มีงานก่อนหน้านี้ มี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งาน คือ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endParaRPr lang="th-TH" sz="2000" b="1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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MAX[EF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B,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]   = MAX[6,5] 	=  6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>
              <a:solidFill>
                <a:srgbClr val="0000CC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+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 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+9   		=  15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62702" y="3446900"/>
            <a:ext cx="4172869" cy="101566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มีงานก่อนหน้านี้ มี 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งาน คือ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</a:t>
            </a:r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20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</a:t>
            </a:r>
            <a:endParaRPr lang="th-TH" sz="2000" b="1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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MAX[EF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F,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]   = MAX[18,15] 	=  18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sz="2000" dirty="0">
              <a:solidFill>
                <a:srgbClr val="0000CC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EF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=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</a:t>
            </a:r>
            <a:r>
              <a:rPr lang="en-US" sz="2000" b="1" i="1" baseline="-250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+ T</a:t>
            </a:r>
            <a:r>
              <a:rPr lang="en-US" sz="2000" b="1" i="1" baseline="-25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  </a:t>
            </a:r>
            <a:r>
              <a:rPr lang="en-US" sz="2000" b="1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18</a:t>
            </a:r>
            <a:r>
              <a:rPr lang="en-US" sz="2000" b="1" i="1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+3   		=  21  </a:t>
            </a:r>
            <a:r>
              <a:rPr lang="th-TH" sz="2000" dirty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สป.</a:t>
            </a:r>
            <a:endParaRPr lang="en-US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8261" y="4470900"/>
            <a:ext cx="504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 </a:t>
            </a:r>
            <a:r>
              <a:rPr lang="th-TH" sz="24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โครงการนี้เสร็จเร็วที่สุด  </a:t>
            </a:r>
            <a:r>
              <a:rPr lang="en-US" sz="24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21   </a:t>
            </a:r>
            <a:r>
              <a:rPr lang="th-TH" sz="24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  <a:sym typeface="Symbol" panose="05050102010706020507" pitchFamily="18" charset="2"/>
              </a:rPr>
              <a:t>สัปดาห์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100085" y="4852609"/>
            <a:ext cx="3645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นำการหาค่า </a:t>
            </a:r>
            <a:r>
              <a:rPr lang="en-US" sz="2400" dirty="0">
                <a:solidFill>
                  <a:srgbClr val="FF0000"/>
                </a:solidFill>
              </a:rPr>
              <a:t>ES</a:t>
            </a:r>
            <a:r>
              <a:rPr lang="th-TH" sz="2400" dirty="0">
                <a:solidFill>
                  <a:srgbClr val="FF0000"/>
                </a:solidFill>
              </a:rPr>
              <a:t>และ </a:t>
            </a:r>
            <a:r>
              <a:rPr lang="en-US" sz="2400" dirty="0">
                <a:solidFill>
                  <a:srgbClr val="0000CC"/>
                </a:solidFill>
              </a:rPr>
              <a:t>EF</a:t>
            </a:r>
            <a:r>
              <a:rPr lang="th-TH" sz="2400" dirty="0">
                <a:solidFill>
                  <a:srgbClr val="FF0000"/>
                </a:solidFill>
              </a:rPr>
              <a:t> ของแต่ละจุด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th-TH" sz="2400" dirty="0">
                <a:solidFill>
                  <a:srgbClr val="FF0000"/>
                </a:solidFill>
              </a:rPr>
              <a:t>ไปเขียนลงใน เครือข่ายงานอีกครั้ง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25597"/>
              </p:ext>
            </p:extLst>
          </p:nvPr>
        </p:nvGraphicFramePr>
        <p:xfrm>
          <a:off x="10530159" y="1783245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90906"/>
              </p:ext>
            </p:extLst>
          </p:nvPr>
        </p:nvGraphicFramePr>
        <p:xfrm>
          <a:off x="10530159" y="2793550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34236"/>
              </p:ext>
            </p:extLst>
          </p:nvPr>
        </p:nvGraphicFramePr>
        <p:xfrm>
          <a:off x="10530159" y="3803855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447778"/>
              </p:ext>
            </p:extLst>
          </p:nvPr>
        </p:nvGraphicFramePr>
        <p:xfrm>
          <a:off x="10526517" y="4804758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43349"/>
              </p:ext>
            </p:extLst>
          </p:nvPr>
        </p:nvGraphicFramePr>
        <p:xfrm>
          <a:off x="10522729" y="5815063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10006"/>
              </p:ext>
            </p:extLst>
          </p:nvPr>
        </p:nvGraphicFramePr>
        <p:xfrm>
          <a:off x="9121254" y="5804845"/>
          <a:ext cx="124962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42">
                  <a:extLst>
                    <a:ext uri="{9D8B030D-6E8A-4147-A177-3AD203B41FA5}">
                      <a16:colId xmlns:a16="http://schemas.microsoft.com/office/drawing/2014/main" val="750617298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08435151"/>
                    </a:ext>
                  </a:extLst>
                </a:gridCol>
                <a:gridCol w="416542">
                  <a:extLst>
                    <a:ext uri="{9D8B030D-6E8A-4147-A177-3AD203B41FA5}">
                      <a16:colId xmlns:a16="http://schemas.microsoft.com/office/drawing/2014/main" val="15648005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23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305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55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9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0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42" grpId="0" animBg="1"/>
      <p:bldP spid="43" grpId="0" animBg="1"/>
      <p:bldP spid="44" grpId="0" animBg="1"/>
      <p:bldP spid="46" grpId="0"/>
      <p:bldP spid="47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3745</TotalTime>
  <Words>2522</Words>
  <Application>Microsoft Office PowerPoint</Application>
  <PresentationFormat>Widescreen</PresentationFormat>
  <Paragraphs>977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Angsana New</vt:lpstr>
      <vt:lpstr>Arial</vt:lpstr>
      <vt:lpstr>Calibri</vt:lpstr>
      <vt:lpstr>Cambria Math</vt:lpstr>
      <vt:lpstr>Cordia New</vt:lpstr>
      <vt:lpstr>CordiaUPC</vt:lpstr>
      <vt:lpstr>Gill Sans MT</vt:lpstr>
      <vt:lpstr>Leelawadee</vt:lpstr>
      <vt:lpstr>Symbol</vt:lpstr>
      <vt:lpstr>Tahoma</vt:lpstr>
      <vt:lpstr>Gallery</vt:lpstr>
      <vt:lpstr>การบริหารโครงการด้วย PERT/CPM</vt:lpstr>
      <vt:lpstr>PERT/CPM</vt:lpstr>
      <vt:lpstr>ขั้นตอนตัวแบบ PERT/CPM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การบริหารโครงการด้วย PERT/CPM</dc:title>
  <dc:creator>Outlook Team</dc:creator>
  <cp:lastModifiedBy>Outlook Team</cp:lastModifiedBy>
  <cp:revision>90</cp:revision>
  <dcterms:created xsi:type="dcterms:W3CDTF">2016-12-31T17:38:06Z</dcterms:created>
  <dcterms:modified xsi:type="dcterms:W3CDTF">2017-02-19T08:43:12Z</dcterms:modified>
</cp:coreProperties>
</file>