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45"/>
  </p:notesMasterIdLst>
  <p:sldIdLst>
    <p:sldId id="256" r:id="rId3"/>
    <p:sldId id="280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5" r:id="rId14"/>
    <p:sldId id="266" r:id="rId15"/>
    <p:sldId id="270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71" r:id="rId24"/>
    <p:sldId id="298" r:id="rId25"/>
    <p:sldId id="303" r:id="rId26"/>
    <p:sldId id="293" r:id="rId27"/>
    <p:sldId id="299" r:id="rId28"/>
    <p:sldId id="300" r:id="rId29"/>
    <p:sldId id="301" r:id="rId30"/>
    <p:sldId id="302" r:id="rId31"/>
    <p:sldId id="282" r:id="rId32"/>
    <p:sldId id="294" r:id="rId33"/>
    <p:sldId id="295" r:id="rId34"/>
    <p:sldId id="296" r:id="rId35"/>
    <p:sldId id="297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304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9" autoAdjust="0"/>
    <p:restoredTop sz="83649" autoAdjust="0"/>
  </p:normalViewPr>
  <p:slideViewPr>
    <p:cSldViewPr snapToGrid="0">
      <p:cViewPr varScale="1">
        <p:scale>
          <a:sx n="65" d="100"/>
          <a:sy n="65" d="100"/>
        </p:scale>
        <p:origin x="10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3584F-C9C4-4A98-8AED-AD833A1E3615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B73E9-D1FD-4FED-91AB-A9B9061F5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7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</a:t>
            </a:r>
            <a:r>
              <a:rPr lang="th-TH" dirty="0"/>
              <a:t> </a:t>
            </a:r>
            <a:r>
              <a:rPr lang="en-US" dirty="0"/>
              <a:t>Ls= </a:t>
            </a:r>
            <a:r>
              <a:rPr lang="th-TH" dirty="0"/>
              <a:t>เป็นการคำนวณว่า จะมีผู้รับบริการรออยู่ในระบบกี่ราย</a:t>
            </a:r>
          </a:p>
          <a:p>
            <a:pPr marL="228600" indent="-228600">
              <a:buAutoNum type="arabicPeriod" startAt="6"/>
            </a:pPr>
            <a:r>
              <a:rPr lang="en-US" dirty="0" err="1"/>
              <a:t>Lq</a:t>
            </a:r>
            <a:r>
              <a:rPr lang="en-US" dirty="0"/>
              <a:t> = </a:t>
            </a:r>
            <a:r>
              <a:rPr lang="th-TH" dirty="0"/>
              <a:t>เพื่อพิจารณาว่าจะมีผู้เข้ารับบริการรออยู่ในแถวคอยกี่ราย</a:t>
            </a:r>
            <a:endParaRPr lang="en-US" dirty="0"/>
          </a:p>
          <a:p>
            <a:pPr marL="228600" indent="-228600">
              <a:buAutoNum type="arabicPeriod" startAt="6"/>
            </a:pPr>
            <a:r>
              <a:rPr lang="en-US" dirty="0" err="1"/>
              <a:t>Ws</a:t>
            </a:r>
            <a:r>
              <a:rPr lang="en-US" dirty="0"/>
              <a:t> = </a:t>
            </a:r>
            <a:r>
              <a:rPr lang="th-TH" dirty="0"/>
              <a:t>เพื่อทราบว่าเวลานั้น เป็นเวลาที่นานเกินไป หรือไม่ผู้เข้ารับบริการเต็มใจหรือไม่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B73E9-D1FD-4FED-91AB-A9B9061F59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l"/>
            </a:pPr>
            <a:r>
              <a:rPr lang="en-US" dirty="0"/>
              <a:t>=</a:t>
            </a:r>
            <a:r>
              <a:rPr lang="en-US" baseline="0" dirty="0"/>
              <a:t> </a:t>
            </a:r>
            <a:r>
              <a:rPr lang="th-TH" baseline="0" dirty="0"/>
              <a:t>คือลูกค้า</a:t>
            </a:r>
            <a:endParaRPr lang="th-TH" sz="12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171450" indent="-171450">
              <a:buFont typeface="Symbol" panose="05050102010706020507" pitchFamily="18" charset="2"/>
              <a:buChar char="m"/>
            </a:pPr>
            <a:r>
              <a:rPr lang="en-US" baseline="0" dirty="0"/>
              <a:t>= </a:t>
            </a:r>
            <a:r>
              <a:rPr lang="th-TH" baseline="0" dirty="0"/>
              <a:t>ผู้ให้บริการ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th-TH" baseline="0" dirty="0"/>
              <a:t>มีเวลาทำการตลอด </a:t>
            </a:r>
            <a:r>
              <a:rPr lang="en-US" baseline="0" dirty="0"/>
              <a:t>24</a:t>
            </a:r>
            <a:r>
              <a:rPr lang="th-TH" baseline="0" dirty="0"/>
              <a:t>ชม ข้อจำกัด </a:t>
            </a:r>
            <a:r>
              <a:rPr lang="th-TH" baseline="0" dirty="0" err="1"/>
              <a:t>คื่อ</a:t>
            </a:r>
            <a:r>
              <a:rPr lang="th-TH" baseline="0" dirty="0"/>
              <a:t>ให้บริการซ่อมได้ </a:t>
            </a:r>
            <a:r>
              <a:rPr lang="en-US" baseline="0" dirty="0"/>
              <a:t>6 </a:t>
            </a:r>
            <a:r>
              <a:rPr lang="th-TH" baseline="0" dirty="0"/>
              <a:t>ชม/เครื่องเท่านั้น  ดังนั้น</a:t>
            </a:r>
            <a:r>
              <a:rPr lang="en-US" baseline="0" dirty="0"/>
              <a:t>24 </a:t>
            </a:r>
            <a:r>
              <a:rPr lang="th-TH" baseline="0" dirty="0"/>
              <a:t>ชม ซ่อมได้เต็มที่</a:t>
            </a:r>
            <a:r>
              <a:rPr lang="en-US" baseline="0" dirty="0"/>
              <a:t>4 </a:t>
            </a:r>
            <a:r>
              <a:rPr lang="th-TH" baseline="0" dirty="0"/>
              <a:t>เครื่อง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B73E9-D1FD-4FED-91AB-A9B9061F59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7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รูปแบบ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exponential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คือเลขยกกำลัง เช่น 2 </a:t>
            </a:r>
            <a:r>
              <a:rPr lang="th-TH" sz="1200" strike="noStrike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 </a:t>
            </a:r>
            <a:r>
              <a:rPr lang="th-TH" sz="1200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นั่นคือ 2* กัน 5 ตัว</a:t>
            </a:r>
            <a:r>
              <a:rPr lang="en-US" sz="1200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th-TH" sz="1200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  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1200" strike="noStrike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th-TH" sz="1200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นั่นคือ 2* กัน 8 ตัว</a:t>
            </a:r>
            <a:r>
              <a:rPr lang="en-US" sz="1200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=25</a:t>
            </a:r>
            <a:r>
              <a:rPr lang="th-TH" sz="1200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  มันจะมีค่าทวีคูณ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B73E9-D1FD-4FED-91AB-A9B9061F59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5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B73E9-D1FD-4FED-91AB-A9B9061F59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3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B73E9-D1FD-4FED-91AB-A9B9061F59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45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B73E9-D1FD-4FED-91AB-A9B9061F59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67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B73E9-D1FD-4FED-91AB-A9B9061F593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7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5689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689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652000" y="6324600"/>
            <a:ext cx="2235200" cy="381000"/>
          </a:xfrm>
        </p:spPr>
        <p:txBody>
          <a:bodyPr/>
          <a:lstStyle>
            <a:lvl1pPr>
              <a:defRPr/>
            </a:lvl1pPr>
          </a:lstStyle>
          <a:p>
            <a:fld id="{6E02AD6E-987B-41EE-9120-D247542E9EBF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68360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3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89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37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18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69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86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62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74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31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81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6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2882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16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64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52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4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91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5689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689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652000" y="6324600"/>
            <a:ext cx="2235200" cy="381000"/>
          </a:xfrm>
        </p:spPr>
        <p:txBody>
          <a:bodyPr/>
          <a:lstStyle>
            <a:lvl1pPr>
              <a:defRPr/>
            </a:lvl1pPr>
          </a:lstStyle>
          <a:p>
            <a:fld id="{6E02AD6E-987B-41EE-9120-D247542E9EB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8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NUL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88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353" y="1355170"/>
            <a:ext cx="9448800" cy="1825096"/>
          </a:xfrm>
        </p:spPr>
        <p:txBody>
          <a:bodyPr>
            <a:norm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การจัดการแถวคอย</a:t>
            </a:r>
            <a:b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9579" y="3728453"/>
            <a:ext cx="5189621" cy="685800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แถวคอยหรือ คิว (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Queue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3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26" y="1560096"/>
            <a:ext cx="10820400" cy="4024125"/>
          </a:xfrm>
        </p:spPr>
        <p:txBody>
          <a:bodyPr>
            <a:normAutofit lnSpcReduction="10000"/>
          </a:bodyPr>
          <a:lstStyle/>
          <a:p>
            <a:r>
              <a:rPr lang="th-TH" sz="32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ต้นทุนของระบบการให้บริการ</a:t>
            </a:r>
          </a:p>
          <a:p>
            <a:pPr lvl="1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ค่าใช้จ่ายทุกชนิดที่จ่ายออกไป  เพื่อให้มีการจัดการ ระบบคิวให้ดำเนินการไปด้วยความเรียบร้อย เช่น</a:t>
            </a:r>
          </a:p>
          <a:p>
            <a:pPr lvl="2"/>
            <a:r>
              <a:rPr lang="th-TH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ต้นทุนของหน่วยให้บริการ</a:t>
            </a:r>
            <a:r>
              <a:rPr lang="th-TH" sz="2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lvl="4"/>
            <a:r>
              <a:rPr lang="th-TH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ค่าใช้จ่ายในรูปค่าจ้าง เงินเดือน  ดอกเบี้ย  จะแปรผันไปตามจำนวนการเพิ่มขึ้นหรือเวลาที่เพิ่มขึ้นของหน่วยบริการ</a:t>
            </a:r>
            <a:endParaRPr lang="th-TH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th-TH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ต้นทุนค่าเสียโอกาสหรือค่าเสียเวลา</a:t>
            </a:r>
          </a:p>
          <a:p>
            <a:pPr lvl="4"/>
            <a:r>
              <a:rPr lang="th-TH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ค่าใช้จ่ายที่ต้องจ่ายเพิ่มขึ้นเพื่อป้องกันการให้บริการที่ล่าช้า</a:t>
            </a:r>
          </a:p>
          <a:p>
            <a:pPr lvl="2"/>
            <a:r>
              <a:rPr lang="th-TH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ต้นทุนรวม  </a:t>
            </a:r>
          </a:p>
          <a:p>
            <a:pPr lvl="3"/>
            <a:r>
              <a:rPr lang="th-TH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คือ  ผลรวมของต้นทุนทุกชนิดที่จ่ายออกไป  ประกอบดวยต้นทุนการให้บริการและต้นทุนค่าเสียโอกาส</a:t>
            </a:r>
          </a:p>
        </p:txBody>
      </p:sp>
    </p:spTree>
    <p:extLst>
      <p:ext uri="{BB962C8B-B14F-4D97-AF65-F5344CB8AC3E}">
        <p14:creationId xmlns:p14="http://schemas.microsoft.com/office/powerpoint/2010/main" val="163652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13" y="911415"/>
            <a:ext cx="6887050" cy="4062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5313" y="2441017"/>
            <a:ext cx="336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จุดที่ตัดกันนั่นคือจุดที่เหมาะสม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3072063" y="3571336"/>
            <a:ext cx="205975" cy="2587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9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26" y="1560096"/>
            <a:ext cx="10820400" cy="4024125"/>
          </a:xfrm>
        </p:spPr>
        <p:txBody>
          <a:bodyPr/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การคำนวณต้นทุนในระบบแถวคอย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บริษัทขนส่งทั่วไปจำกัด รับขนส่งสินค้าทั่วราชอาณาจักร ในประเทศไทย เช่าพื้นที่ว่างเปล่าในชมชนที่มีการขนส่งที่แออัด  เพื่อใช้เป็นโกดังเก็บสินค้า และเปลี่ยนถ่ายออกจากโกดังเก็บสินค้าขึ้นรถบรรทุก เพื่อนำส่งลูกค้า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505" y="646514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 1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926" y="2906565"/>
            <a:ext cx="10639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บริษัทเปิดทำการตลอด  24  ชั่วโมง  ในแต่ละชั่วโมง  จะมีรถบรรทุกเข้าขนถ่ายสินค้าจำนวน  10  คัน  แบ่งเป็น   </a:t>
            </a:r>
            <a:r>
              <a:rPr lang="th-TH" sz="2400" dirty="0">
                <a:solidFill>
                  <a:srgbClr val="C4220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 คัน  เพื่อขนถ่ายสินค้าเข้าไปเก็บไว้ในโกดัง  </a:t>
            </a:r>
            <a:r>
              <a:rPr lang="th-TH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th-TH" sz="2400" dirty="0">
                <a:solidFill>
                  <a:srgbClr val="0D8EC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อีก  5  คัน ขนถ่ายสินค้าใส่รถบรรทุกเพื่อไปส่งให้ลูกค้าที่ปลายทาง</a:t>
            </a:r>
            <a:r>
              <a:rPr lang="th-TH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ลักษณะการให้บริการจะให้บริการครั้งละ 2 คัน และมีเวลาการให้บริการ 1 ชั่วโมง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199106" y="4476226"/>
            <a:ext cx="4961688" cy="1828322"/>
            <a:chOff x="2199106" y="4476226"/>
            <a:chExt cx="4961688" cy="1828322"/>
          </a:xfrm>
        </p:grpSpPr>
        <p:sp>
          <p:nvSpPr>
            <p:cNvPr id="6" name="Cube 5"/>
            <p:cNvSpPr/>
            <p:nvPr/>
          </p:nvSpPr>
          <p:spPr>
            <a:xfrm>
              <a:off x="6166183" y="4912020"/>
              <a:ext cx="994611" cy="673769"/>
            </a:xfrm>
            <a:prstGeom prst="cub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โกดัง</a:t>
              </a:r>
              <a:endPara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199107" y="4912019"/>
              <a:ext cx="497305" cy="367945"/>
              <a:chOff x="2199107" y="4912019"/>
              <a:chExt cx="497305" cy="367945"/>
            </a:xfrm>
          </p:grpSpPr>
          <p:sp>
            <p:nvSpPr>
              <p:cNvPr id="8" name="Rectangle: Single Corner Snipped 7"/>
              <p:cNvSpPr/>
              <p:nvPr/>
            </p:nvSpPr>
            <p:spPr>
              <a:xfrm>
                <a:off x="2199107" y="4912019"/>
                <a:ext cx="497305" cy="303777"/>
              </a:xfrm>
              <a:prstGeom prst="snip1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65048" y="5143968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531423" y="5151627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199106" y="5433814"/>
              <a:ext cx="497305" cy="367945"/>
              <a:chOff x="2199107" y="4912019"/>
              <a:chExt cx="497305" cy="367945"/>
            </a:xfrm>
          </p:grpSpPr>
          <p:sp>
            <p:nvSpPr>
              <p:cNvPr id="25" name="Rectangle: Single Corner Snipped 24"/>
              <p:cNvSpPr/>
              <p:nvPr/>
            </p:nvSpPr>
            <p:spPr>
              <a:xfrm>
                <a:off x="2199107" y="4912019"/>
                <a:ext cx="497305" cy="303777"/>
              </a:xfrm>
              <a:prstGeom prst="snip1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265048" y="5143968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531423" y="5151627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835164" y="4912019"/>
              <a:ext cx="497305" cy="367945"/>
              <a:chOff x="2199107" y="4912019"/>
              <a:chExt cx="497305" cy="367945"/>
            </a:xfrm>
          </p:grpSpPr>
          <p:sp>
            <p:nvSpPr>
              <p:cNvPr id="29" name="Rectangle: Single Corner Snipped 28"/>
              <p:cNvSpPr/>
              <p:nvPr/>
            </p:nvSpPr>
            <p:spPr>
              <a:xfrm>
                <a:off x="2199107" y="4912019"/>
                <a:ext cx="497305" cy="303777"/>
              </a:xfrm>
              <a:prstGeom prst="snip1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265048" y="5143968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531423" y="5151627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835163" y="5433814"/>
              <a:ext cx="497305" cy="367945"/>
              <a:chOff x="2199107" y="4912019"/>
              <a:chExt cx="497305" cy="367945"/>
            </a:xfrm>
          </p:grpSpPr>
          <p:sp>
            <p:nvSpPr>
              <p:cNvPr id="33" name="Rectangle: Single Corner Snipped 32"/>
              <p:cNvSpPr/>
              <p:nvPr/>
            </p:nvSpPr>
            <p:spPr>
              <a:xfrm>
                <a:off x="2199107" y="4912019"/>
                <a:ext cx="497305" cy="303777"/>
              </a:xfrm>
              <a:prstGeom prst="snip1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265048" y="5143968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531423" y="5151627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471220" y="4914611"/>
              <a:ext cx="497305" cy="367945"/>
              <a:chOff x="2199107" y="4912019"/>
              <a:chExt cx="497305" cy="367945"/>
            </a:xfrm>
          </p:grpSpPr>
          <p:sp>
            <p:nvSpPr>
              <p:cNvPr id="37" name="Rectangle: Single Corner Snipped 36"/>
              <p:cNvSpPr/>
              <p:nvPr/>
            </p:nvSpPr>
            <p:spPr>
              <a:xfrm>
                <a:off x="2199107" y="4912019"/>
                <a:ext cx="497305" cy="303777"/>
              </a:xfrm>
              <a:prstGeom prst="snip1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265048" y="5143968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531423" y="5151627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471219" y="5436406"/>
              <a:ext cx="497305" cy="367945"/>
              <a:chOff x="2199107" y="4912019"/>
              <a:chExt cx="497305" cy="367945"/>
            </a:xfrm>
          </p:grpSpPr>
          <p:sp>
            <p:nvSpPr>
              <p:cNvPr id="41" name="Rectangle: Single Corner Snipped 40"/>
              <p:cNvSpPr/>
              <p:nvPr/>
            </p:nvSpPr>
            <p:spPr>
              <a:xfrm>
                <a:off x="2199107" y="4912019"/>
                <a:ext cx="497305" cy="303777"/>
              </a:xfrm>
              <a:prstGeom prst="snip1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265048" y="5143968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531423" y="5151627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107275" y="4906408"/>
              <a:ext cx="497305" cy="367945"/>
              <a:chOff x="2199107" y="4912019"/>
              <a:chExt cx="497305" cy="367945"/>
            </a:xfrm>
          </p:grpSpPr>
          <p:sp>
            <p:nvSpPr>
              <p:cNvPr id="45" name="Rectangle: Single Corner Snipped 44"/>
              <p:cNvSpPr/>
              <p:nvPr/>
            </p:nvSpPr>
            <p:spPr>
              <a:xfrm>
                <a:off x="2199107" y="4912019"/>
                <a:ext cx="497305" cy="303777"/>
              </a:xfrm>
              <a:prstGeom prst="snip1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265048" y="5143968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531423" y="5151627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107274" y="5428203"/>
              <a:ext cx="497305" cy="367945"/>
              <a:chOff x="2199107" y="4912019"/>
              <a:chExt cx="497305" cy="367945"/>
            </a:xfrm>
          </p:grpSpPr>
          <p:sp>
            <p:nvSpPr>
              <p:cNvPr id="49" name="Rectangle: Single Corner Snipped 48"/>
              <p:cNvSpPr/>
              <p:nvPr/>
            </p:nvSpPr>
            <p:spPr>
              <a:xfrm>
                <a:off x="2199107" y="4912019"/>
                <a:ext cx="497305" cy="303777"/>
              </a:xfrm>
              <a:prstGeom prst="snip1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265048" y="5143968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531423" y="5151627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5226384" y="4898749"/>
              <a:ext cx="497305" cy="367945"/>
              <a:chOff x="2199107" y="4912019"/>
              <a:chExt cx="497305" cy="367945"/>
            </a:xfrm>
          </p:grpSpPr>
          <p:sp>
            <p:nvSpPr>
              <p:cNvPr id="53" name="Rectangle: Single Corner Snipped 52"/>
              <p:cNvSpPr/>
              <p:nvPr/>
            </p:nvSpPr>
            <p:spPr>
              <a:xfrm>
                <a:off x="2199107" y="4912019"/>
                <a:ext cx="497305" cy="303777"/>
              </a:xfrm>
              <a:prstGeom prst="snip1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265048" y="5143968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531423" y="5151627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26383" y="5420544"/>
              <a:ext cx="497305" cy="367945"/>
              <a:chOff x="2199107" y="4912019"/>
              <a:chExt cx="497305" cy="367945"/>
            </a:xfrm>
          </p:grpSpPr>
          <p:sp>
            <p:nvSpPr>
              <p:cNvPr id="57" name="Rectangle: Single Corner Snipped 56"/>
              <p:cNvSpPr/>
              <p:nvPr/>
            </p:nvSpPr>
            <p:spPr>
              <a:xfrm>
                <a:off x="2199107" y="4912019"/>
                <a:ext cx="497305" cy="303777"/>
              </a:xfrm>
              <a:prstGeom prst="snip1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265048" y="5143968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531423" y="5151627"/>
                <a:ext cx="127622" cy="1283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5004936" y="4476226"/>
              <a:ext cx="980773" cy="182832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4748463" y="5202526"/>
              <a:ext cx="477920" cy="7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4724401" y="5691808"/>
              <a:ext cx="477920" cy="7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endCxn id="6" idx="2"/>
            </p:cNvCxnSpPr>
            <p:nvPr/>
          </p:nvCxnSpPr>
          <p:spPr>
            <a:xfrm>
              <a:off x="5723688" y="5130698"/>
              <a:ext cx="442495" cy="2024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" idx="2"/>
              <a:endCxn id="57" idx="0"/>
            </p:cNvCxnSpPr>
            <p:nvPr/>
          </p:nvCxnSpPr>
          <p:spPr>
            <a:xfrm flipH="1">
              <a:off x="5723688" y="5333126"/>
              <a:ext cx="442495" cy="239307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908295" y="4537985"/>
              <a:ext cx="1055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solidFill>
                    <a:prstClr val="black"/>
                  </a:solidFill>
                </a:rPr>
                <a:t>รอคิวลงสินค้า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16923" y="5812460"/>
              <a:ext cx="1075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solidFill>
                    <a:prstClr val="black"/>
                  </a:solidFill>
                </a:rPr>
                <a:t>รอคิวขึ้นสินค้า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004936" y="4549534"/>
              <a:ext cx="1062292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ลงสินค้า</a:t>
              </a:r>
            </a:p>
            <a:p>
              <a:endPara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th-TH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th-TH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th-TH" sz="1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ขึ้นสินค้า</a:t>
              </a:r>
              <a:endPara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47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465130" y="482145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 1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4810" y="1144795"/>
            <a:ext cx="9523761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th-TH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รถบรรทุกที่ยังไม่ได้ขนถ่ายสิค้าจะต้องจอดรอ  และ</a:t>
            </a:r>
            <a:r>
              <a:rPr lang="th-TH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ต้องจ่ายค่าเช่าชั่วโมงละ  500  บาท</a:t>
            </a:r>
          </a:p>
          <a:p>
            <a:r>
              <a:rPr lang="th-TH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(ต่อ 2 คัน)</a:t>
            </a:r>
          </a:p>
          <a:p>
            <a:pPr marL="342900" indent="-342900">
              <a:buFontTx/>
              <a:buChar char="-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ปัจจุบันมีพนักงานอยู่ </a:t>
            </a:r>
            <a:r>
              <a:rPr lang="th-TH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ทีม ทีมละ  10 คน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(ค่าแรงคนละ 20 บาทต่อชั่วโมง)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ซึ่งจะให้บริการได้เพียง  2  คัน</a:t>
            </a:r>
          </a:p>
          <a:p>
            <a:pPr marL="342900" indent="-342900">
              <a:buFontTx/>
              <a:buChar char="-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และจะมีรถจอดรอคอยการรับบริการอีก  8  คัน(ขนถ่ายเข้า  4 คันและถ่ายออก  4 คัน)</a:t>
            </a:r>
          </a:p>
          <a:p>
            <a:pPr marL="342900" indent="-342900">
              <a:buFontTx/>
              <a:buChar char="-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ดังนั้น จะมีรถบรรทุกจอดรอจำนวน 4,3,2 และ 1 ชั่วโมง ตามลำดับ ซึ่งเสียค่าเช่าพื้นที่สูง</a:t>
            </a:r>
          </a:p>
          <a:p>
            <a:pPr marL="342900" indent="-342900">
              <a:buFontTx/>
              <a:buChar char="-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ดังนั้น ผจก.จึงคิดที่จะเพิ่มพนักงานเป็น  2,3,หรือ 4 ทีม จึงจะเหมาะสม(เสียค่า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ใช้จ่ายต่ำสุด)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25368" y="4065448"/>
            <a:ext cx="10966632" cy="2598112"/>
            <a:chOff x="1225368" y="4065448"/>
            <a:chExt cx="10966632" cy="2598112"/>
          </a:xfrm>
        </p:grpSpPr>
        <p:sp>
          <p:nvSpPr>
            <p:cNvPr id="9" name="TextBox 8"/>
            <p:cNvSpPr txBox="1"/>
            <p:nvPr/>
          </p:nvSpPr>
          <p:spPr>
            <a:xfrm>
              <a:off x="6268347" y="4331150"/>
              <a:ext cx="2640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มีพนักงานขนลงอยู่ 5 คน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4824" y="4065448"/>
              <a:ext cx="2383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รถบรรทุกรอคิวอยู่ </a:t>
              </a:r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 </a:t>
              </a:r>
              <a:r>
                <a:rPr lang="th-TH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คัน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68347" y="6294228"/>
              <a:ext cx="2640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มีพนักงานขนขึ้นอยู่ 5 คน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12059" y="4250114"/>
              <a:ext cx="3179941" cy="19030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723" y="4962961"/>
              <a:ext cx="1252008" cy="57885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787" y="5648774"/>
              <a:ext cx="1252008" cy="57885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7953095" y="4889824"/>
              <a:ext cx="1272139" cy="502212"/>
              <a:chOff x="7453224" y="3056100"/>
              <a:chExt cx="2345510" cy="99949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3224" y="3209026"/>
                <a:ext cx="1066586" cy="84656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8134" y="3056100"/>
                <a:ext cx="1170600" cy="987253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 flipH="1">
              <a:off x="7985731" y="5638138"/>
              <a:ext cx="1483355" cy="483595"/>
              <a:chOff x="7453224" y="3056100"/>
              <a:chExt cx="2345510" cy="999495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3224" y="3209026"/>
                <a:ext cx="1066586" cy="84656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8134" y="3056100"/>
                <a:ext cx="1170600" cy="987253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82800" y="4873296"/>
              <a:ext cx="1158815" cy="61046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2362" y="4837929"/>
              <a:ext cx="1219199" cy="64017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9872" y="4884398"/>
              <a:ext cx="1219199" cy="64017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34716" y="5548342"/>
              <a:ext cx="1158815" cy="61046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44278" y="5512975"/>
              <a:ext cx="1219199" cy="64017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91788" y="5559444"/>
              <a:ext cx="1219199" cy="64017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5368" y="4716997"/>
              <a:ext cx="1219199" cy="64017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77284" y="5392043"/>
              <a:ext cx="1219199" cy="640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175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72063" y="1592853"/>
            <a:ext cx="6191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ยิ่งสะสมมาก ยิ่งเสียค่าเช่าสูง ( 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คันต่อ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500 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ชั่วโมง)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9385" y="5557167"/>
            <a:ext cx="89194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ผจก.จึงคิดที่จะเพิ่มพนักงานเป็น  2,3,หรือ 4 ทีม เพื่อลดอัตราค่าใช้จ่าย</a:t>
            </a:r>
          </a:p>
          <a:p>
            <a:r>
              <a:rPr lang="th-TH" sz="2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เหมาะสมและต่ำสุด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2435" y="2916709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ชั่วโมงที่ </a:t>
            </a:r>
            <a:r>
              <a:rPr lang="en-US" dirty="0"/>
              <a:t>1 </a:t>
            </a:r>
            <a:r>
              <a:rPr lang="th-TH" dirty="0"/>
              <a:t>มีรถอยู่ในคิว </a:t>
            </a:r>
            <a:r>
              <a:rPr lang="en-US" dirty="0"/>
              <a:t>10 </a:t>
            </a:r>
            <a:r>
              <a:rPr lang="th-TH" dirty="0"/>
              <a:t>คัน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7542" y="2821877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ชั่วโมงที่ </a:t>
            </a:r>
            <a:r>
              <a:rPr lang="en-US" dirty="0"/>
              <a:t>4 </a:t>
            </a:r>
            <a:r>
              <a:rPr lang="th-TH" dirty="0"/>
              <a:t>มีรถอยู่อีก </a:t>
            </a:r>
            <a:r>
              <a:rPr lang="en-US" dirty="0"/>
              <a:t>10 </a:t>
            </a:r>
            <a:r>
              <a:rPr lang="th-TH" dirty="0"/>
              <a:t>คัน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2605" y="2821877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ชั่วโมงที่ </a:t>
            </a:r>
            <a:r>
              <a:rPr lang="en-US" dirty="0"/>
              <a:t>3 </a:t>
            </a:r>
            <a:r>
              <a:rPr lang="th-TH" dirty="0"/>
              <a:t>มีรถอยู่อีก </a:t>
            </a:r>
            <a:r>
              <a:rPr lang="en-US" dirty="0"/>
              <a:t>10 </a:t>
            </a:r>
            <a:r>
              <a:rPr lang="th-TH" dirty="0"/>
              <a:t>คัน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06516" y="2927442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ชั่วโมงที่ </a:t>
            </a:r>
            <a:r>
              <a:rPr lang="en-US" dirty="0"/>
              <a:t>2 </a:t>
            </a:r>
            <a:r>
              <a:rPr lang="th-TH" dirty="0"/>
              <a:t>มีรถอยู่อีก </a:t>
            </a:r>
            <a:r>
              <a:rPr lang="en-US" dirty="0"/>
              <a:t>10 </a:t>
            </a:r>
            <a:r>
              <a:rPr lang="th-TH" dirty="0"/>
              <a:t>คัน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21498" y="3768094"/>
            <a:ext cx="4670502" cy="1622363"/>
            <a:chOff x="1225368" y="3939698"/>
            <a:chExt cx="10966632" cy="3351340"/>
          </a:xfrm>
        </p:grpSpPr>
        <p:sp>
          <p:nvSpPr>
            <p:cNvPr id="12" name="TextBox 11"/>
            <p:cNvSpPr txBox="1"/>
            <p:nvPr/>
          </p:nvSpPr>
          <p:spPr>
            <a:xfrm>
              <a:off x="6345824" y="3939698"/>
              <a:ext cx="2640507" cy="89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มีพนักงานขนลงอยู่ 5 คน</a:t>
              </a:r>
              <a:endPara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74823" y="4065448"/>
              <a:ext cx="3441006" cy="524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รถบรรทุกรอคิวอยู่ </a:t>
              </a:r>
              <a:r>
                <a:rPr lang="en-US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 </a:t>
              </a:r>
              <a:r>
                <a:rPr lang="th-TH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คัน</a:t>
              </a:r>
              <a:endPara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93217" y="6400948"/>
              <a:ext cx="2640507" cy="89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มีพนักงานขนขึ้นอยู่ 5 คน</a:t>
              </a:r>
              <a:endPara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12059" y="4250114"/>
              <a:ext cx="3179941" cy="190303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723" y="4962961"/>
              <a:ext cx="1252008" cy="57885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787" y="5648774"/>
              <a:ext cx="1252008" cy="57885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7953095" y="4889824"/>
              <a:ext cx="1272139" cy="502212"/>
              <a:chOff x="7453224" y="3056100"/>
              <a:chExt cx="2345510" cy="99949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3224" y="3209026"/>
                <a:ext cx="1066586" cy="846569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8134" y="3056100"/>
                <a:ext cx="1170600" cy="987253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 flipH="1">
              <a:off x="7985731" y="5638138"/>
              <a:ext cx="1483355" cy="483595"/>
              <a:chOff x="7453224" y="3056100"/>
              <a:chExt cx="2345510" cy="999495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3224" y="3209026"/>
                <a:ext cx="1066586" cy="84656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8134" y="3056100"/>
                <a:ext cx="1170600" cy="987253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82800" y="4873296"/>
              <a:ext cx="1158815" cy="61046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2362" y="4837929"/>
              <a:ext cx="1219199" cy="64017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9872" y="4884398"/>
              <a:ext cx="1219199" cy="64017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34716" y="5548342"/>
              <a:ext cx="1158815" cy="61046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44278" y="5512975"/>
              <a:ext cx="1219199" cy="64017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91788" y="5559444"/>
              <a:ext cx="1219199" cy="64017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5368" y="4716997"/>
              <a:ext cx="1219199" cy="64017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77284" y="5392043"/>
              <a:ext cx="1219199" cy="640174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4287269" y="4015516"/>
            <a:ext cx="3002849" cy="827562"/>
            <a:chOff x="4287269" y="4015516"/>
            <a:chExt cx="3002849" cy="82756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03458" y="4027912"/>
              <a:ext cx="577923" cy="37330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25951" y="4060126"/>
              <a:ext cx="608038" cy="39147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79743" y="4019382"/>
              <a:ext cx="608038" cy="39147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26478" y="4442244"/>
              <a:ext cx="577923" cy="37330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2094" y="4438785"/>
              <a:ext cx="608038" cy="39147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2221" y="4038584"/>
              <a:ext cx="608038" cy="3914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8578" y="4451602"/>
              <a:ext cx="608038" cy="39147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12195" y="4460686"/>
              <a:ext cx="577923" cy="37330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87269" y="4015516"/>
              <a:ext cx="608038" cy="39147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97730" y="4430060"/>
              <a:ext cx="608038" cy="391476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1224448" y="3314274"/>
            <a:ext cx="3002849" cy="827562"/>
            <a:chOff x="4287269" y="4015516"/>
            <a:chExt cx="3002849" cy="827562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03458" y="4027912"/>
              <a:ext cx="577923" cy="37330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25951" y="4060126"/>
              <a:ext cx="608038" cy="39147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79743" y="4019382"/>
              <a:ext cx="608038" cy="39147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26478" y="4442244"/>
              <a:ext cx="577923" cy="37330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2094" y="4438785"/>
              <a:ext cx="608038" cy="39147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2221" y="4038584"/>
              <a:ext cx="608038" cy="39147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8578" y="4451602"/>
              <a:ext cx="608038" cy="39147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12195" y="4460686"/>
              <a:ext cx="577923" cy="37330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87269" y="4015516"/>
              <a:ext cx="608038" cy="39147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97730" y="4430060"/>
              <a:ext cx="608038" cy="391476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147879" y="4485714"/>
            <a:ext cx="3002849" cy="827562"/>
            <a:chOff x="4287269" y="4015516"/>
            <a:chExt cx="3002849" cy="827562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03458" y="4027912"/>
              <a:ext cx="577923" cy="373308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25951" y="4060126"/>
              <a:ext cx="608038" cy="39147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79743" y="4019382"/>
              <a:ext cx="608038" cy="39147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26478" y="4442244"/>
              <a:ext cx="577923" cy="373308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2094" y="4438785"/>
              <a:ext cx="608038" cy="39147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2221" y="4038584"/>
              <a:ext cx="608038" cy="39147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8578" y="4451602"/>
              <a:ext cx="608038" cy="39147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12195" y="4460686"/>
              <a:ext cx="577923" cy="37330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87269" y="4015516"/>
              <a:ext cx="608038" cy="39147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97730" y="4430060"/>
              <a:ext cx="608038" cy="391476"/>
            </a:xfrm>
            <a:prstGeom prst="rect">
              <a:avLst/>
            </a:prstGeom>
          </p:spPr>
        </p:pic>
      </p:grpSp>
      <p:sp>
        <p:nvSpPr>
          <p:cNvPr id="65" name="Rectangle 64"/>
          <p:cNvSpPr/>
          <p:nvPr/>
        </p:nvSpPr>
        <p:spPr>
          <a:xfrm>
            <a:off x="7521498" y="3358884"/>
            <a:ext cx="4670502" cy="2031573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9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537" y="215383"/>
            <a:ext cx="3035969" cy="57350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คำนวณค่าใช้จ่าย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20004"/>
              </p:ext>
            </p:extLst>
          </p:nvPr>
        </p:nvGraphicFramePr>
        <p:xfrm>
          <a:off x="331537" y="1508411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1305">
                  <a:extLst>
                    <a:ext uri="{9D8B030D-6E8A-4147-A177-3AD203B41FA5}">
                      <a16:colId xmlns:a16="http://schemas.microsoft.com/office/drawing/2014/main" val="2628133063"/>
                    </a:ext>
                  </a:extLst>
                </a:gridCol>
                <a:gridCol w="962526">
                  <a:extLst>
                    <a:ext uri="{9D8B030D-6E8A-4147-A177-3AD203B41FA5}">
                      <a16:colId xmlns:a16="http://schemas.microsoft.com/office/drawing/2014/main" val="2833311627"/>
                    </a:ext>
                  </a:extLst>
                </a:gridCol>
                <a:gridCol w="866274">
                  <a:extLst>
                    <a:ext uri="{9D8B030D-6E8A-4147-A177-3AD203B41FA5}">
                      <a16:colId xmlns:a16="http://schemas.microsoft.com/office/drawing/2014/main" val="2235084644"/>
                    </a:ext>
                  </a:extLst>
                </a:gridCol>
                <a:gridCol w="898358">
                  <a:extLst>
                    <a:ext uri="{9D8B030D-6E8A-4147-A177-3AD203B41FA5}">
                      <a16:colId xmlns:a16="http://schemas.microsoft.com/office/drawing/2014/main" val="717594162"/>
                    </a:ext>
                  </a:extLst>
                </a:gridCol>
                <a:gridCol w="839537">
                  <a:extLst>
                    <a:ext uri="{9D8B030D-6E8A-4147-A177-3AD203B41FA5}">
                      <a16:colId xmlns:a16="http://schemas.microsoft.com/office/drawing/2014/main" val="110647599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การวิเคราะห์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พนักงาน(ทีม)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3237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42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จำนวนรถบรรทุกโดยเฉลี่ยใน 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ชั่วโมง(คัน)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46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เวลาเฉลี่ยที่รถบรรทุกเข้าคิวรอ ( ชม.)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42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รวมเวลาที่รถบรรทุกต้องเสียเวลา ( ชม.)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75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ต้นทุนต้องจ่ายค่ารอคิว(ต่อ 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คัน)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0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ต้นทุนรวมที่ต้องจ่าย(ต่อ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คัน)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ต้นทุนรวมเฉลี่ยต่อ 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คัน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45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7"/>
                      </a:pP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คาจ้างพนักงานต่อชั่วโมงต่อทีม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971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ต้นทุนรวม ( 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+7 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39281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68084" y="2181725"/>
            <a:ext cx="3523916" cy="313162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รถมา ชม.ละ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คัน ไม่ว่าจะกี่ทีมก็ตาม</a:t>
            </a:r>
          </a:p>
          <a:p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 รอ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 มี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ทีมรอ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 มี....</a:t>
            </a:r>
          </a:p>
          <a:p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(2.*1.)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เช่น มี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 รออยู่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4*10=40….</a:t>
            </a:r>
          </a:p>
          <a:p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จะกี่ทีม เราก็จ่าย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ชม.ละ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</a:t>
            </a:r>
          </a:p>
          <a:p>
            <a:endParaRPr lang="th-TH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 startAt="5"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เอา (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2.*4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เช่น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4*500=2000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ทีมจ่าย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บาท.มี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ทีมจ่าย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1500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บาท..</a:t>
            </a:r>
          </a:p>
          <a:p>
            <a:pPr marL="342900" indent="-342900">
              <a:buAutoNum type="arabicPeriod" startAt="5"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เราเอา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ไปหาร ข้อ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เช่น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2000/2=1000…</a:t>
            </a: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ค่าจ้าง ชม.ละ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20/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 เช่น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20*10=200, 2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:20*20=400…</a:t>
            </a:r>
          </a:p>
          <a:p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0253" y="5727032"/>
            <a:ext cx="6396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ค่าใช้จ่ายต่ำสุด คือ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ทีม มีค่าใช้จ่าย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1050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บาท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68126" y="4796589"/>
            <a:ext cx="791411" cy="5167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9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26" y="1431760"/>
            <a:ext cx="10820400" cy="1760620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หน่วยเข้ารับบริการ</a:t>
            </a:r>
          </a:p>
          <a:p>
            <a:pPr lvl="1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หมายถึง ผู้รับบริการหรือลูกค้า ซึ่งมาจากกลุ่มผู้เข้ารับบริการ เช่น คน สัตว์ สิ่งของ  วัตถุดิบ อุปกรณ์ เครื่องจักร ฯลฯ</a:t>
            </a:r>
          </a:p>
          <a:p>
            <a:pPr marL="457200" lvl="1" indent="0">
              <a:buNone/>
            </a:pPr>
            <a:r>
              <a:rPr lang="th-TH" sz="2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แบ่งออกเป็น  </a:t>
            </a:r>
            <a:r>
              <a:rPr lang="en-US" sz="2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2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ประเภท</a:t>
            </a:r>
            <a:endParaRPr lang="en-US" sz="24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926" y="3400245"/>
            <a:ext cx="4688306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ผู้เข้ารับบริการที่มีจำนวนไม่จำกัด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จำนวนผู้เข้ารับบริการมีจำนวนมาก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ทยอยกันเข้ามา</a:t>
            </a:r>
            <a:r>
              <a:rPr lang="th-TH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เรื่อยๆ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เช่น รถยนต์ขึ้นทางด่วน ผู้มาซื้อสินค้าตามห้าง</a:t>
            </a:r>
            <a:r>
              <a:rPr lang="th-TH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ต่างๆ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7242" y="3400245"/>
            <a:ext cx="5069305" cy="20005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หน่วยผู้เข้ารับบริการที่มีจำนวนจำกัด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จำนวนผู้เข้ารับบริการมีจำนวนน้อยหรือเป็นกลุ่ม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รับบริการแบบเฉพาะเจาะจง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เช่น  เครื่องจักรในโรงงาน ที่รอการตรวจซ่อม จากช่างซ่อม (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Com,Program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เฉพาะด้าน)</a:t>
            </a:r>
          </a:p>
        </p:txBody>
      </p:sp>
    </p:spTree>
    <p:extLst>
      <p:ext uri="{BB962C8B-B14F-4D97-AF65-F5344CB8AC3E}">
        <p14:creationId xmlns:p14="http://schemas.microsoft.com/office/powerpoint/2010/main" val="12639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26" y="1560096"/>
            <a:ext cx="10820400" cy="4024125"/>
          </a:xfrm>
        </p:spPr>
        <p:txBody>
          <a:bodyPr/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สถิติที่ใช้ในการคำนวณ คือ การแจกแจงแบบ เอ็กซ์โป</a:t>
            </a:r>
            <a:r>
              <a:rPr lang="th-TH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เนนเซ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ียล  เพื่อหาช่วงเวลาของผู้ที่เข้ารับบริการ หรือเวลาการให้บริการ</a:t>
            </a:r>
          </a:p>
          <a:p>
            <a:pPr marL="0" indent="0">
              <a:buNone/>
            </a:pPr>
            <a:r>
              <a:rPr lang="th-TH" dirty="0"/>
              <a:t>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97843" y="2740373"/>
                <a:ext cx="5442516" cy="2454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f(x) 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  = 2.71828</a:t>
                </a:r>
              </a:p>
              <a:p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 =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ค่าคงที่ใด</a:t>
                </a:r>
              </a:p>
              <a:p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ฟังก์ชันแสดงความถี่ของการเกิดค่า</a:t>
                </a:r>
              </a:p>
              <a:p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  =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ตัวแปร</a:t>
                </a:r>
                <a:r>
                  <a:rPr lang="th-TH" sz="2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ใดๆ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เช่น ช่วงระหว่างเวลาการให้บริการ</a:t>
                </a:r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843" y="2740373"/>
                <a:ext cx="5442516" cy="2454903"/>
              </a:xfrm>
              <a:prstGeom prst="rect">
                <a:avLst/>
              </a:prstGeom>
              <a:blipFill>
                <a:blip r:embed="rId2"/>
                <a:stretch>
                  <a:fillRect l="-2912" t="-2488" r="-224" b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783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dirty="0"/>
              <a:t>กรณีมีการแจกแจงแบบ</a:t>
            </a:r>
            <a:r>
              <a:rPr lang="en-US" altLang="en-US" dirty="0"/>
              <a:t> Poison Distribution</a:t>
            </a:r>
          </a:p>
        </p:txBody>
      </p:sp>
      <p:graphicFrame>
        <p:nvGraphicFramePr>
          <p:cNvPr id="5529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953000" y="1676400"/>
          <a:ext cx="2743200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054080" imgH="634680" progId="Equation.3">
                  <p:embed/>
                </p:oleObj>
              </mc:Choice>
              <mc:Fallback>
                <p:oleObj name="Equation" r:id="rId3" imgW="10540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76400"/>
                        <a:ext cx="2743200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505201" y="3733801"/>
            <a:ext cx="620233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latin typeface="Angsana New" panose="02020603050405020304" pitchFamily="18" charset="-34"/>
              </a:rPr>
              <a:t>P(x)=</a:t>
            </a:r>
            <a:r>
              <a:rPr lang="th-TH" altLang="en-US" sz="3200" b="1">
                <a:latin typeface="Angsana New" panose="02020603050405020304" pitchFamily="18" charset="-34"/>
              </a:rPr>
              <a:t>ความน่าจะเป็นที่ลูกค้าจะเข้ารับบริการ</a:t>
            </a:r>
            <a:endParaRPr lang="en-US" altLang="en-US" sz="3200" b="1">
              <a:latin typeface="Angsana New" panose="02020603050405020304" pitchFamily="18" charset="-34"/>
            </a:endParaRPr>
          </a:p>
          <a:p>
            <a:r>
              <a:rPr lang="en-US" altLang="en-US" sz="3200" b="1">
                <a:latin typeface="Angsana New" panose="02020603050405020304" pitchFamily="18" charset="-34"/>
              </a:rPr>
              <a:t>X=</a:t>
            </a:r>
            <a:r>
              <a:rPr lang="th-TH" altLang="en-US" sz="3200" b="1">
                <a:latin typeface="Angsana New" panose="02020603050405020304" pitchFamily="18" charset="-34"/>
              </a:rPr>
              <a:t>จำนวนลูกค้าต่อหน่วยเวลา(คนต่อหน่วยเวลา)</a:t>
            </a:r>
          </a:p>
          <a:p>
            <a:r>
              <a:rPr lang="en-US" altLang="en-US" sz="3200" b="1">
                <a:latin typeface="Angsana New" panose="02020603050405020304" pitchFamily="18" charset="-34"/>
              </a:rPr>
              <a:t>t=</a:t>
            </a:r>
            <a:r>
              <a:rPr lang="th-TH" altLang="en-US" sz="3200" b="1">
                <a:latin typeface="Angsana New" panose="02020603050405020304" pitchFamily="18" charset="-34"/>
              </a:rPr>
              <a:t>จำนวนเวลาให้บริการต่อครั้ง(หน่วยเวลาต่อครั้ง)</a:t>
            </a:r>
          </a:p>
          <a:p>
            <a:r>
              <a:rPr lang="th-TH" altLang="en-US" sz="3200" b="1">
                <a:latin typeface="Angsana New" panose="02020603050405020304" pitchFamily="18" charset="-34"/>
                <a:sym typeface="Symbol" panose="05050102010706020507" pitchFamily="18" charset="2"/>
              </a:rPr>
              <a:t></a:t>
            </a:r>
            <a:r>
              <a:rPr lang="en-US" altLang="en-US" sz="3200" b="1">
                <a:latin typeface="Angsana New" panose="02020603050405020304" pitchFamily="18" charset="-34"/>
                <a:sym typeface="Symbol" panose="05050102010706020507" pitchFamily="18" charset="2"/>
              </a:rPr>
              <a:t>=</a:t>
            </a:r>
            <a:r>
              <a:rPr lang="th-TH" altLang="en-US" sz="3200" b="1">
                <a:latin typeface="Angsana New" panose="02020603050405020304" pitchFamily="18" charset="-34"/>
                <a:sym typeface="Symbol" panose="05050102010706020507" pitchFamily="18" charset="2"/>
              </a:rPr>
              <a:t>อัตราการเข้ามารับบริการ(คนต่อหน่วยเวลา)</a:t>
            </a:r>
          </a:p>
          <a:p>
            <a:r>
              <a:rPr lang="en-US" altLang="en-US" sz="3200" b="1">
                <a:latin typeface="Angsana New" panose="02020603050405020304" pitchFamily="18" charset="-34"/>
                <a:sym typeface="Symbol" panose="05050102010706020507" pitchFamily="18" charset="2"/>
              </a:rPr>
              <a:t>e=</a:t>
            </a:r>
            <a:r>
              <a:rPr lang="th-TH" altLang="en-US" sz="3200" b="1">
                <a:latin typeface="Angsana New" panose="02020603050405020304" pitchFamily="18" charset="-34"/>
                <a:sym typeface="Symbol" panose="05050102010706020507" pitchFamily="18" charset="2"/>
              </a:rPr>
              <a:t>2.7183</a:t>
            </a:r>
          </a:p>
        </p:txBody>
      </p:sp>
    </p:spTree>
    <p:extLst>
      <p:ext uri="{BB962C8B-B14F-4D97-AF65-F5344CB8AC3E}">
        <p14:creationId xmlns:p14="http://schemas.microsoft.com/office/powerpoint/2010/main" val="4101491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263" y="1293028"/>
            <a:ext cx="10820400" cy="4969041"/>
          </a:xfrm>
        </p:spPr>
        <p:txBody>
          <a:bodyPr>
            <a:normAutofit lnSpcReduction="10000"/>
          </a:bodyPr>
          <a:lstStyle/>
          <a:p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ค่าทางสถิติที่สำคัญ</a:t>
            </a: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แบ่งเป็น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กลุ่ม คือ</a:t>
            </a:r>
          </a:p>
          <a:p>
            <a:pPr marL="914400" lvl="1" indent="-457200">
              <a:buAutoNum type="arabicPeriod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ค่าสถิติที่เกี่ยวข้องกับผู้รับบริการ </a:t>
            </a:r>
          </a:p>
          <a:p>
            <a:pPr marL="914400" lvl="1" indent="-457200">
              <a:buAutoNum type="arabicPeriod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ค่าสถิติที่เกี่ยวข้องกับแถวคอยและผู้ให้บริการ</a:t>
            </a:r>
          </a:p>
          <a:p>
            <a:pPr marL="457200" lvl="1" indent="0">
              <a:buNone/>
            </a:pP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ค่าสถิติที่เกี่ยวข้องกับผู้รับบริการ </a:t>
            </a:r>
          </a:p>
          <a:p>
            <a:pPr marL="914400" lvl="1" indent="-457200">
              <a:buAutoNum type="arabicPeriod"/>
            </a:pPr>
            <a:endParaRPr lang="th-TH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ประกอบด้วย</a:t>
            </a:r>
          </a:p>
          <a:p>
            <a:pPr marL="457200" lvl="1" indent="0">
              <a:buNone/>
            </a:pP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 เวลารอคอยที่ลูกค้าต้องใช้ไปในแถวคอยในขณะรอรับบริการ</a:t>
            </a:r>
          </a:p>
          <a:p>
            <a:pPr marL="457200" lvl="1" indent="0">
              <a:buNone/>
            </a:pP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 เวลาที่ลูกค้าใช้ไปในการรับบริการ</a:t>
            </a:r>
          </a:p>
          <a:p>
            <a:pPr marL="457200" lvl="1" indent="0">
              <a:buNone/>
            </a:pP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 เวลาที่ลูกค้าต้องเสียไปทั้งหมดในระบบคิว  ซึ่งรวมเวลารอคอยในแถวคอยและเวลาที่ใช้ไปในการรับบริการ</a:t>
            </a:r>
          </a:p>
          <a:p>
            <a:pPr marL="457200" lvl="1" indent="0">
              <a:buNone/>
            </a:pP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 โอกาสหรือความน่าจะเป็นที่ลูกค้าจะได้รับบริการทันทีที่มาถึง</a:t>
            </a:r>
          </a:p>
          <a:p>
            <a:pPr marL="457200" lvl="1" indent="0">
              <a:buNone/>
            </a:pP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 โอกาสหรือความน่าจะเป็นที่ลูกค้าจ้ะองคอยนานกว่าเวลาที่ลูกค้ายอมรับได้</a:t>
            </a:r>
          </a:p>
          <a:p>
            <a:pPr marL="457200" lvl="1" indent="0">
              <a:buNone/>
            </a:pP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 โอกาสที่ลูกค้าจะไม่ได้รับบริการ เนื่องจากไม่สามารถเข้าสู่ระบบคิวได้</a:t>
            </a:r>
          </a:p>
          <a:p>
            <a:pPr marL="457200" lvl="1" indent="0">
              <a:buNone/>
            </a:pPr>
            <a:endParaRPr lang="th-TH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3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26" y="1560096"/>
            <a:ext cx="10820400" cy="2033336"/>
          </a:xfrm>
        </p:spPr>
        <p:txBody>
          <a:bodyPr/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</a:t>
            </a:r>
            <a:r>
              <a:rPr lang="th-TH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management:</a:t>
            </a:r>
            <a:r>
              <a:rPr lang="th-TH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การจัดการระบบการให้บริการ  เพื่อสนองความต้องการของผู้รับบริการ  ที่รอรับบริการอยู่ในระบบคิว  อย่างเพียงพอและรวดเร็ว  มีประสิทธิภาพ บรรลุวัตถุประสงค์อย่างประหยัด </a:t>
            </a:r>
          </a:p>
          <a:p>
            <a:r>
              <a:rPr lang="th-TH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เช่น  การรักษาพยาบาล  การซ่อมบำรุง  การเสริมสวย  การอำนวยความสะดวกในด้าน</a:t>
            </a:r>
            <a:r>
              <a:rPr lang="th-TH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ต่างๆ</a:t>
            </a:r>
            <a:endParaRPr lang="th-TH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3926" y="3716119"/>
            <a:ext cx="10820400" cy="11028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การเกิดของแถวคอย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มีหน่วยที่ต้องการรับบริการ( คน สัตว์ สิ่งของฯ)  เข้ามาใช้บริการมากกว่าความสามารถในการให้บริการของหน่วยงาน จึงเกิดความล่าช้า</a:t>
            </a:r>
          </a:p>
          <a:p>
            <a:r>
              <a:rPr lang="th-TH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 อัตราการเข้ารับบริการมีมากกว่าอัตราการให้บริการ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26" y="1560096"/>
            <a:ext cx="10820400" cy="4024125"/>
          </a:xfrm>
        </p:spPr>
        <p:txBody>
          <a:bodyPr/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ค่าสถิติที่เกี่ยวข้องกับแถวคอยและผู้ให้บริการ</a:t>
            </a:r>
          </a:p>
          <a:p>
            <a:pPr marL="457200" lvl="1" indent="0">
              <a:buNone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 ความยาวของแถวคอย  หรือ จำนวนลูกค้าที่ต้องคอยในแถวคอย</a:t>
            </a:r>
          </a:p>
          <a:p>
            <a:pPr marL="457200" lvl="1" indent="0">
              <a:buNone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 จำนวนลูกค้าทั้งหมดที่อยู่ในระบบแถวคอย</a:t>
            </a:r>
          </a:p>
          <a:p>
            <a:pPr marL="457200" lvl="1" indent="0">
              <a:buNone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 จำนวนลูกค้าที่เสียไปเนื่องจากไม่สามารถเข้าสู่ระบบแถวคอย</a:t>
            </a:r>
          </a:p>
          <a:p>
            <a:pPr marL="457200" lvl="1" indent="0">
              <a:buNone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 จำนวนลูกค้าที่จะสูญเสียไปเนื่องจากไม่พอใจ ต่อการรอคอยนานเกินไป</a:t>
            </a:r>
          </a:p>
          <a:p>
            <a:pPr marL="457200" lvl="1" indent="0">
              <a:buNone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 อัตราส่วนการว่างงาน กับการทำงานของผู้ให้บริการ</a:t>
            </a:r>
          </a:p>
          <a:p>
            <a:pPr marL="457200" lvl="1" indent="0">
              <a:buNone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00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สัญลักษณ์ที่ใช้ในตัวแบบแถวคอย</a:t>
            </a:r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38300" y="14478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=</a:t>
            </a:r>
            <a:r>
              <a:rPr lang="th-TH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 อัตราการเข้ารับบริการดโดยเฉลี่ย(คนต่อหน่วยเวลา)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=</a:t>
            </a:r>
            <a:r>
              <a:rPr lang="th-TH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 อัตราการให้บริการโดยเฉลี่ย (คนต่อหน่วยเวลา,ขีดความสามารถให้บริการ)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s=</a:t>
            </a:r>
            <a:r>
              <a:rPr lang="th-TH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 จำนวนช่องบริการของระบบถวคอย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Lq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= </a:t>
            </a:r>
            <a:r>
              <a:rPr lang="th-TH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ค่าคาดหมาย(ค่าความน่าจะเป็น)ของจำนวนผู้เข้ารับบริการที่คาดว่าจะรอในระบบแถวคอย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Ls = </a:t>
            </a:r>
            <a:r>
              <a:rPr lang="th-TH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ค่าคาดหมายของจำนวนผู้รับบริการเฉลี่ยทั้งระบบ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Wq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= </a:t>
            </a:r>
            <a:r>
              <a:rPr lang="th-TH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ค่าคาดหมายของเวลาที่ผู้เข้ารับบริการคอยในแถวคอย (เวลาเฉลี่ยที่ลุกค้าหนึ่งคนต้องอยู่ในระบบแถวคอย)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Ws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=</a:t>
            </a:r>
            <a:r>
              <a:rPr lang="th-TH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เวลาเฉลี่ยที่ลูกค้า 1 คนรอคอยอยู่ในแถวรวมกับเวลาที่ได้รับบริการนั้นจนเสร็จ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</a:t>
            </a:r>
            <a:r>
              <a:rPr lang="th-TH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n</a:t>
            </a:r>
            <a:r>
              <a:rPr lang="th-TH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) 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</a:t>
            </a:r>
            <a:r>
              <a:rPr lang="th-TH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ความน่ะเป็นที่จะมีผู้รับบริการจำนวนเท่ากับ  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n</a:t>
            </a:r>
            <a:r>
              <a:rPr lang="th-TH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รายอยู่ในระบบแถวคอย</a:t>
            </a:r>
          </a:p>
          <a:p>
            <a:pPr>
              <a:buNone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</a:t>
            </a:r>
            <a:r>
              <a:rPr lang="th-TH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o</a:t>
            </a:r>
            <a:r>
              <a:rPr lang="th-TH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) 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 </a:t>
            </a:r>
            <a:r>
              <a:rPr lang="th-TH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ค่าความน่าจะเป็นที่จะมีผู้รับ  0  รายอยู่ในระบบคิว(ไม่มีผู้รับบริการ/หน่วยให้บริการว่างงาน)</a:t>
            </a:r>
          </a:p>
          <a:p>
            <a:pPr>
              <a:buNone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</a:t>
            </a:r>
            <a:r>
              <a:rPr lang="th-TH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</a:t>
            </a:r>
            <a:r>
              <a:rPr lang="th-TH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สัดส่วนของเวลาที่ผู้ให้บริการต้องทำงาน(เวลาที่ผู้ให้บริการทำงานหารด้วยเวลาทั้งหมด)</a:t>
            </a: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303138"/>
              </p:ext>
            </p:extLst>
          </p:nvPr>
        </p:nvGraphicFramePr>
        <p:xfrm>
          <a:off x="10386923" y="1331564"/>
          <a:ext cx="1425590" cy="273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3" imgW="927000" imgH="1777680" progId="Equation.3">
                  <p:embed/>
                </p:oleObj>
              </mc:Choice>
              <mc:Fallback>
                <p:oleObj name="Equation" r:id="rId3" imgW="927000" imgH="17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6923" y="1331564"/>
                        <a:ext cx="1425590" cy="2733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710776"/>
              </p:ext>
            </p:extLst>
          </p:nvPr>
        </p:nvGraphicFramePr>
        <p:xfrm>
          <a:off x="10437963" y="4065480"/>
          <a:ext cx="1477992" cy="25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5" imgW="799920" imgH="1371600" progId="Equation.3">
                  <p:embed/>
                </p:oleObj>
              </mc:Choice>
              <mc:Fallback>
                <p:oleObj name="Equation" r:id="rId5" imgW="79992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963" y="4065480"/>
                        <a:ext cx="1477992" cy="25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854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1500" y="1461243"/>
                <a:ext cx="11111163" cy="2748808"/>
              </a:xfrm>
            </p:spPr>
            <p:txBody>
              <a:bodyPr>
                <a:normAutofit/>
              </a:bodyPr>
              <a:lstStyle/>
              <a:p>
                <a:r>
                  <a:rPr lang="th-TH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หน่วยเวลา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ช่วงเวลาในการทำงาน  เช่น เวลาทำงาน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08:00-16:00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น  คือ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หน่วยเวลา</a:t>
                </a:r>
              </a:p>
              <a:p>
                <a:pPr marL="0" indent="0">
                  <a:buNone/>
                </a:pP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เท่ากับ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ชั่วโมง</a:t>
                </a:r>
              </a:p>
              <a:p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ความสัมพันธ์ระหว่างอัตราการเข้ามารับบริการ(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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และอัตราการให้บริการ (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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มีความสัมพันธ์ต่อหนึ่งหน่วยเวลา เขียนเป็นสมการได้ดังนี้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  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400" b="1" dirty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ea typeface="Tahoma" panose="020B0604030504040204" pitchFamily="34" charset="0"/>
                    <a:cs typeface="Tahoma" panose="020B0604030504040204" pitchFamily="34" charset="0"/>
                  </a:rPr>
                  <a:t>:    </a:t>
                </a:r>
                <a:r>
                  <a:rPr lang="th-TH" sz="2000" dirty="0">
                    <a:solidFill>
                      <a:srgbClr val="7030A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เวลาห่างเฉลี่ยระหว่างผู้เข้ารับบริการต่อหน่วยเวลา (ต้องมีลูกค้าเข้าระบบ</a:t>
                </a:r>
                <a:r>
                  <a:rPr lang="en-US" sz="2000" dirty="0">
                    <a:solidFill>
                      <a:srgbClr val="7030A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th-TH" sz="2000" dirty="0">
                    <a:solidFill>
                      <a:srgbClr val="7030A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รายต่อเนื่องกันไป)</a:t>
                </a:r>
                <a:endParaRPr lang="en-US" sz="2000" dirty="0">
                  <a:solidFill>
                    <a:srgbClr val="7030A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     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b="1" dirty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</m:t>
                        </m:r>
                      </m:den>
                    </m:f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:</m:t>
                    </m:r>
                  </m:oMath>
                </a14:m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th-TH" sz="2000" dirty="0">
                    <a:solidFill>
                      <a:srgbClr val="7030A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เวลาเฉลี่ยที่ให้กับผู้เข้ารับบริการหนึ่งรายต่อหน่วยเวลา 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0" y="1461243"/>
                <a:ext cx="11111163" cy="2748808"/>
              </a:xfrm>
              <a:blipFill>
                <a:blip r:embed="rId2"/>
                <a:stretch>
                  <a:fillRect l="-604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09700" y="4147433"/>
            <a:ext cx="18478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 =    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Ws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,</a:t>
            </a:r>
            <a:r>
              <a:rPr lang="en-US" dirty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4147433"/>
            <a:ext cx="18669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Lq</a:t>
            </a:r>
            <a:r>
              <a:rPr lang="en-US" dirty="0"/>
              <a:t>  =    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Wq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,</a:t>
            </a:r>
            <a:r>
              <a:rPr lang="en-US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9750" y="4147433"/>
                <a:ext cx="2478506" cy="53989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Ws</a:t>
                </a:r>
                <a:r>
                  <a:rPr lang="en-US" dirty="0">
                    <a:solidFill>
                      <a:schemeClr val="accent1"/>
                    </a:solidFill>
                  </a:rPr>
                  <a:t>  </a:t>
                </a:r>
                <a:r>
                  <a:rPr lang="en-US" dirty="0"/>
                  <a:t>=    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Wq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b="1" dirty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750" y="4147433"/>
                <a:ext cx="2478506" cy="539891"/>
              </a:xfrm>
              <a:prstGeom prst="rect">
                <a:avLst/>
              </a:prstGeom>
              <a:blipFill>
                <a:blip r:embed="rId3"/>
                <a:stretch>
                  <a:fillRect l="-3676" t="-10989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08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2263" y="1560096"/>
                <a:ext cx="10820400" cy="5082751"/>
              </a:xfrm>
            </p:spPr>
            <p:txBody>
              <a:bodyPr/>
              <a:lstStyle/>
              <a:p>
                <a:r>
                  <a:rPr lang="th-TH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ตัวแบบพื้นฐาน ในการสมมติฐานในระบบแถวคอย ประกอบด้วย  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r>
                  <a:rPr lang="th-TH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สูตร</a:t>
                </a:r>
              </a:p>
              <a:p>
                <a:pPr marL="457200" indent="-457200">
                  <a:buAutoNum type="arabicPeriod"/>
                </a:pPr>
                <a:r>
                  <a:rPr lang="th-TH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ความน่าจะเป็นที่ไม่มีผู้รับบริการในระบบ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P(o)  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th-TH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ความน่าจะเป็นที่มีผู้รับบริการ</a:t>
                </a:r>
                <a:r>
                  <a:rPr lang="en-US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 </a:t>
                </a:r>
                <a:r>
                  <a:rPr lang="th-TH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รายในระบบ</a:t>
                </a:r>
                <a:endParaRPr lang="en-US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th-TH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ความน่าจะเป็นที่มีผู้รับบริการน้อยกว่าหรือเท่ากับ</a:t>
                </a:r>
                <a:r>
                  <a:rPr lang="en-US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 </a:t>
                </a:r>
                <a:r>
                  <a:rPr lang="th-TH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รายในระบบ</a:t>
                </a:r>
                <a:endParaRPr lang="en-US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th-TH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2000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P(≤n)  = P(0) + P(1) +P(2) +… P(n)  ,  </a:t>
                </a:r>
                <a:r>
                  <a:rPr lang="th-TH" sz="2000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เมื่อ </a:t>
                </a:r>
                <a:r>
                  <a:rPr lang="en-US" sz="2000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n=1,2,3…</a:t>
                </a:r>
                <a:endParaRPr lang="en-US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</a:t>
                </a:r>
                <a:r>
                  <a:rPr lang="th-TH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สัดส่วนเวลาที่ผู้ให้บริการทำงาน ( </a:t>
                </a:r>
                <a14:m>
                  <m:oMath xmlns:m="http://schemas.openxmlformats.org/officeDocument/2006/math">
                    <m:r>
                      <a:rPr lang="th-TH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𝜌</m:t>
                    </m:r>
                  </m:oMath>
                </a14:m>
                <a:r>
                  <a:rPr lang="th-TH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</a:t>
                </a:r>
                <a:endParaRPr lang="en-US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th-TH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	</a:t>
                </a:r>
                <a:r>
                  <a:rPr lang="th-TH" dirty="0">
                    <a:solidFill>
                      <a:schemeClr val="accent1"/>
                    </a:solidFill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h-TH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</m:t>
                        </m:r>
                      </m:den>
                    </m:f>
                  </m:oMath>
                </a14:m>
                <a:endParaRPr lang="en-US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th-TH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2263" y="1560096"/>
                <a:ext cx="10820400" cy="5082751"/>
              </a:xfrm>
              <a:blipFill>
                <a:blip r:embed="rId2"/>
                <a:stretch>
                  <a:fillRect l="-732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3891" y="3426224"/>
            <a:ext cx="1457143" cy="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2263" y="1560096"/>
                <a:ext cx="10820400" cy="5082751"/>
              </a:xfrm>
            </p:spPr>
            <p:txBody>
              <a:bodyPr>
                <a:normAutofit/>
              </a:bodyPr>
              <a:lstStyle/>
              <a:p>
                <a:r>
                  <a:rPr lang="th-TH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ตัวแบบพื้นฐาน ในการสมมติฐานในระบบแถวคอย ประกอบด้วย  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r>
                  <a:rPr lang="th-TH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สูตร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  </a:t>
                </a:r>
                <a:r>
                  <a:rPr lang="th-TH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ค่าคาดหมายของจำนวนผู้เข้ารับบริการในระบบ</a:t>
                </a:r>
                <a:r>
                  <a:rPr lang="en-US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th-TH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</a:t>
                </a:r>
                <a:r>
                  <a:rPr lang="en-US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Ls</a:t>
                </a:r>
                <a:r>
                  <a:rPr lang="th-TH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Ls</a:t>
                </a:r>
                <a:r>
                  <a:rPr lang="th-TH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</m:t>
                        </m:r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 </a:t>
                </a:r>
                <a:r>
                  <a:rPr lang="th-TH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ค่าคาดหมายของจำนวนผู้รับบริการในแถวคอย (</a:t>
                </a:r>
                <a:r>
                  <a:rPr lang="en-US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Lq</a:t>
                </a:r>
                <a:r>
                  <a:rPr lang="th-TH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 </a:t>
                </a:r>
                <a:r>
                  <a:rPr lang="th-TH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ค่าคาดหมายของเวลารอคอยในระบบ(</a:t>
                </a:r>
                <a:r>
                  <a:rPr lang="en-US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Ws</a:t>
                </a:r>
                <a:r>
                  <a:rPr lang="th-TH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th-TH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2000" dirty="0" err="1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Ws</a:t>
                </a:r>
                <a:r>
                  <a:rPr lang="en-US" sz="2000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1800" dirty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1800" dirty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</m:t>
                        </m:r>
                      </m:den>
                    </m:f>
                    <m:r>
                      <a:rPr lang="th-TH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en-US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8. </a:t>
                </a:r>
                <a:r>
                  <a:rPr lang="th-TH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ค่าคาดหมายของเวลารอคอยในระบบ(</a:t>
                </a:r>
                <a:r>
                  <a:rPr lang="en-US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Wq</a:t>
                </a:r>
                <a:r>
                  <a:rPr lang="th-TH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th-TH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	</a:t>
                </a:r>
                <a:r>
                  <a:rPr lang="th-TH" dirty="0">
                    <a:solidFill>
                      <a:schemeClr val="accent1"/>
                    </a:solidFill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𝑊𝑞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𝑊𝑠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(</m:t>
                    </m:r>
                    <m:r>
                      <m:rPr>
                        <m:nor/>
                      </m:rPr>
                      <a:rPr lang="th-TH" sz="2400" dirty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 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th-TH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2263" y="1560096"/>
                <a:ext cx="10820400" cy="5082751"/>
              </a:xfrm>
              <a:blipFill>
                <a:blip r:embed="rId3"/>
                <a:stretch>
                  <a:fillRect l="-732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5450" y="3461362"/>
            <a:ext cx="1761625" cy="824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74619" y="3689140"/>
                <a:ext cx="2000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Ls</a:t>
                </a:r>
                <a:r>
                  <a:rPr lang="th-TH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dirty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 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−</m:t>
                    </m:r>
                    <m:r>
                      <m:rPr>
                        <m:nor/>
                      </m:rPr>
                      <a:rPr lang="th-TH" dirty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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619" y="3689140"/>
                <a:ext cx="2000250" cy="369332"/>
              </a:xfrm>
              <a:prstGeom prst="rect">
                <a:avLst/>
              </a:prstGeom>
              <a:blipFill>
                <a:blip r:embed="rId6"/>
                <a:stretch>
                  <a:fillRect l="-243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632" y="1293028"/>
            <a:ext cx="10820400" cy="5241122"/>
          </a:xfrm>
        </p:spPr>
        <p:txBody>
          <a:bodyPr/>
          <a:lstStyle/>
          <a:p>
            <a:pPr marL="0" indent="0">
              <a:buNone/>
            </a:pP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ตัวอย่างที่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โรงงานซ่อมเครื่องจักรแห่งหนึ่ง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รับซ่อมเครื่องจักรโดยทั่วไป  จากสถิติพบว่า เวลาโดยเฉลี่ย รับเครื่องจักรมาซ่อม </a:t>
            </a:r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เครื่องต่อวัน  </a:t>
            </a: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เครื่องจักรจะเข้าซ่อมในแผนกซ่อม เฉลี่ย</a:t>
            </a:r>
            <a:r>
              <a:rPr lang="th-TH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เครื่องละ </a:t>
            </a:r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th-TH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ชั่วโมง </a:t>
            </a: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แผนกซ่อมดำเนินงานตลอด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ชั่วโมง เนื่องจากถ้าซ่อมไม่ทันตามเวลากำหนด จะถูกปรับในราคาสูงมาก   ดังนั้นโรงงานจึงให้คนงานซ่อมเครื่องจักรทำงานตลอด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ชั่วโมง</a:t>
            </a: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สำหรับเครื่องจักรที่ยังไม่ได้ซ่อม ต้องเข้าคิวรอ มีพื้นที่ให้รอได้ไม่จำกัด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43053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วิธีทำ</a:t>
            </a:r>
            <a:endParaRPr lang="en-US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0998" y="4766965"/>
                <a:ext cx="1054166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จากข้อมูลที่ให้  สามารถกำหนดค่า</a:t>
                </a:r>
                <a:r>
                  <a:rPr lang="th-TH" sz="2000" dirty="0">
                    <a:solidFill>
                      <a:schemeClr val="accent1"/>
                    </a:solidFill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2000" dirty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</m:t>
                    </m:r>
                  </m:oMath>
                </a14:m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และ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2000" dirty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</m:t>
                    </m:r>
                  </m:oMath>
                </a14:m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ดังนี้</a:t>
                </a:r>
              </a:p>
              <a:p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th-TH" sz="2000" dirty="0">
                    <a:solidFill>
                      <a:schemeClr val="accent1"/>
                    </a:solidFill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2000" dirty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</m:t>
                    </m:r>
                  </m:oMath>
                </a14:m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3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เครื่องต่อวัน</a:t>
                </a:r>
              </a:p>
              <a:p>
                <a:r>
                  <a:rPr lang="th-TH" sz="2000" dirty="0">
                    <a:solidFill>
                      <a:schemeClr val="accent1"/>
                    </a:solidFill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			</a:t>
                </a:r>
                <a14:m>
                  <m:oMath xmlns:m="http://schemas.openxmlformats.org/officeDocument/2006/math">
                    <m:r>
                      <a:rPr lang="th-TH" sz="20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  </m:t>
                    </m:r>
                    <m:r>
                      <m:rPr>
                        <m:nor/>
                      </m:rPr>
                      <a:rPr lang="th-TH" sz="2000" dirty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</m:t>
                    </m:r>
                    <m:r>
                      <m:rPr>
                        <m:nor/>
                      </m:rPr>
                      <a:rPr lang="th-TH" sz="2000" b="0" i="0" dirty="0" smtClean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24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(ชั่วโมง)/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(ชั่วโมง/เครื่อง)</a:t>
                </a:r>
              </a:p>
              <a:p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4 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เครื่องต่อวัน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98" y="4766965"/>
                <a:ext cx="10541668" cy="1323439"/>
              </a:xfrm>
              <a:prstGeom prst="rect">
                <a:avLst/>
              </a:prstGeom>
              <a:blipFill>
                <a:blip r:embed="rId3"/>
                <a:stretch>
                  <a:fillRect l="-636" t="-276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69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3926" y="1560096"/>
                <a:ext cx="10820400" cy="4024125"/>
              </a:xfrm>
            </p:spPr>
            <p:txBody>
              <a:bodyPr>
                <a:normAutofit/>
              </a:bodyPr>
              <a:lstStyle/>
              <a:p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วิเคราะห์อัตราส่วนการเข้ารับบริการของลูกค้า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h-TH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                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b="1" dirty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</m:den>
                    </m:f>
                  </m:oMath>
                </a14:m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2000" b="1" dirty="0">
                    <a:solidFill>
                      <a:srgbClr val="FF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=  8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(เวลาห่างที่เครื่องจักรเข้าซ่อมเฉลี่ย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ชมต่อ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เครื่อง)</a:t>
                </a:r>
              </a:p>
              <a:p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วิเคราะห์อัตราส่วนของผู้ให้บริการ</a:t>
                </a:r>
              </a:p>
              <a:p>
                <a:pPr marL="0" indent="0">
                  <a:buNone/>
                </a:pPr>
                <a:r>
                  <a:rPr lang="th-TH" sz="2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b="1" dirty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</m:t>
                        </m:r>
                      </m:den>
                    </m:f>
                  </m:oMath>
                </a14:m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2000" b="1" dirty="0">
                    <a:solidFill>
                      <a:srgbClr val="FF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=  6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(เวลาเฉลี่ยที่ช่างซ่อมเครื่องจักรเสีย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 ชมต่อ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เครื่อง)</a:t>
                </a:r>
              </a:p>
              <a:p>
                <a:pPr marL="0" indent="0">
                  <a:buNone/>
                </a:pPr>
                <a:r>
                  <a:rPr lang="th-TH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แล้วทำการคำนวณ แทนค่าในสูตรต่างๆ ดังนี้</a:t>
                </a:r>
              </a:p>
              <a:p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926" y="1560096"/>
                <a:ext cx="10820400" cy="4024125"/>
              </a:xfrm>
              <a:blipFill rotWithShape="0">
                <a:blip r:embed="rId2"/>
                <a:stretch>
                  <a:fillRect l="-84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63205" y="3899140"/>
            <a:ext cx="6639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ค่าความคาดหมาย จำนวนเครื่องจักรที่อยู่ในระบบ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91885" y="4360805"/>
                <a:ext cx="1732077" cy="695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Ls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20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 </m:t>
                        </m:r>
                        <m:r>
                          <a:rPr lang="en-US" sz="20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den>
                    </m:f>
                    <m:r>
                      <a:rPr lang="en-US" sz="2000" b="0" i="0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85" y="4360805"/>
                <a:ext cx="1732077" cy="695062"/>
              </a:xfrm>
              <a:prstGeom prst="rect">
                <a:avLst/>
              </a:prstGeom>
              <a:blipFill rotWithShape="0">
                <a:blip r:embed="rId3"/>
                <a:stretch>
                  <a:fillRect l="-4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71841" y="4360805"/>
                <a:ext cx="1722459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Ls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20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0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den>
                    </m:f>
                    <m:r>
                      <a:rPr lang="en-US" sz="2000" b="0" i="1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841" y="4360805"/>
                <a:ext cx="1722459" cy="707373"/>
              </a:xfrm>
              <a:prstGeom prst="rect">
                <a:avLst/>
              </a:prstGeom>
              <a:blipFill rotWithShape="0">
                <a:blip r:embed="rId4"/>
                <a:stretch>
                  <a:fillRect l="-4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36081" y="4373116"/>
                <a:ext cx="1146468" cy="650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Ls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200" b="0" i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081" y="4373116"/>
                <a:ext cx="1146468" cy="650306"/>
              </a:xfrm>
              <a:prstGeom prst="rect">
                <a:avLst/>
              </a:prstGeom>
              <a:blipFill rotWithShape="0">
                <a:blip r:embed="rId5"/>
                <a:stretch>
                  <a:fillRect l="-6915" r="-3723"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64395" y="4492892"/>
                <a:ext cx="107753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Ls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395" y="4492892"/>
                <a:ext cx="1077539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7345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39578" y="5396477"/>
            <a:ext cx="980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หมายความว่า  โดยเฉลี่ยแล้ว จะมีเครื่องจักรเสีย รอซ่อมอยู่ในระบบแถวคอย เท่ากับ  3  เครือง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0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42436" y="1329263"/>
            <a:ext cx="7043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ค่าความคาดหมาย จำนวนเครื่องจักรที่อยู่ในแถวคอย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71116" y="1790928"/>
                <a:ext cx="2301720" cy="968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Lq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C4220D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th-TH" sz="2800" dirty="0">
                                <a:solidFill>
                                  <a:srgbClr val="C4220D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4220D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</m:t>
                        </m:r>
                        <m:r>
                          <m:rPr>
                            <m:nor/>
                          </m:rPr>
                          <a:rPr lang="th-TH" sz="320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 </m:t>
                        </m:r>
                        <m:r>
                          <a:rPr lang="en-US" sz="28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den>
                    </m:f>
                    <m:r>
                      <a:rPr lang="en-US" sz="2800" b="0" i="0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16" y="1790928"/>
                <a:ext cx="2301720" cy="968535"/>
              </a:xfrm>
              <a:prstGeom prst="rect">
                <a:avLst/>
              </a:prstGeom>
              <a:blipFill rotWithShape="0">
                <a:blip r:embed="rId2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567939" y="2021444"/>
                <a:ext cx="147508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Lq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25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939" y="2021444"/>
                <a:ext cx="1475084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5394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18809" y="2826600"/>
            <a:ext cx="9695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หมายความว่า  โดย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เฉลี่ย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 จะมีเครื่องจักรเสีย รอซ่อมอยู่ในแถวคอย เท่ากับ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2.25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เครื่อง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(ตามความสามารถของผู้ให้บริการ)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72836" y="1752621"/>
                <a:ext cx="2301720" cy="968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Lq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C4220D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solidFill>
                                  <a:srgbClr val="C4220D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4220D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th-TH" sz="320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8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den>
                    </m:f>
                    <m:r>
                      <a:rPr lang="en-US" sz="2800" b="0" i="0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836" y="1752621"/>
                <a:ext cx="2301720" cy="968535"/>
              </a:xfrm>
              <a:prstGeom prst="rect">
                <a:avLst/>
              </a:prstGeom>
              <a:blipFill rotWithShape="0">
                <a:blip r:embed="rId4"/>
                <a:stretch>
                  <a:fillRect l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66219" y="1714314"/>
                <a:ext cx="1735860" cy="899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Lq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th-TH" sz="320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2800" b="0" i="1" dirty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den>
                    </m:f>
                    <m:r>
                      <a:rPr lang="en-US" sz="2800" b="0" i="0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219" y="1714314"/>
                <a:ext cx="1735860" cy="899477"/>
              </a:xfrm>
              <a:prstGeom prst="rect">
                <a:avLst/>
              </a:prstGeom>
              <a:blipFill rotWithShape="0">
                <a:blip r:embed="rId5"/>
                <a:stretch>
                  <a:fillRect l="-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36041" y="3672772"/>
            <a:ext cx="7043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ค่าความคาดหมาย จำนวนเครื่องจักรที่อยู่ในแถวคอย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64721" y="4134437"/>
                <a:ext cx="1884940" cy="865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Ws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 </m:t>
                        </m:r>
                        <m:r>
                          <a:rPr lang="en-US" sz="28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</m:den>
                    </m:f>
                    <m:r>
                      <a:rPr lang="en-US" sz="2800" b="0" i="0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721" y="4134437"/>
                <a:ext cx="1884940" cy="865173"/>
              </a:xfrm>
              <a:prstGeom prst="rect">
                <a:avLst/>
              </a:prstGeom>
              <a:blipFill rotWithShape="0">
                <a:blip r:embed="rId6"/>
                <a:stretch>
                  <a:fillRect l="-4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02279" y="4351579"/>
                <a:ext cx="3749744" cy="477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Ws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วัน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   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หรือ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24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ชั่วโมง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279" y="4351579"/>
                <a:ext cx="3749744" cy="477951"/>
              </a:xfrm>
              <a:prstGeom prst="rect">
                <a:avLst/>
              </a:prstGeom>
              <a:blipFill rotWithShape="0">
                <a:blip r:embed="rId7"/>
                <a:stretch>
                  <a:fillRect l="-2114" b="-2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12414" y="5170109"/>
            <a:ext cx="95942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หมายความว่า  เวลาที่เครื่องจักรแต่ละเครื่องอยู่ในระบบแถวคอยโดยเฉลี่ยนาน 24 ชั่วโมง  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(เนื่องจาก เครื่องจักรเสียและเข้าซ่อมห่างกันโดยเฉลี่ย 8 ชั่วโมงต่อเครื่อง  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ดังนั้น เครื่องจักรที่เข้ามาซ่อม ต้องรอเครื่องจักรที่อยู่ในคิว + เครื่องจักรที่กำลังรับการซ่อม)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549661" y="4117801"/>
                <a:ext cx="1873718" cy="791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Ws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8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  <m:r>
                      <a:rPr lang="en-US" sz="2800" b="0" i="0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61" y="4117801"/>
                <a:ext cx="1873718" cy="791242"/>
              </a:xfrm>
              <a:prstGeom prst="rect">
                <a:avLst/>
              </a:prstGeom>
              <a:blipFill rotWithShape="0">
                <a:blip r:embed="rId8"/>
                <a:stretch>
                  <a:fillRect l="-4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4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42436" y="1329263"/>
            <a:ext cx="603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ค่าความคาดหมาย ของเวลาคอยในแถวคอย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71116" y="1790928"/>
                <a:ext cx="2415533" cy="1011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err="1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Wq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C4220D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th-TH" sz="2800" dirty="0">
                                <a:solidFill>
                                  <a:srgbClr val="C4220D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  <m:sup/>
                        </m:sSup>
                      </m:num>
                      <m:den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</m:t>
                        </m:r>
                        <m:r>
                          <m:rPr>
                            <m:nor/>
                          </m:rPr>
                          <a:rPr lang="th-TH" sz="320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 </m:t>
                        </m:r>
                        <m:r>
                          <a:rPr lang="en-US" sz="28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den>
                    </m:f>
                    <m:r>
                      <a:rPr lang="en-US" sz="2800" b="0" i="0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16" y="1790928"/>
                <a:ext cx="2415533" cy="1011239"/>
              </a:xfrm>
              <a:prstGeom prst="rect">
                <a:avLst/>
              </a:prstGeom>
              <a:blipFill rotWithShape="0">
                <a:blip r:embed="rId2"/>
                <a:stretch>
                  <a:fillRect l="-3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67939" y="2021444"/>
                <a:ext cx="2329484" cy="477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หรือ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18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ชั่วโมง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939" y="2021444"/>
                <a:ext cx="2329484" cy="477951"/>
              </a:xfrm>
              <a:prstGeom prst="rect">
                <a:avLst/>
              </a:prstGeom>
              <a:blipFill rotWithShape="0">
                <a:blip r:embed="rId3"/>
                <a:stretch>
                  <a:fillRect l="-3403" b="-2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18809" y="2826600"/>
            <a:ext cx="9695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หมายความว่า  โดย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เฉลี่ย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 จะมีเครื่องจักรเสีย รอซ่อมอยู่ในแถวคอย เท่ากับ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2.25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เครื่อง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(ตามความสามารถของผู้ให้บริการ)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2836" y="1752621"/>
                <a:ext cx="2391489" cy="899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err="1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Wq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th-TH" sz="320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8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den>
                    </m:f>
                    <m:r>
                      <a:rPr lang="en-US" sz="2800" b="0" i="0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836" y="1752621"/>
                <a:ext cx="2391489" cy="899477"/>
              </a:xfrm>
              <a:prstGeom prst="rect">
                <a:avLst/>
              </a:prstGeom>
              <a:blipFill rotWithShape="0">
                <a:blip r:embed="rId4"/>
                <a:stretch>
                  <a:fillRect l="-3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50511" y="2024356"/>
                <a:ext cx="20409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err="1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Wq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75</m:t>
                    </m:r>
                    <m:r>
                      <a:rPr lang="en-US" sz="24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th-TH" sz="24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วัน</m:t>
                    </m:r>
                  </m:oMath>
                </a14:m>
                <a:endPara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511" y="2024356"/>
                <a:ext cx="204094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881" t="-3947" r="-89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36041" y="3672772"/>
            <a:ext cx="6365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 สัดส่วนของเวลาที่ผู้ให้บริการ(ช่างซ่อม)ทำงาน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64721" y="4134437"/>
                <a:ext cx="1337226" cy="1036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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32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32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 </m:t>
                        </m:r>
                      </m:den>
                    </m:f>
                    <m:r>
                      <a:rPr lang="en-US" sz="3200" b="0" i="0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721" y="4134437"/>
                <a:ext cx="1337226" cy="1036181"/>
              </a:xfrm>
              <a:prstGeom prst="rect">
                <a:avLst/>
              </a:prstGeom>
              <a:blipFill rotWithShape="0">
                <a:blip r:embed="rId6"/>
                <a:stretch>
                  <a:fillRect l="-5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012414" y="5170109"/>
            <a:ext cx="106218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หมายความว่า  ช่างซ่อมเครื่องจักรใช้เวลาในการซ่อมเครื่องจักร จำนวน 3 เครื่อง เป็นเวลา 18 ชั่วโมง  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ซึ่งเวลาในการทำงาน เท่ากับ 24 ชั่วโมง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ดังนั้น ช่างซ่อมเครื่องจักร จะมีเวลาว่างรวม  6  ชั่วโมง (ซึ่งสามารถซ่อมเครื่องจักรได้อีก 1 เครื่อง )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146433" y="1598597"/>
                <a:ext cx="17732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th-TH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th-TH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th-TH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75</m:t>
                      </m:r>
                      <m:r>
                        <a:rPr lang="th-TH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∗</m:t>
                      </m:r>
                      <m:r>
                        <a:rPr lang="th-TH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24</m:t>
                      </m:r>
                      <m:r>
                        <a:rPr lang="th-TH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th-TH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ชม</m:t>
                      </m:r>
                      <m:r>
                        <a:rPr lang="th-TH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433" y="1598597"/>
                <a:ext cx="177324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162014" y="4133928"/>
                <a:ext cx="1324402" cy="967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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32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32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th-TH" sz="32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 </m:t>
                        </m:r>
                      </m:den>
                    </m:f>
                    <m:r>
                      <a:rPr lang="en-US" sz="3200" b="0" i="0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014" y="4133928"/>
                <a:ext cx="1324402" cy="967444"/>
              </a:xfrm>
              <a:prstGeom prst="rect">
                <a:avLst/>
              </a:prstGeom>
              <a:blipFill rotWithShape="0">
                <a:blip r:embed="rId8"/>
                <a:stretch>
                  <a:fillRect l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63911" y="4432188"/>
                <a:ext cx="2329484" cy="477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หรือ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18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ชั่วโมง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911" y="4432188"/>
                <a:ext cx="2329484" cy="477951"/>
              </a:xfrm>
              <a:prstGeom prst="rect">
                <a:avLst/>
              </a:prstGeom>
              <a:blipFill rotWithShape="0">
                <a:blip r:embed="rId9"/>
                <a:stretch>
                  <a:fillRect l="-3403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46483" y="4435100"/>
                <a:ext cx="19271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Lq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75</m:t>
                    </m:r>
                    <m:r>
                      <a:rPr lang="en-US" sz="24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th-TH" sz="24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วัน</m:t>
                    </m:r>
                  </m:oMath>
                </a14:m>
                <a:endPara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483" y="4435100"/>
                <a:ext cx="1927131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4114" t="-4000" r="-1266" b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34393" y="1210137"/>
            <a:ext cx="929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 การคำนวณค่าความน่าจะเป็นที่จะมีเครื่องจักรเข้ซ่อม  4 เครื่อง ในระบบ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393" y="4704734"/>
            <a:ext cx="10812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หมายความว่า 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โอกาสที่จะมีเครื่องจักรเสียและเข้าซ่อม  มีค่าความน่าจะเป็นน้อยมาก  </a:t>
            </a:r>
          </a:p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ที่จะมีเครื่องจักรเข้าซ่อม 4 เครื่องต่อวัน หรือคิดเป็นร้อยละ  8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เท่านั้น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71779" y="1693011"/>
                <a:ext cx="3911584" cy="752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ดังนั้น   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th-TH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( 4 )   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P(0)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400" i="1" dirty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(</m:t>
                        </m:r>
                        <m:f>
                          <m:fPr>
                            <m:ctrlPr>
                              <a:rPr lang="th-TH" sz="2400" i="1" dirty="0" smtClean="0">
                                <a:solidFill>
                                  <a:srgbClr val="C4220D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th-TH" sz="2400" dirty="0">
                                <a:solidFill>
                                  <a:srgbClr val="C4220D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th-TH" sz="2400" dirty="0">
                                <a:solidFill>
                                  <a:srgbClr val="C4220D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</m:t>
                            </m:r>
                          </m:den>
                        </m:f>
                        <m:r>
                          <a:rPr lang="en-US" sz="2400" b="0" i="1" dirty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79" y="1693011"/>
                <a:ext cx="3911584" cy="752707"/>
              </a:xfrm>
              <a:prstGeom prst="rect">
                <a:avLst/>
              </a:prstGeom>
              <a:blipFill rotWithShape="0">
                <a:blip r:embed="rId2"/>
                <a:stretch>
                  <a:fillRect l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71116" y="2310241"/>
            <a:ext cx="5245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ดังนั้น   จะต้องคำนวณค่า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P(0)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ก่อน ดังนี้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501924" y="2802281"/>
                <a:ext cx="1996059" cy="705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P(o)  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</m:t>
                        </m:r>
                      </m:den>
                    </m:f>
                    <m:r>
                      <a:rPr lang="th-TH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24" y="2802281"/>
                <a:ext cx="1996059" cy="705962"/>
              </a:xfrm>
              <a:prstGeom prst="rect">
                <a:avLst/>
              </a:prstGeom>
              <a:blipFill rotWithShape="0">
                <a:blip r:embed="rId3"/>
                <a:stretch>
                  <a:fillRect l="-4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896588" y="2868293"/>
            <a:ext cx="3381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P(o)  = 1 </a:t>
            </a:r>
            <a:r>
              <a:rPr lang="th-TH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-0.75 ,   </a:t>
            </a:r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th-TH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302679" y="3692107"/>
                <a:ext cx="2906501" cy="752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th-TH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( 4 )   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P(0)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4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(</m:t>
                        </m:r>
                        <m:f>
                          <m:fPr>
                            <m:ctrlPr>
                              <a:rPr lang="th-TH" sz="2400" i="1" dirty="0">
                                <a:solidFill>
                                  <a:srgbClr val="C4220D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th-TH" sz="2400" dirty="0">
                                <a:solidFill>
                                  <a:srgbClr val="C4220D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th-TH" sz="2400" dirty="0">
                                <a:solidFill>
                                  <a:srgbClr val="C4220D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</m:t>
                            </m:r>
                          </m:den>
                        </m:f>
                        <m:r>
                          <a:rPr lang="en-US" sz="24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679" y="3692107"/>
                <a:ext cx="2906501" cy="752707"/>
              </a:xfrm>
              <a:prstGeom prst="rect">
                <a:avLst/>
              </a:prstGeom>
              <a:blipFill rotWithShape="0">
                <a:blip r:embed="rId4"/>
                <a:stretch>
                  <a:fillRect l="-3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84063" y="3783260"/>
                <a:ext cx="35834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:r>
                  <a:rPr lang="th-TH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0.25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4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th-TH" sz="2400" b="0" i="1" dirty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0</m:t>
                        </m:r>
                        <m:r>
                          <a:rPr lang="th-TH" sz="2400" b="0" i="1" dirty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a:rPr lang="th-TH" sz="2400" b="0" i="1" dirty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75</m:t>
                        </m:r>
                        <m:r>
                          <a:rPr lang="en-US" sz="24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</m:sup>
                    </m:sSup>
                    <m:r>
                      <a:rPr lang="th-TH" sz="2400" b="0" i="1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   </m:t>
                    </m:r>
                    <m:r>
                      <a:rPr lang="en-US" sz="2400" b="0" i="1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=  </m:t>
                    </m:r>
                    <m:r>
                      <a:rPr lang="en-US" sz="2400" b="0" i="1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0</m:t>
                    </m:r>
                    <m:r>
                      <a:rPr lang="en-US" sz="2400" b="0" i="1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sz="2400" b="0" i="1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08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063" y="3783260"/>
                <a:ext cx="358348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551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urved Connector 24"/>
          <p:cNvCxnSpPr>
            <a:stCxn id="17" idx="0"/>
          </p:cNvCxnSpPr>
          <p:nvPr/>
        </p:nvCxnSpPr>
        <p:spPr>
          <a:xfrm rot="16200000" flipH="1">
            <a:off x="5549730" y="870852"/>
            <a:ext cx="159540" cy="1803858"/>
          </a:xfrm>
          <a:prstGeom prst="curvedConnector4">
            <a:avLst>
              <a:gd name="adj1" fmla="val -31635"/>
              <a:gd name="adj2" fmla="val 105369"/>
            </a:avLst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8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26" y="1560096"/>
            <a:ext cx="9228221" cy="4024125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ช่องทางการให้บริการ</a:t>
            </a:r>
          </a:p>
          <a:p>
            <a:pPr marL="0" indent="0">
              <a:buNone/>
            </a:pPr>
            <a:endParaRPr lang="th-TH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ช่องทางการให้บริการลูกค้า  ขึ้นอยู่กับจำนวนลูกค้าและเวลาที่ใช้ในการบริการ</a:t>
            </a:r>
          </a:p>
          <a:p>
            <a:pPr lvl="2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การมีช่องทางจำนวนจำกัด อาจเป้นสาเหตุให้ลูกค้าไม่สามารถรอรับบริการได้</a:t>
            </a:r>
          </a:p>
          <a:p>
            <a:pPr lvl="2"/>
            <a:r>
              <a:rPr lang="th-TH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แต่การมีช่องทางบริการมากเกินไป ค่าใช้จ่ายก็เพิ่มขึ้น</a:t>
            </a:r>
          </a:p>
          <a:p>
            <a:pPr lvl="2"/>
            <a:endParaRPr lang="th-TH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2" indent="0">
              <a:buNone/>
            </a:pPr>
            <a:r>
              <a:rPr lang="th-TH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เช่น การจัดระบบคิวการจ่ายเงินของโลตัส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5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20" y="1163282"/>
            <a:ext cx="10820400" cy="1355632"/>
          </a:xfrm>
        </p:spPr>
        <p:txBody>
          <a:bodyPr/>
          <a:lstStyle/>
          <a:p>
            <a:pPr marL="457200" indent="-457200">
              <a:buAutoNum type="arabicPeriod" startAt="7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ความน่าจะเป็นที่มีเครื่องจักร</a:t>
            </a:r>
            <a:r>
              <a:rPr lang="th-TH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น้อยกว่า หรือเท่ากับ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เครื่อง ในแถวคอย  คำนวณได้ คือ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P(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 4 )  = P(1) +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P(2) +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P(3) +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P(4)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1461957"/>
                  </p:ext>
                </p:extLst>
              </p:nvPr>
            </p:nvGraphicFramePr>
            <p:xfrm>
              <a:off x="1721449" y="2061346"/>
              <a:ext cx="8128000" cy="408386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905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P(</a:t>
                          </a:r>
                          <a:r>
                            <a:rPr lang="en-US" sz="2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 4 )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สูตร</a:t>
                          </a:r>
                          <a:endParaRPr lang="en-US" sz="2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แทนค่า</a:t>
                          </a:r>
                          <a:endParaRPr lang="en-US" sz="2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ผลลัพธ์</a:t>
                          </a:r>
                          <a:endParaRPr lang="en-US" sz="2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89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P(</a:t>
                          </a:r>
                          <a:r>
                            <a:rPr lang="th-TH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0</a:t>
                          </a:r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) </a:t>
                          </a:r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P(0)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h-TH" sz="180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h-TH" sz="1800" i="1" dirty="0" smtClean="0">
                                          <a:solidFill>
                                            <a:srgbClr val="C4220D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th-TH" sz="1800" dirty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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th-TH" sz="1800" dirty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</m:t>
                                      </m:r>
                                    </m:den>
                                  </m:f>
                                  <m:r>
                                    <a:rPr lang="en-US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h-TH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th-TH" sz="2000" b="0" i="0" dirty="0" smtClean="0">
                                  <a:solidFill>
                                    <a:srgbClr val="C4220D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Symbol" panose="05050102010706020507" pitchFamily="18" charset="2"/>
                                </a:rPr>
                                <m:t>.</m:t>
                              </m:r>
                              <m:r>
                                <a:rPr lang="th-TH" sz="2000" b="0" i="0" dirty="0" smtClean="0">
                                  <a:solidFill>
                                    <a:srgbClr val="C4220D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Symbol" panose="05050102010706020507" pitchFamily="18" charset="2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lang="th-TH" sz="200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h-TH" sz="2000" i="1" dirty="0" smtClean="0">
                                          <a:solidFill>
                                            <a:srgbClr val="C4220D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th-TH" sz="2000" b="0" i="0" dirty="0" smtClean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th-TH" sz="2000" b="0" i="0" dirty="0" smtClean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h-TH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0.25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89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P(</a:t>
                          </a:r>
                          <a:r>
                            <a:rPr lang="th-TH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1</a:t>
                          </a:r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) </a:t>
                          </a:r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P(0)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h-TH" sz="180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h-TH" sz="1800" i="1" dirty="0" smtClean="0">
                                          <a:solidFill>
                                            <a:srgbClr val="C4220D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th-TH" sz="1800" dirty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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th-TH" sz="1800" dirty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</m:t>
                                      </m:r>
                                    </m:den>
                                  </m:f>
                                  <m:r>
                                    <a:rPr lang="en-US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h-TH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th-TH" sz="2000" b="0" i="0" dirty="0" smtClean="0">
                                  <a:solidFill>
                                    <a:srgbClr val="C4220D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Symbol" panose="05050102010706020507" pitchFamily="18" charset="2"/>
                                </a:rPr>
                                <m:t>.</m:t>
                              </m:r>
                              <m:r>
                                <a:rPr lang="th-TH" sz="2000" b="0" i="0" dirty="0" smtClean="0">
                                  <a:solidFill>
                                    <a:srgbClr val="C4220D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Symbol" panose="05050102010706020507" pitchFamily="18" charset="2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lang="th-TH" sz="200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h-TH" sz="2000" i="1" dirty="0" smtClean="0">
                                          <a:solidFill>
                                            <a:srgbClr val="C4220D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th-TH" sz="2000" b="0" i="0" dirty="0" smtClean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th-TH" sz="2000" b="0" i="0" dirty="0" smtClean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h-TH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0.19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89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P(</a:t>
                          </a:r>
                          <a:r>
                            <a:rPr lang="th-TH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2</a:t>
                          </a:r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) </a:t>
                          </a:r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P(0)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h-TH" sz="180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h-TH" sz="1800" i="1" dirty="0" smtClean="0">
                                          <a:solidFill>
                                            <a:srgbClr val="C4220D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th-TH" sz="1800" dirty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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th-TH" sz="1800" dirty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</m:t>
                                      </m:r>
                                    </m:den>
                                  </m:f>
                                  <m:r>
                                    <a:rPr lang="en-US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h-TH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th-TH" sz="2000" b="0" i="0" dirty="0" smtClean="0">
                                  <a:solidFill>
                                    <a:srgbClr val="C4220D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Symbol" panose="05050102010706020507" pitchFamily="18" charset="2"/>
                                </a:rPr>
                                <m:t>.</m:t>
                              </m:r>
                              <m:r>
                                <a:rPr lang="th-TH" sz="2000" b="0" i="0" dirty="0" smtClean="0">
                                  <a:solidFill>
                                    <a:srgbClr val="C4220D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Symbol" panose="05050102010706020507" pitchFamily="18" charset="2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lang="th-TH" sz="200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h-TH" sz="2000" i="1" dirty="0" smtClean="0">
                                          <a:solidFill>
                                            <a:srgbClr val="C4220D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th-TH" sz="2000" b="0" i="0" dirty="0" smtClean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th-TH" sz="2000" b="0" i="0" dirty="0" smtClean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h-TH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0.14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789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P(</a:t>
                          </a:r>
                          <a:r>
                            <a:rPr lang="th-TH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3</a:t>
                          </a:r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) </a:t>
                          </a:r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P(0)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h-TH" sz="180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h-TH" sz="1800" i="1" dirty="0" smtClean="0">
                                          <a:solidFill>
                                            <a:srgbClr val="C4220D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th-TH" sz="1800" dirty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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th-TH" sz="1800" dirty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</m:t>
                                      </m:r>
                                    </m:den>
                                  </m:f>
                                  <m:r>
                                    <a:rPr lang="en-US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h-TH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th-TH" sz="2000" b="0" i="0" dirty="0" smtClean="0">
                                  <a:solidFill>
                                    <a:srgbClr val="C4220D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Symbol" panose="05050102010706020507" pitchFamily="18" charset="2"/>
                                </a:rPr>
                                <m:t>.</m:t>
                              </m:r>
                              <m:r>
                                <a:rPr lang="th-TH" sz="2000" b="0" i="0" dirty="0" smtClean="0">
                                  <a:solidFill>
                                    <a:srgbClr val="C4220D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Symbol" panose="05050102010706020507" pitchFamily="18" charset="2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lang="th-TH" sz="200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h-TH" sz="2000" i="1" dirty="0" smtClean="0">
                                          <a:solidFill>
                                            <a:srgbClr val="C4220D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th-TH" sz="2000" b="0" i="0" dirty="0" smtClean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th-TH" sz="2000" b="0" i="0" dirty="0" smtClean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h-TH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0.11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789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P(</a:t>
                          </a:r>
                          <a:r>
                            <a:rPr lang="th-TH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4</a:t>
                          </a:r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) </a:t>
                          </a:r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P(0)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h-TH" sz="180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h-TH" sz="1800" i="1" dirty="0" smtClean="0">
                                          <a:solidFill>
                                            <a:srgbClr val="C4220D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th-TH" sz="1800" dirty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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th-TH" sz="1800" dirty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</m:t>
                                      </m:r>
                                    </m:den>
                                  </m:f>
                                  <m:r>
                                    <a:rPr lang="en-US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th-TH" sz="2000" b="0" i="0" dirty="0" smtClean="0">
                                  <a:solidFill>
                                    <a:srgbClr val="C4220D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Symbol" panose="05050102010706020507" pitchFamily="18" charset="2"/>
                                </a:rPr>
                                <m:t>.</m:t>
                              </m:r>
                              <m:r>
                                <a:rPr lang="th-TH" sz="2000" b="0" i="0" dirty="0" smtClean="0">
                                  <a:solidFill>
                                    <a:srgbClr val="C4220D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Symbol" panose="05050102010706020507" pitchFamily="18" charset="2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lang="th-TH" sz="200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h-TH" sz="2000" i="1" dirty="0" smtClean="0">
                                          <a:solidFill>
                                            <a:srgbClr val="C4220D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th-TH" sz="2000" b="0" i="0" dirty="0" smtClean="0">
                                          <a:solidFill>
                                            <a:srgbClr val="C4220D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th-TH" sz="2000" b="0" i="0" dirty="0" smtClean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h-TH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0.8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789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P(</a:t>
                          </a:r>
                          <a:r>
                            <a:rPr lang="en-US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 4 )  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รวม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0.77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1461957"/>
                  </p:ext>
                </p:extLst>
              </p:nvPr>
            </p:nvGraphicFramePr>
            <p:xfrm>
              <a:off x="1721449" y="2061346"/>
              <a:ext cx="8128000" cy="408386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2000"/>
                    <a:gridCol w="2032000"/>
                    <a:gridCol w="2032000"/>
                    <a:gridCol w="2032000"/>
                  </a:tblGrid>
                  <a:tr h="5905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P(</a:t>
                          </a:r>
                          <a:r>
                            <a:rPr lang="en-US" sz="24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 4 )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สูตร</a:t>
                          </a:r>
                          <a:endParaRPr lang="en-US" sz="2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แทนค่า</a:t>
                          </a:r>
                          <a:endParaRPr lang="en-US" sz="2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ผลลัพธ์</a:t>
                          </a:r>
                          <a:endParaRPr lang="en-US" sz="2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602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P(</a:t>
                          </a:r>
                          <a:r>
                            <a:rPr lang="th-TH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0</a:t>
                          </a:r>
                          <a:r>
                            <a:rPr lang="en-US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) </a:t>
                          </a:r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107071" r="-201502" b="-482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107071" r="-100898" b="-482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0.25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602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P(</a:t>
                          </a:r>
                          <a:r>
                            <a:rPr lang="th-TH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1</a:t>
                          </a:r>
                          <a:r>
                            <a:rPr lang="en-US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) </a:t>
                          </a:r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207071" r="-201502" b="-382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07071" r="-100898" b="-382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0.19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602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P(</a:t>
                          </a:r>
                          <a:r>
                            <a:rPr lang="th-TH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2</a:t>
                          </a:r>
                          <a:r>
                            <a:rPr lang="en-US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) </a:t>
                          </a:r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307071" r="-201502" b="-282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307071" r="-100898" b="-282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0.14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602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P(</a:t>
                          </a:r>
                          <a:r>
                            <a:rPr lang="th-TH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3</a:t>
                          </a:r>
                          <a:r>
                            <a:rPr lang="en-US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) </a:t>
                          </a:r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407071" r="-201502" b="-182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407071" r="-100898" b="-182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0.11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602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P(</a:t>
                          </a:r>
                          <a:r>
                            <a:rPr lang="th-TH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4</a:t>
                          </a:r>
                          <a:r>
                            <a:rPr lang="en-US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) </a:t>
                          </a:r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507071" r="-201502" b="-82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507071" r="-100898" b="-82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0.8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4789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P(</a:t>
                          </a:r>
                          <a:r>
                            <a:rPr lang="en-US" sz="20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 4 )  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th-TH" sz="20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รวม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0.77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11138946" y="6145210"/>
            <a:ext cx="76174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2511013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023" y="276045"/>
            <a:ext cx="2674189" cy="7591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th-TH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ตัวอย่างที่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366" y="1639018"/>
            <a:ext cx="10834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ทางด่วนสายหนึ่ง มีสถานที่เก็บเงินอยู่ด้านทางออก จำนวน 1 สถานี   สถานีรถยนต์ประเภทต่างๆ จะแล่นมาถึงสถานีดังกล่าวในรูปแบบ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exponential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ในอัตรา  120 คัน ต่อชั่วโมง  รถแต่ละคันใช้เวลา 15 วินาที</a:t>
            </a:r>
          </a:p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จากสมมติฐานของผู้รับบริการและแถวคอยไม่จำกัดความยาว  ให้วิเคราะห์แถวคอยโดยคำนวณค่าสถิติต่างๆของระบบแถวคอย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94607" y="3789971"/>
                <a:ext cx="9660294" cy="1631216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จากข้อมูลที่ให้  สามารถกำหนดค่า</a:t>
                </a:r>
                <a:r>
                  <a:rPr lang="th-TH" sz="2000" dirty="0">
                    <a:solidFill>
                      <a:schemeClr val="accent1"/>
                    </a:solidFill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2000" dirty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</m:t>
                    </m:r>
                  </m:oMath>
                </a14:m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และ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2000" dirty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</m:t>
                    </m:r>
                  </m:oMath>
                </a14:m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ดังนี้</a:t>
                </a:r>
              </a:p>
              <a:p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th-TH" sz="2000" dirty="0">
                    <a:solidFill>
                      <a:schemeClr val="accent1"/>
                    </a:solidFill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2000" dirty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</m:t>
                    </m:r>
                  </m:oMath>
                </a14:m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120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คันต่อชั่วโมง</a:t>
                </a:r>
              </a:p>
              <a:p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120/60		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 2 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คันต่อนาที</a:t>
                </a:r>
              </a:p>
              <a:p>
                <a:r>
                  <a:rPr lang="th-TH" sz="2000" dirty="0">
                    <a:solidFill>
                      <a:schemeClr val="accent1"/>
                    </a:solidFill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2000" dirty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 </m:t>
                    </m:r>
                  </m:oMath>
                </a14:m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15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วินาทีต่อคัน</a:t>
                </a:r>
              </a:p>
              <a:p>
                <a:r>
                  <a:rPr lang="th-TH" sz="2000" dirty="0">
                    <a:solidFill>
                      <a:schemeClr val="accent1"/>
                    </a:solidFill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			</a:t>
                </a:r>
                <a14:m>
                  <m:oMath xmlns:m="http://schemas.openxmlformats.org/officeDocument/2006/math">
                    <m:r>
                      <a:rPr lang="th-TH" sz="2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  </m:t>
                    </m:r>
                    <m:r>
                      <m:rPr>
                        <m:nor/>
                      </m:rPr>
                      <a:rPr lang="th-TH" sz="20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  </m:t>
                    </m:r>
                  </m:oMath>
                </a14:m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60/15       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4 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คันต่อนาที</a:t>
                </a:r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607" y="3789971"/>
                <a:ext cx="9660294" cy="1631216"/>
              </a:xfrm>
              <a:prstGeom prst="rect">
                <a:avLst/>
              </a:prstGeom>
              <a:blipFill rotWithShape="0">
                <a:blip r:embed="rId3"/>
                <a:stretch>
                  <a:fillRect l="-567" t="-1859" b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79799" y="5934269"/>
            <a:ext cx="831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มีรถเข้ารับบริการ 2 คันต่อนาที  แต่ผู้ให้บริการสามารถให้บริการได้ 4 คันต่อนาที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6914" y="1082351"/>
            <a:ext cx="5474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ความน่าจะเป็นที่ไม่มีผู้รับบริการในระบบ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277989" y="1701269"/>
                <a:ext cx="1996059" cy="705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P(o)  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</m:t>
                        </m:r>
                      </m:den>
                    </m:f>
                    <m:r>
                      <a:rPr lang="th-TH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989" y="1701269"/>
                <a:ext cx="1996059" cy="705962"/>
              </a:xfrm>
              <a:prstGeom prst="rect">
                <a:avLst/>
              </a:prstGeom>
              <a:blipFill rotWithShape="0">
                <a:blip r:embed="rId3"/>
                <a:stretch>
                  <a:fillRect l="-4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762710" y="1823417"/>
            <a:ext cx="3041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P(o)  = </a:t>
            </a:r>
            <a:r>
              <a:rPr lang="th-TH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0.5,   </a:t>
            </a:r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th-TH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</a:t>
            </a:r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36022" y="1701269"/>
                <a:ext cx="1988045" cy="662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P(o)  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</m:den>
                    </m:f>
                    <m:r>
                      <a:rPr lang="th-TH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022" y="1701269"/>
                <a:ext cx="1988045" cy="662938"/>
              </a:xfrm>
              <a:prstGeom prst="rect">
                <a:avLst/>
              </a:prstGeom>
              <a:blipFill rotWithShape="0">
                <a:blip r:embed="rId4"/>
                <a:stretch>
                  <a:fillRect l="-4908" b="-6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431876" y="2564484"/>
            <a:ext cx="256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มีโอกาสเกิดขึ้น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50:50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19572" y="3149307"/>
            <a:ext cx="5056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สัดส่วนของเวลาที่ผู้ให้บริการทำงาน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77989" y="3701103"/>
                <a:ext cx="1619354" cy="705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P(o)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</m:t>
                        </m:r>
                      </m:den>
                    </m:f>
                    <m:r>
                      <a:rPr lang="th-TH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989" y="3701103"/>
                <a:ext cx="1619354" cy="705962"/>
              </a:xfrm>
              <a:prstGeom prst="rect">
                <a:avLst/>
              </a:prstGeom>
              <a:blipFill rotWithShape="0">
                <a:blip r:embed="rId5"/>
                <a:stretch>
                  <a:fillRect l="-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636022" y="3701103"/>
                <a:ext cx="1015021" cy="662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</m:den>
                    </m:f>
                    <m:r>
                      <a:rPr lang="th-TH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022" y="3701103"/>
                <a:ext cx="1015021" cy="662938"/>
              </a:xfrm>
              <a:prstGeom prst="rect">
                <a:avLst/>
              </a:prstGeom>
              <a:blipFill rotWithShape="0">
                <a:blip r:embed="rId6"/>
                <a:stretch>
                  <a:fillRect l="-9639" b="-6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475764" y="3823251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= </a:t>
            </a:r>
            <a:r>
              <a:rPr lang="th-TH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 นาที หรือ   30  วินาที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19572" y="4569885"/>
            <a:ext cx="6072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ค่าคาดหมายของ จำนวน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ผู้รับบริการในระบบ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003853" y="5086177"/>
                <a:ext cx="1732077" cy="695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Ls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20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 </m:t>
                        </m:r>
                        <m:r>
                          <a:rPr lang="en-US" sz="20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den>
                    </m:f>
                    <m:r>
                      <a:rPr lang="en-US" sz="2000" b="0" i="0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853" y="5086177"/>
                <a:ext cx="1732077" cy="695062"/>
              </a:xfrm>
              <a:prstGeom prst="rect">
                <a:avLst/>
              </a:prstGeom>
              <a:blipFill rotWithShape="0">
                <a:blip r:embed="rId7"/>
                <a:stretch>
                  <a:fillRect l="-4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783809" y="5086177"/>
                <a:ext cx="1722459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Ls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20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0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den>
                    </m:f>
                    <m:r>
                      <a:rPr lang="en-US" sz="2000" b="0" i="1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809" y="5086177"/>
                <a:ext cx="1722459" cy="707373"/>
              </a:xfrm>
              <a:prstGeom prst="rect">
                <a:avLst/>
              </a:prstGeom>
              <a:blipFill rotWithShape="0">
                <a:blip r:embed="rId8"/>
                <a:stretch>
                  <a:fillRect l="-4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848049" y="5098488"/>
                <a:ext cx="1146468" cy="650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Ls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200" b="0" i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049" y="5098488"/>
                <a:ext cx="1146468" cy="650306"/>
              </a:xfrm>
              <a:prstGeom prst="rect">
                <a:avLst/>
              </a:prstGeom>
              <a:blipFill rotWithShape="0">
                <a:blip r:embed="rId9"/>
                <a:stretch>
                  <a:fillRect l="-6915" r="-4255"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276363" y="5218264"/>
                <a:ext cx="154882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Ls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คัน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363" y="5218264"/>
                <a:ext cx="1548822" cy="430887"/>
              </a:xfrm>
              <a:prstGeom prst="rect">
                <a:avLst/>
              </a:prstGeom>
              <a:blipFill rotWithShape="0">
                <a:blip r:embed="rId10"/>
                <a:stretch>
                  <a:fillRect l="-5118" t="-9859" r="-39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2431876" y="5990463"/>
            <a:ext cx="5025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คาดว่าจะมีผู้รับบริการ รอ ในระบบ จำนวน 1 คัน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4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6914" y="1082351"/>
            <a:ext cx="6284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ค่าคาดหมายของจำนวนผู้รับบริการในแถวคอย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08439" y="1620630"/>
                <a:ext cx="2301720" cy="968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Lq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C4220D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th-TH" sz="2800" dirty="0">
                                <a:solidFill>
                                  <a:srgbClr val="C4220D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4220D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</m:t>
                        </m:r>
                        <m:r>
                          <m:rPr>
                            <m:nor/>
                          </m:rPr>
                          <a:rPr lang="th-TH" sz="320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 </m:t>
                        </m:r>
                        <m:r>
                          <a:rPr lang="en-US" sz="28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den>
                    </m:f>
                    <m:r>
                      <a:rPr lang="en-US" sz="2800" b="0" i="0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439" y="1620630"/>
                <a:ext cx="2301720" cy="968535"/>
              </a:xfrm>
              <a:prstGeom prst="rect">
                <a:avLst/>
              </a:prstGeom>
              <a:blipFill rotWithShape="0">
                <a:blip r:embed="rId2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721007" y="1724418"/>
                <a:ext cx="314541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Lq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en-US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5</m:t>
                    </m:r>
                    <m:r>
                      <a:rPr lang="en-US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คัน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หรือ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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คัน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007" y="1724418"/>
                <a:ext cx="3145413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2519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10159" y="1582323"/>
                <a:ext cx="2301720" cy="968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Lq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C4220D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solidFill>
                                  <a:srgbClr val="C4220D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4220D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th-TH" sz="320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8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den>
                    </m:f>
                    <m:r>
                      <a:rPr lang="en-US" sz="2800" b="0" i="0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159" y="1582323"/>
                <a:ext cx="2301720" cy="968535"/>
              </a:xfrm>
              <a:prstGeom prst="rect">
                <a:avLst/>
              </a:prstGeom>
              <a:blipFill rotWithShape="0">
                <a:blip r:embed="rId4"/>
                <a:stretch>
                  <a:fillRect l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03542" y="1544016"/>
                <a:ext cx="1266180" cy="791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Lq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8</m:t>
                        </m:r>
                      </m:den>
                    </m:f>
                    <m:r>
                      <a:rPr lang="en-US" sz="2800" b="0" i="0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542" y="1544016"/>
                <a:ext cx="1266180" cy="791692"/>
              </a:xfrm>
              <a:prstGeom prst="rect">
                <a:avLst/>
              </a:prstGeom>
              <a:blipFill rotWithShape="0">
                <a:blip r:embed="rId5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436913" y="2776168"/>
            <a:ext cx="6489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 ค่าคาดหมายของเวลา</a:t>
            </a:r>
            <a:r>
              <a:rPr lang="th-TH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ผู้รับบริการรอคอย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ในระบบ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08439" y="3226664"/>
                <a:ext cx="1884940" cy="865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Ws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 </m:t>
                        </m:r>
                        <m:r>
                          <a:rPr lang="en-US" sz="28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</m:den>
                    </m:f>
                    <m:r>
                      <a:rPr lang="en-US" sz="2800" b="0" i="0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439" y="3226664"/>
                <a:ext cx="1884940" cy="865173"/>
              </a:xfrm>
              <a:prstGeom prst="rect">
                <a:avLst/>
              </a:prstGeom>
              <a:blipFill rotWithShape="0">
                <a:blip r:embed="rId6"/>
                <a:stretch>
                  <a:fillRect l="-4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45997" y="3443806"/>
                <a:ext cx="405271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Ws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5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นาที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   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หรือ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30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วินาที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997" y="3443806"/>
                <a:ext cx="4052713" cy="430887"/>
              </a:xfrm>
              <a:prstGeom prst="rect">
                <a:avLst/>
              </a:prstGeom>
              <a:blipFill rotWithShape="0">
                <a:blip r:embed="rId7"/>
                <a:stretch>
                  <a:fillRect l="-1955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93379" y="3210028"/>
                <a:ext cx="1873718" cy="791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Ws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8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th-TH" sz="28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r>
                      <a:rPr lang="en-US" sz="2800" b="0" i="0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379" y="3210028"/>
                <a:ext cx="1873718" cy="791242"/>
              </a:xfrm>
              <a:prstGeom prst="rect">
                <a:avLst/>
              </a:prstGeom>
              <a:blipFill rotWithShape="0">
                <a:blip r:embed="rId8"/>
                <a:stretch>
                  <a:fillRect l="-4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385599" y="4292029"/>
            <a:ext cx="5846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 ค่าคาดหมายของ</a:t>
            </a:r>
            <a:r>
              <a:rPr lang="th-TH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เวลาคอย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ในแถวคอย(คิว)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10333" y="4734601"/>
                <a:ext cx="2415533" cy="1011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err="1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Wq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C4220D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th-TH" sz="2800" dirty="0">
                                <a:solidFill>
                                  <a:srgbClr val="C4220D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  <m:sup/>
                        </m:sSup>
                      </m:num>
                      <m:den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</m:t>
                        </m:r>
                        <m:r>
                          <m:rPr>
                            <m:nor/>
                          </m:rPr>
                          <a:rPr lang="th-TH" sz="320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 </m:t>
                        </m:r>
                        <m:r>
                          <a:rPr lang="en-US" sz="28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den>
                    </m:f>
                    <m:r>
                      <a:rPr lang="en-US" sz="2800" b="0" i="0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333" y="4734601"/>
                <a:ext cx="2415533" cy="1011239"/>
              </a:xfrm>
              <a:prstGeom prst="rect">
                <a:avLst/>
              </a:prstGeom>
              <a:blipFill rotWithShape="0">
                <a:blip r:embed="rId9"/>
                <a:stretch>
                  <a:fillRect l="-3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407156" y="4965117"/>
                <a:ext cx="215475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หรือ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15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th-TH" sz="22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วินาที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156" y="4965117"/>
                <a:ext cx="2154757" cy="430887"/>
              </a:xfrm>
              <a:prstGeom prst="rect">
                <a:avLst/>
              </a:prstGeom>
              <a:blipFill rotWithShape="0">
                <a:blip r:embed="rId10"/>
                <a:stretch>
                  <a:fillRect l="-3672" t="-8451" r="-28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912053" y="4696294"/>
                <a:ext cx="2391489" cy="899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Wq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th-TH" sz="3200" b="0" i="1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th-TH" sz="320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8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th-TH" sz="2800" b="0" i="0" dirty="0" smtClean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C4220D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den>
                    </m:f>
                    <m:r>
                      <a:rPr lang="en-US" sz="2800" b="0" i="0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053" y="4696294"/>
                <a:ext cx="2391489" cy="899477"/>
              </a:xfrm>
              <a:prstGeom prst="rect">
                <a:avLst/>
              </a:prstGeom>
              <a:blipFill rotWithShape="0">
                <a:blip r:embed="rId11"/>
                <a:stretch>
                  <a:fillRect l="-3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89728" y="4968029"/>
                <a:ext cx="2260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Wq</a:t>
                </a:r>
                <a:r>
                  <a:rPr lang="th-TH" sz="2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dirty="0">
                    <a:solidFill>
                      <a:srgbClr val="C4220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th-TH" sz="240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th-TH" sz="24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th-TH" sz="24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25</m:t>
                    </m:r>
                    <m:r>
                      <a:rPr lang="th-TH" sz="24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th-TH" sz="2400" b="0" i="1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นาที</m:t>
                    </m:r>
                  </m:oMath>
                </a14:m>
                <a:endPara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728" y="4968029"/>
                <a:ext cx="2260555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3504" t="-3947" r="-809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48695" y="5853508"/>
            <a:ext cx="943654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สรุปว่า  ลูกค้าจะรอในแถวคอย เพียง  15  วินาที ก็จะเข้ารับบริการ  </a:t>
            </a:r>
          </a:p>
          <a:p>
            <a:r>
              <a:rPr lang="th-TH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ลูกค้าก็จะออกไปในระบบ ภายใน 30 วินาที</a:t>
            </a: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7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4865" y="1045029"/>
            <a:ext cx="6609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 จงหาความน่าจะเป็นที่จะมีรถยนต์  3  คันในระบบ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4865" y="1506694"/>
                <a:ext cx="70006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จากจ้อมูลเดิมกำหนดค่า</a:t>
                </a:r>
                <a:r>
                  <a:rPr lang="th-TH" sz="2000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2000" dirty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</m:t>
                    </m:r>
                    <m:r>
                      <m:rPr>
                        <m:nor/>
                      </m:rPr>
                      <a:rPr lang="th-TH" sz="2000" b="0" i="0" dirty="0" smtClean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2 </m:t>
                    </m:r>
                    <m:r>
                      <m:rPr>
                        <m:nor/>
                      </m:rPr>
                      <a:rPr lang="th-TH" sz="2000" b="0" i="0" dirty="0" smtClean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คันต่อนาที</m:t>
                    </m:r>
                  </m:oMath>
                </a14:m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และ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2000" dirty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</m:t>
                    </m:r>
                    <m:r>
                      <m:rPr>
                        <m:nor/>
                      </m:rPr>
                      <a:rPr lang="th-TH" sz="2000" b="0" i="0" dirty="0" smtClean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= </m:t>
                    </m:r>
                    <m:r>
                      <m:rPr>
                        <m:nor/>
                      </m:rPr>
                      <a:rPr lang="th-TH" sz="2000" b="0" i="0" dirty="0" smtClean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4 </m:t>
                    </m:r>
                    <m:r>
                      <m:rPr>
                        <m:nor/>
                      </m:rPr>
                      <a:rPr lang="th-TH" sz="2000" b="0" i="0" dirty="0" smtClean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คันต่อนาที</m:t>
                    </m:r>
                  </m:oMath>
                </a14:m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865" y="1506694"/>
                <a:ext cx="7000634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87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00329" y="1906804"/>
                <a:ext cx="3911584" cy="752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ดังนั้น   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th-TH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( 3 )   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P(0)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400" i="1" dirty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(</m:t>
                        </m:r>
                        <m:f>
                          <m:fPr>
                            <m:ctrlPr>
                              <a:rPr lang="th-TH" sz="2400" i="1" dirty="0" smtClean="0">
                                <a:solidFill>
                                  <a:srgbClr val="C4220D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th-TH" sz="2400" dirty="0">
                                <a:solidFill>
                                  <a:srgbClr val="C4220D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th-TH" sz="2400" dirty="0">
                                <a:solidFill>
                                  <a:srgbClr val="C4220D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</m:t>
                            </m:r>
                          </m:den>
                        </m:f>
                        <m:r>
                          <a:rPr lang="en-US" sz="2400" b="0" i="1" dirty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  <m:sup>
                        <m:r>
                          <a:rPr lang="th-TH" sz="2400" b="0" i="1" dirty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329" y="1906804"/>
                <a:ext cx="3911584" cy="752707"/>
              </a:xfrm>
              <a:prstGeom prst="rect">
                <a:avLst/>
              </a:prstGeom>
              <a:blipFill rotWithShape="0">
                <a:blip r:embed="rId4"/>
                <a:stretch>
                  <a:fillRect l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34393" y="5054004"/>
            <a:ext cx="817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หมายความว่า 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คว่าน่าจะเป็นที่จะมีรถยนต์รอในระบบ 3 คันนั้นมีเพียง 6.25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1116" y="2659511"/>
            <a:ext cx="4400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ดังนั้น   จะต้องคำนวณค่า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P(0)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ก่อน ดังนี้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01924" y="3151551"/>
                <a:ext cx="1723036" cy="642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P(o)  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dirty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dirty="0">
                            <a:solidFill>
                              <a:schemeClr val="accent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</m:t>
                        </m:r>
                      </m:den>
                    </m:f>
                    <m:r>
                      <a:rPr lang="th-TH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24" y="3151551"/>
                <a:ext cx="1723036" cy="642612"/>
              </a:xfrm>
              <a:prstGeom prst="rect">
                <a:avLst/>
              </a:prstGeom>
              <a:blipFill rotWithShape="0">
                <a:blip r:embed="rId5"/>
                <a:stretch>
                  <a:fillRect l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896588" y="3217563"/>
            <a:ext cx="3023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P(o)  = </a:t>
            </a:r>
            <a:r>
              <a:rPr lang="th-TH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0.50,  หรือ  50 </a:t>
            </a:r>
            <a:r>
              <a:rPr lang="en-US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302679" y="3619177"/>
                <a:ext cx="2442720" cy="642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  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P(0)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0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(</m:t>
                        </m:r>
                        <m:f>
                          <m:fPr>
                            <m:ctrlPr>
                              <a:rPr lang="th-TH" sz="2000" i="1" dirty="0">
                                <a:solidFill>
                                  <a:srgbClr val="C4220D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th-TH" sz="2000" dirty="0">
                                <a:solidFill>
                                  <a:srgbClr val="C4220D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th-TH" sz="2000" dirty="0">
                                <a:solidFill>
                                  <a:srgbClr val="C4220D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</m:t>
                            </m:r>
                          </m:den>
                        </m:f>
                        <m:r>
                          <a:rPr lang="en-US" sz="20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3</m:t>
                        </m:r>
                      </m:sup>
                    </m:sSup>
                  </m:oMath>
                </a14:m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679" y="3619177"/>
                <a:ext cx="2442720" cy="642612"/>
              </a:xfrm>
              <a:prstGeom prst="rect">
                <a:avLst/>
              </a:prstGeom>
              <a:blipFill rotWithShape="0">
                <a:blip r:embed="rId6"/>
                <a:stretch>
                  <a:fillRect l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45399" y="3547458"/>
                <a:ext cx="4331763" cy="608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0.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0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(</m:t>
                        </m:r>
                        <m:f>
                          <m:fPr>
                            <m:ctrlPr>
                              <a:rPr lang="th-TH" sz="2000" i="1" dirty="0">
                                <a:solidFill>
                                  <a:srgbClr val="C4220D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0" i="0" dirty="0" smtClean="0">
                                <a:solidFill>
                                  <a:srgbClr val="C4220D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0" i="0" dirty="0" smtClean="0">
                                <a:solidFill>
                                  <a:srgbClr val="C4220D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den>
                        </m:f>
                        <m:r>
                          <a:rPr lang="en-US" sz="2000" i="1" dirty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C4220D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3</m:t>
                        </m:r>
                      </m:sup>
                    </m:sSup>
                    <m:r>
                      <a:rPr lang="th-TH" sz="2000" b="0" i="1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   </m:t>
                    </m:r>
                    <m:r>
                      <a:rPr lang="en-US" sz="2000" b="0" i="1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=  </m:t>
                    </m:r>
                    <m:r>
                      <a:rPr lang="en-US" sz="2000" b="0" i="1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0</m:t>
                    </m:r>
                    <m:r>
                      <a:rPr lang="en-US" sz="2000" b="0" i="1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sz="2000" b="0" i="1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0625</m:t>
                    </m:r>
                    <m:r>
                      <a:rPr lang="en-US" sz="2000" b="0" i="1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  </m:t>
                    </m:r>
                    <m:r>
                      <a:rPr lang="th-TH" sz="2000" b="0" i="1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หรือ</m:t>
                    </m:r>
                    <m:r>
                      <a:rPr lang="th-TH" sz="2000" b="0" i="1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th-TH" sz="2000" b="0" i="1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6</m:t>
                    </m:r>
                    <m:r>
                      <a:rPr lang="th-TH" sz="2000" b="0" i="1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th-TH" sz="2000" b="0" i="1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25</m:t>
                    </m:r>
                    <m:r>
                      <a:rPr lang="th-TH" sz="2000" b="0" i="1" dirty="0" smtClean="0">
                        <a:solidFill>
                          <a:srgbClr val="C4220D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 %</m:t>
                    </m:r>
                  </m:oMath>
                </a14:m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399" y="3547458"/>
                <a:ext cx="4331763" cy="608756"/>
              </a:xfrm>
              <a:prstGeom prst="rect">
                <a:avLst/>
              </a:prstGeom>
              <a:blipFill rotWithShape="0">
                <a:blip r:embed="rId7"/>
                <a:stretch>
                  <a:fillRect l="-1406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35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7861" y="1098431"/>
            <a:ext cx="805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จงหาความน่าจะเป็นที่จะน้อยกว่า หรือ เท่ากับ 3  คันในระบบ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5121" y="1560096"/>
            <a:ext cx="3719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P(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 </a:t>
            </a:r>
            <a:r>
              <a:rPr lang="th-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)  = P(1) +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P(2) +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P(3)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2517660"/>
                  </p:ext>
                </p:extLst>
              </p:nvPr>
            </p:nvGraphicFramePr>
            <p:xfrm>
              <a:off x="1549999" y="2021761"/>
              <a:ext cx="8128000" cy="348099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905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P(</a:t>
                          </a:r>
                          <a:r>
                            <a:rPr lang="en-US" sz="2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 </a:t>
                          </a:r>
                          <a:r>
                            <a:rPr lang="th-TH" sz="2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3</a:t>
                          </a:r>
                          <a:r>
                            <a:rPr lang="en-US" sz="2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 )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สูตร</a:t>
                          </a:r>
                          <a:endParaRPr lang="en-US" sz="2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แทนค่า</a:t>
                          </a:r>
                          <a:endParaRPr lang="en-US" sz="2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ผลลัพธ์</a:t>
                          </a:r>
                          <a:endParaRPr lang="en-US" sz="2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89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P(</a:t>
                          </a:r>
                          <a:r>
                            <a:rPr lang="th-TH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0</a:t>
                          </a:r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) </a:t>
                          </a:r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P(0)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h-TH" sz="180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h-TH" sz="1800" i="1" dirty="0" smtClean="0">
                                          <a:solidFill>
                                            <a:srgbClr val="C4220D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th-TH" sz="1800" dirty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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th-TH" sz="1800" dirty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</m:t>
                                      </m:r>
                                    </m:den>
                                  </m:f>
                                  <m:r>
                                    <a:rPr lang="en-US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h-TH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th-TH" sz="2000" b="0" i="0" dirty="0" smtClean="0">
                                  <a:solidFill>
                                    <a:srgbClr val="C4220D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Symbol" panose="05050102010706020507" pitchFamily="18" charset="2"/>
                                </a:rPr>
                                <m:t>.</m:t>
                              </m:r>
                              <m:r>
                                <a:rPr lang="th-TH" sz="2000" b="0" i="0" dirty="0" smtClean="0">
                                  <a:solidFill>
                                    <a:srgbClr val="C4220D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Symbol" panose="05050102010706020507" pitchFamily="18" charset="2"/>
                                </a:rPr>
                                <m:t>50</m:t>
                              </m:r>
                              <m:sSup>
                                <m:sSupPr>
                                  <m:ctrlPr>
                                    <a:rPr lang="th-TH" sz="200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h-TH" sz="2000" i="1" dirty="0" smtClean="0">
                                          <a:solidFill>
                                            <a:srgbClr val="C4220D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th-TH" sz="2000" b="0" i="0" dirty="0" smtClean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th-TH" sz="2000" b="0" i="0" dirty="0" smtClean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h-TH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0.50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89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P(</a:t>
                          </a:r>
                          <a:r>
                            <a:rPr lang="th-TH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1</a:t>
                          </a:r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) </a:t>
                          </a:r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P(0)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h-TH" sz="180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h-TH" sz="1800" i="1" dirty="0" smtClean="0">
                                          <a:solidFill>
                                            <a:srgbClr val="C4220D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th-TH" sz="1800" dirty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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th-TH" sz="1800" dirty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</m:t>
                                      </m:r>
                                    </m:den>
                                  </m:f>
                                  <m:r>
                                    <a:rPr lang="en-US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h-TH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th-TH" sz="2000" b="0" i="0" dirty="0" smtClean="0">
                                  <a:solidFill>
                                    <a:srgbClr val="C4220D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Symbol" panose="05050102010706020507" pitchFamily="18" charset="2"/>
                                </a:rPr>
                                <m:t>.</m:t>
                              </m:r>
                              <m:r>
                                <a:rPr lang="th-TH" sz="2000" b="0" i="0" dirty="0" smtClean="0">
                                  <a:solidFill>
                                    <a:srgbClr val="C4220D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Symbol" panose="05050102010706020507" pitchFamily="18" charset="2"/>
                                </a:rPr>
                                <m:t>50</m:t>
                              </m:r>
                              <m:sSup>
                                <m:sSupPr>
                                  <m:ctrlPr>
                                    <a:rPr lang="th-TH" sz="200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h-TH" sz="2000" i="1" dirty="0" smtClean="0">
                                          <a:solidFill>
                                            <a:srgbClr val="C4220D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th-TH" sz="2000" b="0" i="0" dirty="0" smtClean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th-TH" sz="2000" b="0" i="0" dirty="0" smtClean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h-TH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0.250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825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P(</a:t>
                          </a:r>
                          <a:r>
                            <a:rPr lang="th-TH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2</a:t>
                          </a:r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) </a:t>
                          </a:r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P(0)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h-TH" sz="180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h-TH" sz="1800" i="1" dirty="0" smtClean="0">
                                          <a:solidFill>
                                            <a:srgbClr val="C4220D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th-TH" sz="1800" dirty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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th-TH" sz="1800" dirty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</m:t>
                                      </m:r>
                                    </m:den>
                                  </m:f>
                                  <m:r>
                                    <a:rPr lang="en-US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h-TH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th-TH" sz="2000" b="0" i="0" dirty="0" smtClean="0">
                                  <a:solidFill>
                                    <a:srgbClr val="C4220D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Symbol" panose="05050102010706020507" pitchFamily="18" charset="2"/>
                                </a:rPr>
                                <m:t>.</m:t>
                              </m:r>
                              <m:r>
                                <a:rPr lang="th-TH" sz="2000" b="0" i="0" dirty="0" smtClean="0">
                                  <a:solidFill>
                                    <a:srgbClr val="C4220D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Symbol" panose="05050102010706020507" pitchFamily="18" charset="2"/>
                                </a:rPr>
                                <m:t>50</m:t>
                              </m:r>
                              <m:sSup>
                                <m:sSupPr>
                                  <m:ctrlPr>
                                    <a:rPr lang="th-TH" sz="200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h-TH" sz="2000" i="1" dirty="0" smtClean="0">
                                          <a:solidFill>
                                            <a:srgbClr val="C4220D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th-TH" sz="2000" b="0" i="0" dirty="0" smtClean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th-TH" sz="2000" b="0" i="0" dirty="0" smtClean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h-TH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0.125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789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P(</a:t>
                          </a:r>
                          <a:r>
                            <a:rPr lang="th-TH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3</a:t>
                          </a:r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) </a:t>
                          </a:r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P(0)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h-TH" sz="180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h-TH" sz="1800" i="1" dirty="0" smtClean="0">
                                          <a:solidFill>
                                            <a:srgbClr val="C4220D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th-TH" sz="1800" dirty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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th-TH" sz="1800" dirty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</m:t>
                                      </m:r>
                                    </m:den>
                                  </m:f>
                                  <m:r>
                                    <a:rPr lang="en-US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h-TH" sz="18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th-TH" sz="2000" b="0" i="0" dirty="0" smtClean="0">
                                  <a:solidFill>
                                    <a:srgbClr val="C4220D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Symbol" panose="05050102010706020507" pitchFamily="18" charset="2"/>
                                </a:rPr>
                                <m:t>.</m:t>
                              </m:r>
                              <m:r>
                                <a:rPr lang="th-TH" sz="2000" b="0" i="0" dirty="0" smtClean="0">
                                  <a:solidFill>
                                    <a:srgbClr val="C4220D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Symbol" panose="05050102010706020507" pitchFamily="18" charset="2"/>
                                </a:rPr>
                                <m:t>50</m:t>
                              </m:r>
                              <m:sSup>
                                <m:sSupPr>
                                  <m:ctrlPr>
                                    <a:rPr lang="th-TH" sz="200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h-TH" sz="2000" i="1" dirty="0" smtClean="0">
                                          <a:solidFill>
                                            <a:srgbClr val="C4220D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th-TH" sz="2000" b="0" i="0" dirty="0" smtClean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th-TH" sz="2000" b="0" i="0" dirty="0" smtClean="0">
                                          <a:solidFill>
                                            <a:srgbClr val="C4220D"/>
                                          </a:solidFill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  <a:sym typeface="Symbol" panose="05050102010706020507" pitchFamily="18" charset="2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h-TH" sz="2000" b="0" i="1" dirty="0" smtClean="0">
                                      <a:solidFill>
                                        <a:srgbClr val="C4220D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0.0625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789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P(</a:t>
                          </a:r>
                          <a:r>
                            <a:rPr lang="en-US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 </a:t>
                          </a:r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3</a:t>
                          </a:r>
                          <a:r>
                            <a:rPr lang="en-US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 )  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รวม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0.9375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2517660"/>
                  </p:ext>
                </p:extLst>
              </p:nvPr>
            </p:nvGraphicFramePr>
            <p:xfrm>
              <a:off x="1549999" y="2021761"/>
              <a:ext cx="8128000" cy="348099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2000"/>
                    <a:gridCol w="2032000"/>
                    <a:gridCol w="2032000"/>
                    <a:gridCol w="2032000"/>
                  </a:tblGrid>
                  <a:tr h="5905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P(</a:t>
                          </a:r>
                          <a:r>
                            <a:rPr lang="en-US" sz="24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 </a:t>
                          </a:r>
                          <a:r>
                            <a:rPr lang="th-TH" sz="24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3</a:t>
                          </a:r>
                          <a:r>
                            <a:rPr lang="en-US" sz="24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 )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สูตร</a:t>
                          </a:r>
                          <a:endParaRPr lang="en-US" sz="2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แทนค่า</a:t>
                          </a:r>
                          <a:endParaRPr lang="en-US" sz="2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ผลลัพธ์</a:t>
                          </a:r>
                          <a:endParaRPr lang="en-US" sz="2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602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P(</a:t>
                          </a:r>
                          <a:r>
                            <a:rPr lang="th-TH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0</a:t>
                          </a:r>
                          <a:r>
                            <a:rPr lang="en-US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) </a:t>
                          </a:r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106061" r="-201502" b="-383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106061" r="-100898" b="-383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0.50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602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P(</a:t>
                          </a:r>
                          <a:r>
                            <a:rPr lang="th-TH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1</a:t>
                          </a:r>
                          <a:r>
                            <a:rPr lang="en-US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) </a:t>
                          </a:r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206061" r="-201502" b="-283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06061" r="-100898" b="-283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0.250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602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P(</a:t>
                          </a:r>
                          <a:r>
                            <a:rPr lang="th-TH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2</a:t>
                          </a:r>
                          <a:r>
                            <a:rPr lang="en-US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) </a:t>
                          </a:r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306061" r="-201502" b="-183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306061" r="-100898" b="-183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0.125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602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P(</a:t>
                          </a:r>
                          <a:r>
                            <a:rPr lang="th-TH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3</a:t>
                          </a:r>
                          <a:r>
                            <a:rPr lang="en-US" sz="18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) </a:t>
                          </a:r>
                          <a:endParaRPr lang="en-US" sz="1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406061" r="-201502" b="-83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406061" r="-100898" b="-83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0.0625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4789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P(</a:t>
                          </a:r>
                          <a:r>
                            <a:rPr lang="en-US" sz="20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 </a:t>
                          </a:r>
                          <a:r>
                            <a:rPr lang="th-TH" sz="20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3</a:t>
                          </a:r>
                          <a:r>
                            <a:rPr lang="en-US" sz="20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 )  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th-TH" sz="20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รวม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00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0.9375</a:t>
                          </a:r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1402612" y="5815990"/>
            <a:ext cx="9403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โอกาสความน่าจะเป็นที่จะมีรถเท่ากับ 3  2  1 หรือ 0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มีค่ามากถึง  93.75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มีความเป็นไปได้สูง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26" y="390840"/>
            <a:ext cx="11127337" cy="60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93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6" y="1148868"/>
            <a:ext cx="10619874" cy="54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21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754" y="338449"/>
            <a:ext cx="8214896" cy="61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48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42687" y="1536580"/>
            <a:ext cx="11039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16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 ผลลัพธ์ที่ได้ เวลาคอยในแถวคอย 8 นาที ลูกค้าจะรออยู่ในแถวคอย 8 นาที และคอยในระบบ 12 นาที รวมเวลารับบริการทั้งหมด 12+8 = 20 นาที ถ่ายเอกสารอีก 4 นาที คาดว่าลูกค้าจะรอได้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2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26" y="1377250"/>
            <a:ext cx="10820400" cy="4024125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รูปแบบการให้บริการ หรือวิธีการบริการ</a:t>
            </a:r>
          </a:p>
          <a:p>
            <a:pPr marL="0" indent="0">
              <a:buNone/>
            </a:pP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สมมติฐานการให้บริการ คือ</a:t>
            </a:r>
          </a:p>
          <a:p>
            <a:pPr marL="457200" lvl="1" indent="0">
              <a:buNone/>
            </a:pPr>
            <a:endParaRPr lang="th-TH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2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หน่วยรับบริการทุกหน่วย มีสิทธิเสมอภาคกัน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หน่วยงานใดเข้าไปอยู่ในระบบคิวก่อนจะมีสิทธิ์ได้รับการบริการก่อน เช่น การเช้าคิวซื้อสินค้า  การผลิตสินค้าที่อยู่ในระหว่างการผลิต</a:t>
            </a:r>
            <a:endParaRPr lang="en-US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263" y="1826428"/>
            <a:ext cx="10820400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บริษัทขนส่งทั่วไปจำกัด  บริษัทเปิดทำการตลอด 24 ชั่วโมง </a:t>
            </a:r>
          </a:p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ในแต่ละชั่วโมงจะมีรถบรรทุกเข้าขนถ่ายสินค้าจานวน 16 คัน </a:t>
            </a:r>
          </a:p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แบ่งเป็น 8 คันเพื่อขนถ่ายสินค้าเข้าไปเก็บไว้ในโกดัง </a:t>
            </a:r>
          </a:p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และอีก 8 คันขนถ่ายสินค้าใส่รถบรรทุกเพื่อไปส่งให้ลูกค้าที่ปลายทาง </a:t>
            </a:r>
          </a:p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ลักษณะการให้บริการจะให้บริการครั้งละ 2 คัน และมีเวลาการให้บริการ 1 ชั่วโมง </a:t>
            </a:r>
          </a:p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ปัญหาคือรถบรรทุกที่ยังไม่ได้ขนถ่ายสินค้าจะต้องจ่ายค่าเช่าชั่วโมงละ 700 บาท </a:t>
            </a:r>
          </a:p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(ต่อ 2 คัน) มีพนักงานอยู่ 1 ทีม ทีมละ 16 คน (ค่าแรงคนละ 50 บาทต่อชั่วโมง ) </a:t>
            </a:r>
          </a:p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ดังนั้นผู้จัดการจึงคิดที่จะเพิ่มพนักงานเป็น 2, 3, หรือ 4 ทีม จึงจะเหมาะสม </a:t>
            </a:r>
          </a:p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(เสียค่าใช่จ่ายต่าสุด)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0663" y="708253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แบบฝึกหัด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26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3926" y="1560096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</a:t>
            </a:r>
            <a:r>
              <a:rPr lang="th-TH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ฝึ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ดกหัดที่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โรงงานซ่อมเครื่องจักรแห่งหนึ่ง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รับซ่อมเครื่องจักรโดยทั่วไป  จากสถิติพบว่า เวลาโดยเฉลี่ย รับเครื่องจักรมาซ่อม </a:t>
            </a:r>
            <a:r>
              <a:rPr lang="th-TH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เครื่องต่อวัน  </a:t>
            </a: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เครื่องจักรจะเข้าซ่อมในแผนกซ่อม เฉลี่ย</a:t>
            </a:r>
            <a:r>
              <a:rPr lang="th-TH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เครื่องละ 1.5 ชั่วโมง </a:t>
            </a: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แผนกซ่อมดำเนินงานตลอด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ชั่วโมง เนื่องจากถ้าซ่อมไม่ทันตามเวลากำหนด จะถูกปรับในราคาสูงมาก   ดังนั้นโรงงานจึงให้คนงานซ่อมเครื่องจักรทำงานตลอด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ชั่วโมง</a:t>
            </a: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สำหรับเครื่องจักรที่ยังไม่ได้ซ่อม ต้องเข้าคิวรอ มีพื้นที่ให้รอได้ไม่จำกัด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27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537" y="215383"/>
            <a:ext cx="3035969" cy="57350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คำนวณค่าใช้จ่าย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94651"/>
              </p:ext>
            </p:extLst>
          </p:nvPr>
        </p:nvGraphicFramePr>
        <p:xfrm>
          <a:off x="331537" y="1508411"/>
          <a:ext cx="8128000" cy="393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1305">
                  <a:extLst>
                    <a:ext uri="{9D8B030D-6E8A-4147-A177-3AD203B41FA5}">
                      <a16:colId xmlns:a16="http://schemas.microsoft.com/office/drawing/2014/main" val="2628133063"/>
                    </a:ext>
                  </a:extLst>
                </a:gridCol>
                <a:gridCol w="962526">
                  <a:extLst>
                    <a:ext uri="{9D8B030D-6E8A-4147-A177-3AD203B41FA5}">
                      <a16:colId xmlns:a16="http://schemas.microsoft.com/office/drawing/2014/main" val="2833311627"/>
                    </a:ext>
                  </a:extLst>
                </a:gridCol>
                <a:gridCol w="866274">
                  <a:extLst>
                    <a:ext uri="{9D8B030D-6E8A-4147-A177-3AD203B41FA5}">
                      <a16:colId xmlns:a16="http://schemas.microsoft.com/office/drawing/2014/main" val="2235084644"/>
                    </a:ext>
                  </a:extLst>
                </a:gridCol>
                <a:gridCol w="898358">
                  <a:extLst>
                    <a:ext uri="{9D8B030D-6E8A-4147-A177-3AD203B41FA5}">
                      <a16:colId xmlns:a16="http://schemas.microsoft.com/office/drawing/2014/main" val="717594162"/>
                    </a:ext>
                  </a:extLst>
                </a:gridCol>
                <a:gridCol w="839537">
                  <a:extLst>
                    <a:ext uri="{9D8B030D-6E8A-4147-A177-3AD203B41FA5}">
                      <a16:colId xmlns:a16="http://schemas.microsoft.com/office/drawing/2014/main" val="110647599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การวิเคราะห์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พนักงาน(ทีม)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323768"/>
                  </a:ext>
                </a:extLst>
              </a:tr>
              <a:tr h="538829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429631"/>
                  </a:ext>
                </a:extLst>
              </a:tr>
              <a:tr h="428359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จำนวนรถบรรทุกโดยเฉลี่ยใน 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ชั่วโมง(คัน)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46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เวลาเฉลี่ยที่รถบรรทุกเข้าคิวรอ ( ชม.)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42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รวมเวลาที่รถบรรทุกต้องเสียเวลา ( ชม.)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75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ต้นทุนต้องจ่ายค่ารอคิว(ต่อ 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คัน)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0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ต้นทุนรวมที่ต้องจ่าย(ต่อ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คัน)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ต้นทุนรวมเฉลี่ยต่อ 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คัน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45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7"/>
                      </a:pP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คาจ้างพนักงานต่อชั่วโมงต่อทีม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971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ต้นทุนรวม ( 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+7 </a:t>
                      </a:r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39281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68084" y="2181725"/>
            <a:ext cx="3523916" cy="313162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รถมา ชม.ละ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คัน ไม่ว่าจะกี่ทีมก็ตาม</a:t>
            </a:r>
          </a:p>
          <a:p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 รอ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 มี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ทีมรอ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 มี....</a:t>
            </a:r>
          </a:p>
          <a:p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(2.*1.)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เช่น มี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 รออยู่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4*10=40….</a:t>
            </a:r>
          </a:p>
          <a:p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จะกี่ทีม เราก็จ่าย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ชม.ละ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</a:t>
            </a:r>
          </a:p>
          <a:p>
            <a:endParaRPr lang="th-TH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 startAt="5"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เอา (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2.*4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เช่น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4*500=2000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ทีมจ่าย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บาท.มี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ทีมจ่าย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1500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บาท..</a:t>
            </a:r>
          </a:p>
          <a:p>
            <a:pPr marL="342900" indent="-342900">
              <a:buAutoNum type="arabicPeriod" startAt="5"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เราเอา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ไปหาร ข้อ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เช่น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2000/2=1000…</a:t>
            </a: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ค่าจ้าง ชม.ละ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20/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 เช่น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20*10=200, 2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:20*20=400…</a:t>
            </a:r>
          </a:p>
          <a:p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0253" y="5727032"/>
            <a:ext cx="6396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ค่าใช้จ่ายต่ำสุด คือ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ทีม มีค่าใช้จ่าย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3250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บาท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55458" y="4970206"/>
            <a:ext cx="870155" cy="6046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1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26" y="1560096"/>
            <a:ext cx="10820400" cy="4024125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 การผลิตสินค้าที่อยู่ในระหว่างการผลิต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446421" y="2449886"/>
            <a:ext cx="7794459" cy="2771819"/>
            <a:chOff x="2446421" y="2449886"/>
            <a:chExt cx="7794459" cy="2771819"/>
          </a:xfrm>
        </p:grpSpPr>
        <p:grpSp>
          <p:nvGrpSpPr>
            <p:cNvPr id="20" name="Group 19"/>
            <p:cNvGrpSpPr/>
            <p:nvPr/>
          </p:nvGrpSpPr>
          <p:grpSpPr>
            <a:xfrm>
              <a:off x="2446421" y="2534651"/>
              <a:ext cx="7794459" cy="2687054"/>
              <a:chOff x="2446421" y="2534651"/>
              <a:chExt cx="7794459" cy="268705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363454" y="3572158"/>
                <a:ext cx="625642" cy="6256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9615238" y="4596062"/>
                <a:ext cx="625642" cy="6256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9605211" y="2534651"/>
                <a:ext cx="625642" cy="6256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464969" y="4596062"/>
                <a:ext cx="625642" cy="6256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464969" y="2534652"/>
                <a:ext cx="625642" cy="6256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446421" y="3572157"/>
                <a:ext cx="625642" cy="6256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11" name="Straight Arrow Connector 10"/>
              <p:cNvCxnSpPr>
                <a:stCxn id="9" idx="6"/>
                <a:endCxn id="4" idx="2"/>
              </p:cNvCxnSpPr>
              <p:nvPr/>
            </p:nvCxnSpPr>
            <p:spPr>
              <a:xfrm>
                <a:off x="3072063" y="3884979"/>
                <a:ext cx="1291391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4" idx="6"/>
                <a:endCxn id="8" idx="2"/>
              </p:cNvCxnSpPr>
              <p:nvPr/>
            </p:nvCxnSpPr>
            <p:spPr>
              <a:xfrm flipV="1">
                <a:off x="4989096" y="2847474"/>
                <a:ext cx="1475873" cy="10375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4" idx="6"/>
                <a:endCxn id="7" idx="2"/>
              </p:cNvCxnSpPr>
              <p:nvPr/>
            </p:nvCxnSpPr>
            <p:spPr>
              <a:xfrm>
                <a:off x="4989096" y="3884980"/>
                <a:ext cx="1475873" cy="10239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8" idx="6"/>
                <a:endCxn id="6" idx="2"/>
              </p:cNvCxnSpPr>
              <p:nvPr/>
            </p:nvCxnSpPr>
            <p:spPr>
              <a:xfrm flipV="1">
                <a:off x="7090611" y="2847473"/>
                <a:ext cx="2514600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7" idx="6"/>
                <a:endCxn id="5" idx="2"/>
              </p:cNvCxnSpPr>
              <p:nvPr/>
            </p:nvCxnSpPr>
            <p:spPr>
              <a:xfrm>
                <a:off x="7090611" y="4908884"/>
                <a:ext cx="252462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3513221" y="3572158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91723" y="2449886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39843" y="4431988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83139" y="296864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25814" y="453955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409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26" y="1560096"/>
            <a:ext cx="10820400" cy="4024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28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หน่วยรับบริการที่มาทีหลังได้รับบริการก่อน</a:t>
            </a:r>
          </a:p>
          <a:p>
            <a:pPr marL="0" indent="0">
              <a:buNone/>
            </a:pPr>
            <a:endParaRPr lang="th-TH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ผู้ให้บริการจะพิจารณาผลลัพธ์ที่จะเกิดขึ้น จากการให้บริการ  ถ้าบริการล่าช้า</a:t>
            </a:r>
          </a:p>
          <a:p>
            <a:pPr lvl="1"/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ปัญหาที่เกิดขึ้น  อาจจะร้ายแรง และไม่อาจแก้ไขได้ทัน</a:t>
            </a:r>
          </a:p>
          <a:p>
            <a:pPr lvl="1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ผู้เข้ามารับบริการ มีความสำคัญต่อหน่วยให้บริการ หรือหน่วยงานอื่นๆซึ่งเป็นที่ประจักษ์อยู่แล้ว</a:t>
            </a:r>
          </a:p>
          <a:p>
            <a:pPr lvl="1"/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ความสัมพันธ์อันดีที่มีมายาวนาน หรือลูกค้าเก่าจะขอเข้ารับบริการ</a:t>
            </a:r>
          </a:p>
          <a:p>
            <a:pPr marL="457200" lvl="1" indent="0">
              <a:buNone/>
            </a:pP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46" y="939291"/>
            <a:ext cx="7891612" cy="5918709"/>
          </a:xfrm>
        </p:spPr>
      </p:pic>
    </p:spTree>
    <p:extLst>
      <p:ext uri="{BB962C8B-B14F-4D97-AF65-F5344CB8AC3E}">
        <p14:creationId xmlns:p14="http://schemas.microsoft.com/office/powerpoint/2010/main" val="311699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135" y="1151086"/>
            <a:ext cx="8743041" cy="57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5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063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 Theory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34" y="1555994"/>
            <a:ext cx="9746667" cy="387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0147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1035</TotalTime>
  <Words>3641</Words>
  <Application>Microsoft Office PowerPoint</Application>
  <PresentationFormat>Widescreen</PresentationFormat>
  <Paragraphs>527</Paragraphs>
  <Slides>42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Angsana New</vt:lpstr>
      <vt:lpstr>Arial</vt:lpstr>
      <vt:lpstr>Calibri</vt:lpstr>
      <vt:lpstr>Cambria Math</vt:lpstr>
      <vt:lpstr>Century Gothic</vt:lpstr>
      <vt:lpstr>Cordia New</vt:lpstr>
      <vt:lpstr>Symbol</vt:lpstr>
      <vt:lpstr>Tahoma</vt:lpstr>
      <vt:lpstr>Wingdings</vt:lpstr>
      <vt:lpstr>Vapor Trail</vt:lpstr>
      <vt:lpstr>1_Vapor Trail</vt:lpstr>
      <vt:lpstr>Equation</vt:lpstr>
      <vt:lpstr>การจัดการแถวคอย (Queuing Theory)</vt:lpstr>
      <vt:lpstr>Queuing Theory</vt:lpstr>
      <vt:lpstr>Queuing Theory</vt:lpstr>
      <vt:lpstr>Queuing Theory</vt:lpstr>
      <vt:lpstr>Queuing Theory</vt:lpstr>
      <vt:lpstr>Queuing Theory</vt:lpstr>
      <vt:lpstr>Queuing Theory</vt:lpstr>
      <vt:lpstr>Queuing Theory</vt:lpstr>
      <vt:lpstr>Queuing Theory</vt:lpstr>
      <vt:lpstr>Queuing Theory</vt:lpstr>
      <vt:lpstr>Queuing Theory</vt:lpstr>
      <vt:lpstr>Queuing Theory</vt:lpstr>
      <vt:lpstr>Queuing Theory</vt:lpstr>
      <vt:lpstr>Queuing Theory</vt:lpstr>
      <vt:lpstr>Queuing Theory</vt:lpstr>
      <vt:lpstr>Queuing Theory</vt:lpstr>
      <vt:lpstr>Queuing Theory</vt:lpstr>
      <vt:lpstr>กรณีมีการแจกแจงแบบ Poison Distribution</vt:lpstr>
      <vt:lpstr>Queuing Theory</vt:lpstr>
      <vt:lpstr>Queuing Theory</vt:lpstr>
      <vt:lpstr>สัญลักษณ์ที่ใช้ในตัวแบบแถวคอย</vt:lpstr>
      <vt:lpstr>Queuing Theory</vt:lpstr>
      <vt:lpstr>Queuing Theory</vt:lpstr>
      <vt:lpstr>Queuing Theory</vt:lpstr>
      <vt:lpstr>Queuing Theory</vt:lpstr>
      <vt:lpstr>Queuing Theory</vt:lpstr>
      <vt:lpstr>Queuing Theory</vt:lpstr>
      <vt:lpstr>Queuing Theory</vt:lpstr>
      <vt:lpstr>Queuing Theory</vt:lpstr>
      <vt:lpstr>Queuing Theory</vt:lpstr>
      <vt:lpstr>ตัวอย่างที่2</vt:lpstr>
      <vt:lpstr>PowerPoint Presentation</vt:lpstr>
      <vt:lpstr>PowerPoint Presentation</vt:lpstr>
      <vt:lpstr>PowerPoint Presentation</vt:lpstr>
      <vt:lpstr>Queuing Theory</vt:lpstr>
      <vt:lpstr>Queuing Theory</vt:lpstr>
      <vt:lpstr>Queuing Theory</vt:lpstr>
      <vt:lpstr>Queuing Theory</vt:lpstr>
      <vt:lpstr>Queuing Theory</vt:lpstr>
      <vt:lpstr>Queuing Theory</vt:lpstr>
      <vt:lpstr>Queuing Theory</vt:lpstr>
      <vt:lpstr>Queuing Theory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การจัดการแถวคอย (Queuing Theory)</dc:title>
  <dc:creator>Outlook Team</dc:creator>
  <cp:lastModifiedBy>Outlook Team</cp:lastModifiedBy>
  <cp:revision>68</cp:revision>
  <dcterms:created xsi:type="dcterms:W3CDTF">2017-01-19T15:52:31Z</dcterms:created>
  <dcterms:modified xsi:type="dcterms:W3CDTF">2017-02-05T09:26:01Z</dcterms:modified>
</cp:coreProperties>
</file>